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5"/>
  </p:notesMasterIdLst>
  <p:handoutMasterIdLst>
    <p:handoutMasterId r:id="rId46"/>
  </p:handoutMasterIdLst>
  <p:sldIdLst>
    <p:sldId id="371" r:id="rId5"/>
    <p:sldId id="372" r:id="rId6"/>
    <p:sldId id="373" r:id="rId7"/>
    <p:sldId id="374" r:id="rId8"/>
    <p:sldId id="375" r:id="rId9"/>
    <p:sldId id="376" r:id="rId10"/>
    <p:sldId id="377" r:id="rId11"/>
    <p:sldId id="378" r:id="rId12"/>
    <p:sldId id="380" r:id="rId13"/>
    <p:sldId id="381" r:id="rId14"/>
    <p:sldId id="382" r:id="rId15"/>
    <p:sldId id="379" r:id="rId16"/>
    <p:sldId id="409" r:id="rId17"/>
    <p:sldId id="383" r:id="rId18"/>
    <p:sldId id="384" r:id="rId19"/>
    <p:sldId id="385" r:id="rId20"/>
    <p:sldId id="386" r:id="rId21"/>
    <p:sldId id="387" r:id="rId22"/>
    <p:sldId id="388" r:id="rId23"/>
    <p:sldId id="389" r:id="rId24"/>
    <p:sldId id="390" r:id="rId25"/>
    <p:sldId id="391" r:id="rId26"/>
    <p:sldId id="392" r:id="rId27"/>
    <p:sldId id="393" r:id="rId28"/>
    <p:sldId id="394" r:id="rId29"/>
    <p:sldId id="395" r:id="rId30"/>
    <p:sldId id="396" r:id="rId31"/>
    <p:sldId id="397" r:id="rId32"/>
    <p:sldId id="398" r:id="rId33"/>
    <p:sldId id="399" r:id="rId34"/>
    <p:sldId id="400" r:id="rId35"/>
    <p:sldId id="401" r:id="rId36"/>
    <p:sldId id="402" r:id="rId37"/>
    <p:sldId id="403" r:id="rId38"/>
    <p:sldId id="404" r:id="rId39"/>
    <p:sldId id="405" r:id="rId40"/>
    <p:sldId id="406" r:id="rId41"/>
    <p:sldId id="407" r:id="rId42"/>
    <p:sldId id="408" r:id="rId43"/>
    <p:sldId id="410" r:id="rId44"/>
  </p:sldIdLst>
  <p:sldSz cx="9144000" cy="6858000" type="screen4x3"/>
  <p:notesSz cx="6858000" cy="9144000"/>
  <p:custDataLst>
    <p:tags r:id="rId4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D77"/>
    <a:srgbClr val="1F6D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3636" autoAdjust="0"/>
  </p:normalViewPr>
  <p:slideViewPr>
    <p:cSldViewPr snapToGrid="0" snapToObjects="1">
      <p:cViewPr varScale="1">
        <p:scale>
          <a:sx n="61" d="100"/>
          <a:sy n="61" d="100"/>
        </p:scale>
        <p:origin x="1656" y="72"/>
      </p:cViewPr>
      <p:guideLst>
        <p:guide orient="horz" pos="2160"/>
        <p:guide pos="2880"/>
      </p:guideLst>
    </p:cSldViewPr>
  </p:slideViewPr>
  <p:outlineViewPr>
    <p:cViewPr>
      <p:scale>
        <a:sx n="33" d="100"/>
        <a:sy n="33" d="100"/>
      </p:scale>
      <p:origin x="0" y="-5460"/>
    </p:cViewPr>
  </p:outlineViewPr>
  <p:notesTextViewPr>
    <p:cViewPr>
      <p:scale>
        <a:sx n="95" d="100"/>
        <a:sy n="95" d="100"/>
      </p:scale>
      <p:origin x="0" y="0"/>
    </p:cViewPr>
  </p:notesTextViewPr>
  <p:sorterViewPr>
    <p:cViewPr>
      <p:scale>
        <a:sx n="66" d="100"/>
        <a:sy n="66" d="100"/>
      </p:scale>
      <p:origin x="0" y="0"/>
    </p:cViewPr>
  </p:sorterViewPr>
  <p:notesViewPr>
    <p:cSldViewPr snapToGrid="0" snapToObjects="1">
      <p:cViewPr varScale="1">
        <p:scale>
          <a:sx n="159" d="100"/>
          <a:sy n="159" d="100"/>
        </p:scale>
        <p:origin x="102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6EBA0E-1CE9-C24B-93D7-C43B34D0D68C}" type="datetimeFigureOut">
              <a:rPr lang="en-US" smtClean="0"/>
              <a:t>10/20/2016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J-pal</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6ED8A2-523F-7849-9D55-A32CFF099CF1}" type="slidenum">
              <a:rPr lang="en-US" smtClean="0"/>
              <a:t>‹#›</a:t>
            </a:fld>
            <a:endParaRPr lang="en-US"/>
          </a:p>
        </p:txBody>
      </p:sp>
    </p:spTree>
    <p:extLst>
      <p:ext uri="{BB962C8B-B14F-4D97-AF65-F5344CB8AC3E}">
        <p14:creationId xmlns:p14="http://schemas.microsoft.com/office/powerpoint/2010/main" val="14089850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70D25-7754-4444-941F-675887188614}" type="datetimeFigureOut">
              <a:rPr lang="en-US" smtClean="0"/>
              <a:t>10/20/2016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J-pal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D2135-9DC2-4340-B54D-B4A69FFBECAC}" type="slidenum">
              <a:rPr lang="en-US" smtClean="0"/>
              <a:t>‹#›</a:t>
            </a:fld>
            <a:endParaRPr lang="en-US"/>
          </a:p>
        </p:txBody>
      </p:sp>
    </p:spTree>
    <p:extLst>
      <p:ext uri="{BB962C8B-B14F-4D97-AF65-F5344CB8AC3E}">
        <p14:creationId xmlns:p14="http://schemas.microsoft.com/office/powerpoint/2010/main" val="342533062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title of</a:t>
            </a:r>
            <a:r>
              <a:rPr lang="en-US" baseline="0" dirty="0" smtClean="0"/>
              <a:t> this presentation is “What is Evaluation”</a:t>
            </a:r>
          </a:p>
          <a:p>
            <a:r>
              <a:rPr lang="en-US" baseline="0" dirty="0" smtClean="0"/>
              <a:t>Its primary goal is to create a common vocabulary so that we’re speaking the same language</a:t>
            </a:r>
          </a:p>
          <a:p>
            <a:r>
              <a:rPr lang="en-US" baseline="0" dirty="0" smtClean="0"/>
              <a:t>Different disciplines have their own terms and possibly one of the main barriers to Public Health experts working with Economists working with Anthropologists working with practitioners working with USAID (for example) is that they’re using different vocabulary even though they’re saying the same thing</a:t>
            </a:r>
          </a:p>
          <a:p>
            <a:r>
              <a:rPr lang="en-US" baseline="0" dirty="0" smtClean="0"/>
              <a:t>This lecture is not to “teach” you the correct vocabulary. Rather it’s to lay out the vocabulary we will be using. And rather than dictating that you use this vocabulary, I ask that you accept and at least for this week, adopt this vocabulary so that we don’t get stuck over semantics</a:t>
            </a:r>
          </a:p>
          <a:p>
            <a:r>
              <a:rPr lang="en-US" baseline="0" dirty="0" smtClean="0"/>
              <a:t>But a large point of this lecture is to discuss “why evaluate”</a:t>
            </a:r>
          </a:p>
          <a:p>
            <a:r>
              <a:rPr lang="en-US" baseline="0" dirty="0" smtClean="0"/>
              <a:t>And at the end, why randomize</a:t>
            </a:r>
          </a:p>
          <a:p>
            <a:r>
              <a:rPr lang="en-US" baseline="0" dirty="0" smtClean="0"/>
              <a:t>William will get into the technical details of why randomize, and Bruno will cover some of the strategies of evaluation design that help us clear some political and ethical hurdles.</a:t>
            </a:r>
          </a:p>
          <a:p>
            <a:r>
              <a:rPr lang="en-US" baseline="0" dirty="0" smtClean="0"/>
              <a:t>But I’d like to get some of our discomfort in the open, out of the way, so we can plow into the technical details, without slowing down because of that ethical, or political thorn in our side</a:t>
            </a:r>
          </a:p>
          <a:p>
            <a:endParaRPr lang="en-US" dirty="0"/>
          </a:p>
        </p:txBody>
      </p:sp>
      <p:sp>
        <p:nvSpPr>
          <p:cNvPr id="4" name="Slide Number Placeholder 3"/>
          <p:cNvSpPr>
            <a:spLocks noGrp="1"/>
          </p:cNvSpPr>
          <p:nvPr>
            <p:ph type="sldNum" sz="quarter" idx="10"/>
          </p:nvPr>
        </p:nvSpPr>
        <p:spPr/>
        <p:txBody>
          <a:bodyPr/>
          <a:lstStyle/>
          <a:p>
            <a:pPr>
              <a:defRPr/>
            </a:pPr>
            <a:fld id="{47BCA199-49A2-483F-8685-09F77EAB6521}" type="slidenum">
              <a:rPr lang="en-US" smtClean="0"/>
              <a:pPr>
                <a:defRPr/>
              </a:pPr>
              <a:t>1</a:t>
            </a:fld>
            <a:endParaRPr lang="en-US"/>
          </a:p>
        </p:txBody>
      </p:sp>
      <p:sp>
        <p:nvSpPr>
          <p:cNvPr id="5" name="Footer Placeholder 4"/>
          <p:cNvSpPr>
            <a:spLocks noGrp="1"/>
          </p:cNvSpPr>
          <p:nvPr>
            <p:ph type="ftr" sz="quarter" idx="11"/>
          </p:nvPr>
        </p:nvSpPr>
        <p:spPr/>
        <p:txBody>
          <a:bodyPr/>
          <a:lstStyle/>
          <a:p>
            <a:r>
              <a:rPr lang="en-US" smtClean="0"/>
              <a:t>J-pal</a:t>
            </a:r>
            <a:endParaRPr lang="en-US"/>
          </a:p>
        </p:txBody>
      </p:sp>
    </p:spTree>
    <p:extLst>
      <p:ext uri="{BB962C8B-B14F-4D97-AF65-F5344CB8AC3E}">
        <p14:creationId xmlns:p14="http://schemas.microsoft.com/office/powerpoint/2010/main" val="215959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J-pal</a:t>
            </a:r>
            <a:endParaRPr lang="en-US"/>
          </a:p>
        </p:txBody>
      </p:sp>
      <p:sp>
        <p:nvSpPr>
          <p:cNvPr id="5" name="Slide Number Placeholder 4"/>
          <p:cNvSpPr>
            <a:spLocks noGrp="1"/>
          </p:cNvSpPr>
          <p:nvPr>
            <p:ph type="sldNum" sz="quarter" idx="11"/>
          </p:nvPr>
        </p:nvSpPr>
        <p:spPr/>
        <p:txBody>
          <a:bodyPr/>
          <a:lstStyle/>
          <a:p>
            <a:fld id="{5A3D2135-9DC2-4340-B54D-B4A69FFBECAC}" type="slidenum">
              <a:rPr lang="en-US" smtClean="0"/>
              <a:t>39</a:t>
            </a:fld>
            <a:endParaRPr lang="en-US"/>
          </a:p>
        </p:txBody>
      </p:sp>
    </p:spTree>
    <p:extLst>
      <p:ext uri="{BB962C8B-B14F-4D97-AF65-F5344CB8AC3E}">
        <p14:creationId xmlns:p14="http://schemas.microsoft.com/office/powerpoint/2010/main" val="1368377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J-PAL Intro Slide">
    <p:bg>
      <p:bgRef idx="1001">
        <a:schemeClr val="bg2"/>
      </p:bgRef>
    </p:bg>
    <p:spTree>
      <p:nvGrpSpPr>
        <p:cNvPr id="1" name=""/>
        <p:cNvGrpSpPr/>
        <p:nvPr/>
      </p:nvGrpSpPr>
      <p:grpSpPr>
        <a:xfrm>
          <a:off x="0" y="0"/>
          <a:ext cx="0" cy="0"/>
          <a:chOff x="0" y="0"/>
          <a:chExt cx="0" cy="0"/>
        </a:xfrm>
      </p:grpSpPr>
      <p:sp>
        <p:nvSpPr>
          <p:cNvPr id="12" name="Rectangle 11"/>
          <p:cNvSpPr/>
          <p:nvPr userDrawn="1"/>
        </p:nvSpPr>
        <p:spPr>
          <a:xfrm>
            <a:off x="0" y="13877"/>
            <a:ext cx="9144000" cy="68510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2061" y="2553628"/>
            <a:ext cx="6478663" cy="1470025"/>
          </a:xfrm>
        </p:spPr>
        <p:txBody>
          <a:bodyPr anchor="b"/>
          <a:lstStyle>
            <a:lvl1pPr>
              <a:defRPr spc="0" baseline="0">
                <a:solidFill>
                  <a:schemeClr val="accent1"/>
                </a:solidFill>
              </a:defRPr>
            </a:lvl1pPr>
          </a:lstStyle>
          <a:p>
            <a:endParaRPr lang="en-US" dirty="0"/>
          </a:p>
        </p:txBody>
      </p:sp>
      <p:sp>
        <p:nvSpPr>
          <p:cNvPr id="3" name="Subtitle 2"/>
          <p:cNvSpPr>
            <a:spLocks noGrp="1"/>
          </p:cNvSpPr>
          <p:nvPr>
            <p:ph type="subTitle" idx="1"/>
          </p:nvPr>
        </p:nvSpPr>
        <p:spPr>
          <a:xfrm>
            <a:off x="634518" y="4406548"/>
            <a:ext cx="6478663" cy="1752600"/>
          </a:xfrm>
        </p:spPr>
        <p:txBody>
          <a:bodyPr>
            <a:normAutofit/>
          </a:bodyPr>
          <a:lstStyle>
            <a:lvl1pPr marL="0" indent="0" algn="l">
              <a:spcAft>
                <a:spcPts val="300"/>
              </a:spcAft>
              <a:buNone/>
              <a:defRPr sz="2200" spc="100" baseline="0">
                <a:solidFill>
                  <a:srgbClr val="28282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pic>
        <p:nvPicPr>
          <p:cNvPr id="13" name="Picture 12"/>
          <p:cNvPicPr/>
          <p:nvPr userDrawn="1"/>
        </p:nvPicPr>
        <p:blipFill>
          <a:blip r:embed="rId2">
            <a:extLst>
              <a:ext uri="{28A0092B-C50C-407E-A947-70E740481C1C}">
                <a14:useLocalDpi xmlns:a14="http://schemas.microsoft.com/office/drawing/2010/main" val="0"/>
              </a:ext>
            </a:extLst>
          </a:blip>
          <a:stretch>
            <a:fillRect/>
          </a:stretch>
        </p:blipFill>
        <p:spPr>
          <a:xfrm>
            <a:off x="632061" y="648025"/>
            <a:ext cx="2286000" cy="680085"/>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Tree>
    <p:extLst>
      <p:ext uri="{BB962C8B-B14F-4D97-AF65-F5344CB8AC3E}">
        <p14:creationId xmlns:p14="http://schemas.microsoft.com/office/powerpoint/2010/main" val="3786669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PAL Two Content Slide w/ cita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45"/>
            <a:ext cx="8229600" cy="1147367"/>
          </a:xfrm>
        </p:spPr>
        <p:txBody>
          <a:bodyPr anchor="ctr"/>
          <a:lstStyle>
            <a:lvl1pPr>
              <a:defRPr baseline="0"/>
            </a:lvl1pPr>
          </a:lstStyle>
          <a:p>
            <a:r>
              <a:rPr lang="en-US" dirty="0" smtClean="0"/>
              <a:t>Click to edit title style</a:t>
            </a:r>
            <a:endParaRPr lang="en-US" dirty="0"/>
          </a:p>
        </p:txBody>
      </p:sp>
      <p:sp>
        <p:nvSpPr>
          <p:cNvPr id="3" name="Content Placeholder 2"/>
          <p:cNvSpPr>
            <a:spLocks noGrp="1"/>
          </p:cNvSpPr>
          <p:nvPr>
            <p:ph sz="half" idx="1"/>
          </p:nvPr>
        </p:nvSpPr>
        <p:spPr>
          <a:xfrm>
            <a:off x="457200" y="1472184"/>
            <a:ext cx="4038600" cy="4129963"/>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472184"/>
            <a:ext cx="4038600" cy="4129963"/>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8" name="Text Placeholder 6"/>
          <p:cNvSpPr>
            <a:spLocks noGrp="1"/>
          </p:cNvSpPr>
          <p:nvPr>
            <p:ph type="body" sz="quarter" idx="13" hasCustomPrompt="1"/>
          </p:nvPr>
        </p:nvSpPr>
        <p:spPr>
          <a:xfrm>
            <a:off x="457200" y="5602147"/>
            <a:ext cx="8229600" cy="590691"/>
          </a:xfrm>
        </p:spPr>
        <p:txBody>
          <a:bodyPr anchor="b">
            <a:noAutofit/>
          </a:bodyPr>
          <a:lstStyle>
            <a:lvl1pPr marL="0" indent="0">
              <a:buNone/>
              <a:defRPr sz="1400" baseline="0">
                <a:solidFill>
                  <a:schemeClr val="accent6"/>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citation text here.</a:t>
            </a:r>
          </a:p>
        </p:txBody>
      </p:sp>
    </p:spTree>
    <p:extLst>
      <p:ext uri="{BB962C8B-B14F-4D97-AF65-F5344CB8AC3E}">
        <p14:creationId xmlns:p14="http://schemas.microsoft.com/office/powerpoint/2010/main" val="19995205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J-PAL Four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10312"/>
            <a:ext cx="8229600" cy="1143000"/>
          </a:xfrm>
        </p:spPr>
        <p:txBody>
          <a:bodyPr anchor="ctr"/>
          <a:lstStyle>
            <a:lvl1pPr>
              <a:defRPr/>
            </a:lvl1pPr>
          </a:lstStyle>
          <a:p>
            <a:r>
              <a:rPr lang="en-US" dirty="0" smtClean="0"/>
              <a:t>Click to edit title style</a:t>
            </a:r>
            <a:endParaRPr lang="en-US" dirty="0"/>
          </a:p>
        </p:txBody>
      </p:sp>
      <p:sp>
        <p:nvSpPr>
          <p:cNvPr id="3" name="Text Placeholder 2"/>
          <p:cNvSpPr>
            <a:spLocks noGrp="1"/>
          </p:cNvSpPr>
          <p:nvPr>
            <p:ph type="body" idx="1" hasCustomPrompt="1"/>
          </p:nvPr>
        </p:nvSpPr>
        <p:spPr>
          <a:xfrm>
            <a:off x="457200" y="1472185"/>
            <a:ext cx="4040188" cy="438912"/>
          </a:xfrm>
        </p:spPr>
        <p:txBody>
          <a:bodyPr anchor="t">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4" name="Content Placeholder 3"/>
          <p:cNvSpPr>
            <a:spLocks noGrp="1"/>
          </p:cNvSpPr>
          <p:nvPr>
            <p:ph sz="half" idx="2"/>
          </p:nvPr>
        </p:nvSpPr>
        <p:spPr>
          <a:xfrm>
            <a:off x="457200" y="1911097"/>
            <a:ext cx="4040188" cy="4279391"/>
          </a:xfrm>
        </p:spPr>
        <p:txBody>
          <a:bodyPr>
            <a:normAutofit/>
          </a:bodyPr>
          <a:lstStyle>
            <a:lvl1pPr>
              <a:defRPr sz="22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hasCustomPrompt="1"/>
          </p:nvPr>
        </p:nvSpPr>
        <p:spPr>
          <a:xfrm>
            <a:off x="4645025" y="1472185"/>
            <a:ext cx="4041775" cy="438912"/>
          </a:xfrm>
        </p:spPr>
        <p:txBody>
          <a:bodyPr anchor="t">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6" name="Content Placeholder 5"/>
          <p:cNvSpPr>
            <a:spLocks noGrp="1"/>
          </p:cNvSpPr>
          <p:nvPr>
            <p:ph sz="quarter" idx="4"/>
          </p:nvPr>
        </p:nvSpPr>
        <p:spPr>
          <a:xfrm>
            <a:off x="4645025" y="1911097"/>
            <a:ext cx="4041775" cy="4279391"/>
          </a:xfrm>
        </p:spPr>
        <p:txBody>
          <a:bodyPr>
            <a:normAutofit/>
          </a:bodyPr>
          <a:lstStyle>
            <a:lvl1pPr>
              <a:defRPr sz="22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8" name="Footer Placeholder 7"/>
          <p:cNvSpPr>
            <a:spLocks noGrp="1"/>
          </p:cNvSpPr>
          <p:nvPr>
            <p:ph type="ftr" sz="quarter" idx="11"/>
          </p:nvPr>
        </p:nvSpPr>
        <p:spPr/>
        <p:txBody>
          <a:bodyPr/>
          <a:lstStyle/>
          <a:p>
            <a:r>
              <a:rPr lang="en-US" smtClean="0"/>
              <a:t>J-PAL 102x | Ethics</a:t>
            </a:r>
            <a:endParaRPr lang="en-US" dirty="0"/>
          </a:p>
        </p:txBody>
      </p:sp>
      <p:sp>
        <p:nvSpPr>
          <p:cNvPr id="9" name="Slide Number Placeholder 8"/>
          <p:cNvSpPr>
            <a:spLocks noGrp="1"/>
          </p:cNvSpPr>
          <p:nvPr>
            <p:ph type="sldNum" sz="quarter" idx="12"/>
          </p:nvPr>
        </p:nvSpPr>
        <p:spPr/>
        <p:txBody>
          <a:bodyPr/>
          <a:lstStyle/>
          <a:p>
            <a:fld id="{2ECB1696-1F23-9849-960D-916B9EF0C8D4}" type="slidenum">
              <a:rPr lang="en-US" smtClean="0"/>
              <a:t>‹#›</a:t>
            </a:fld>
            <a:endParaRPr lang="en-US"/>
          </a:p>
        </p:txBody>
      </p:sp>
    </p:spTree>
    <p:extLst>
      <p:ext uri="{BB962C8B-B14F-4D97-AF65-F5344CB8AC3E}">
        <p14:creationId xmlns:p14="http://schemas.microsoft.com/office/powerpoint/2010/main" val="17955503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PAL Two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97963"/>
            <a:ext cx="8229600" cy="1182415"/>
          </a:xfrm>
        </p:spPr>
        <p:txBody>
          <a:bodyPr anchor="ctr"/>
          <a:lstStyle>
            <a:lvl1pPr>
              <a:defRPr baseline="0"/>
            </a:lvl1pPr>
          </a:lstStyle>
          <a:p>
            <a:r>
              <a:rPr lang="en-US" dirty="0" smtClean="0"/>
              <a:t>Click to edit title style</a:t>
            </a:r>
            <a:endParaRPr lang="en-US" dirty="0"/>
          </a:p>
        </p:txBody>
      </p:sp>
      <p:sp>
        <p:nvSpPr>
          <p:cNvPr id="3" name="Content Placeholder 2"/>
          <p:cNvSpPr>
            <a:spLocks noGrp="1"/>
          </p:cNvSpPr>
          <p:nvPr>
            <p:ph sz="half" idx="1"/>
          </p:nvPr>
        </p:nvSpPr>
        <p:spPr>
          <a:xfrm>
            <a:off x="457200" y="1470581"/>
            <a:ext cx="4038600" cy="4732256"/>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470581"/>
            <a:ext cx="4038600" cy="4732256"/>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Tree>
    <p:extLst>
      <p:ext uri="{BB962C8B-B14F-4D97-AF65-F5344CB8AC3E}">
        <p14:creationId xmlns:p14="http://schemas.microsoft.com/office/powerpoint/2010/main" val="31674006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J-PAL Counter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hasCustomPrompt="1"/>
          </p:nvPr>
        </p:nvSpPr>
        <p:spPr>
          <a:xfrm>
            <a:off x="457200" y="197963"/>
            <a:ext cx="8229600" cy="1159497"/>
          </a:xfrm>
        </p:spPr>
        <p:txBody>
          <a:bodyPr anchor="ctr"/>
          <a:lstStyle>
            <a:lvl1pPr>
              <a:defRPr baseline="0">
                <a:solidFill>
                  <a:schemeClr val="bg1"/>
                </a:solidFill>
              </a:defRPr>
            </a:lvl1pPr>
          </a:lstStyle>
          <a:p>
            <a:r>
              <a:rPr lang="en-US" dirty="0" smtClean="0"/>
              <a:t>Click to edit title style</a:t>
            </a:r>
            <a:endParaRPr lang="en-US" dirty="0"/>
          </a:p>
        </p:txBody>
      </p:sp>
      <p:sp>
        <p:nvSpPr>
          <p:cNvPr id="3" name="Content Placeholder 2"/>
          <p:cNvSpPr>
            <a:spLocks noGrp="1"/>
          </p:cNvSpPr>
          <p:nvPr>
            <p:ph sz="half" idx="1"/>
          </p:nvPr>
        </p:nvSpPr>
        <p:spPr>
          <a:xfrm>
            <a:off x="457200" y="1470581"/>
            <a:ext cx="4038600" cy="4786881"/>
          </a:xfrm>
        </p:spPr>
        <p:txBody>
          <a:bodyPr>
            <a:normAutofit/>
          </a:bodyPr>
          <a:lstStyle>
            <a:lvl1pPr marL="457200" indent="-457200">
              <a:buFont typeface="+mj-lt"/>
              <a:buAutoNum type="alphaUcPeriod"/>
              <a:defRPr sz="2200">
                <a:solidFill>
                  <a:schemeClr val="bg1"/>
                </a:solidFill>
              </a:defRPr>
            </a:lvl1pPr>
            <a:lvl2pPr marL="800100" indent="-342900">
              <a:buFont typeface="+mj-lt"/>
              <a:buAutoNum type="alphaLcPeriod"/>
              <a:defRPr sz="1800">
                <a:solidFill>
                  <a:schemeClr val="bg1"/>
                </a:solidFill>
              </a:defRPr>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470581"/>
            <a:ext cx="4038600" cy="4786881"/>
          </a:xfrm>
        </p:spPr>
        <p:txBody>
          <a:bodyPr>
            <a:normAutofit/>
          </a:bodyPr>
          <a:lstStyle>
            <a:lvl1pPr marL="457200" indent="-457200">
              <a:buFont typeface="+mj-lt"/>
              <a:buAutoNum type="alphaUcPeriod"/>
              <a:defRPr sz="2200">
                <a:solidFill>
                  <a:schemeClr val="bg1"/>
                </a:solidFill>
              </a:defRPr>
            </a:lvl1pPr>
            <a:lvl2pPr marL="800100" indent="-342900">
              <a:buFont typeface="+mj-lt"/>
              <a:buAutoNum type="alphaLcPeriod"/>
              <a:defRPr sz="1800">
                <a:solidFill>
                  <a:schemeClr val="bg1"/>
                </a:solidFill>
              </a:defRPr>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ECB1696-1F23-9849-960D-916B9EF0C8D4}" type="slidenum">
              <a:rPr lang="en-US" smtClean="0"/>
              <a:pPr/>
              <a:t>‹#›</a:t>
            </a:fld>
            <a:endParaRPr lang="en-US"/>
          </a:p>
        </p:txBody>
      </p:sp>
    </p:spTree>
    <p:extLst>
      <p:ext uri="{BB962C8B-B14F-4D97-AF65-F5344CB8AC3E}">
        <p14:creationId xmlns:p14="http://schemas.microsoft.com/office/powerpoint/2010/main" val="8792555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J-PAL Bottom Line Slide">
    <p:spTree>
      <p:nvGrpSpPr>
        <p:cNvPr id="1" name=""/>
        <p:cNvGrpSpPr/>
        <p:nvPr/>
      </p:nvGrpSpPr>
      <p:grpSpPr>
        <a:xfrm>
          <a:off x="0" y="0"/>
          <a:ext cx="0" cy="0"/>
          <a:chOff x="0" y="0"/>
          <a:chExt cx="0" cy="0"/>
        </a:xfrm>
      </p:grpSpPr>
      <p:sp>
        <p:nvSpPr>
          <p:cNvPr id="4" name="Rectangle 3"/>
          <p:cNvSpPr/>
          <p:nvPr userDrawn="1"/>
        </p:nvSpPr>
        <p:spPr>
          <a:xfrm>
            <a:off x="0" y="5922765"/>
            <a:ext cx="9144000" cy="9352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74638"/>
            <a:ext cx="8229600" cy="1298130"/>
          </a:xfrm>
        </p:spPr>
        <p:txBody>
          <a:bodyPr anchor="ctr">
            <a:noAutofit/>
          </a:bodyPr>
          <a:lstStyle>
            <a:lvl1pPr algn="l">
              <a:defRPr sz="3200" b="0" u="none" kern="1200" cap="none" spc="0" normalizeH="0" baseline="0">
                <a:solidFill>
                  <a:schemeClr val="accent1"/>
                </a:solidFill>
              </a:defRPr>
            </a:lvl1pPr>
          </a:lstStyle>
          <a:p>
            <a:r>
              <a:rPr lang="en-US" dirty="0" smtClean="0"/>
              <a:t>Click to edit title style</a:t>
            </a:r>
            <a:endParaRPr lang="en-US" dirty="0"/>
          </a:p>
        </p:txBody>
      </p:sp>
      <p:sp>
        <p:nvSpPr>
          <p:cNvPr id="3" name="Content Placeholder 2"/>
          <p:cNvSpPr>
            <a:spLocks noGrp="1"/>
          </p:cNvSpPr>
          <p:nvPr>
            <p:ph idx="1"/>
          </p:nvPr>
        </p:nvSpPr>
        <p:spPr>
          <a:xfrm>
            <a:off x="457200" y="1700785"/>
            <a:ext cx="8229600" cy="4019532"/>
          </a:xfrm>
        </p:spPr>
        <p:txBody>
          <a:bodyPr>
            <a:normAutofit/>
          </a:bodyPr>
          <a:lstStyle>
            <a:lvl1pPr>
              <a:spcAft>
                <a:spcPts val="300"/>
              </a:spcAft>
              <a:defRPr sz="2200" baseline="0"/>
            </a:lvl1pPr>
            <a:lvl2pPr>
              <a:spcAft>
                <a:spcPts val="300"/>
              </a:spcAft>
              <a:defRPr sz="2000" baseline="0"/>
            </a:lvl2pPr>
            <a:lvl3pPr>
              <a:spcAft>
                <a:spcPts val="300"/>
              </a:spcAft>
              <a:defRPr sz="1800" baseline="0"/>
            </a:lvl3pPr>
            <a:lvl4pPr>
              <a:spcAft>
                <a:spcPts val="300"/>
              </a:spcAft>
              <a:defRPr sz="1600" baseline="0"/>
            </a:lvl4pPr>
            <a:lvl5pPr>
              <a:spcAft>
                <a:spcPts val="300"/>
              </a:spcAft>
              <a:defRPr sz="16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457200" y="5922766"/>
            <a:ext cx="8229599" cy="935234"/>
          </a:xfrm>
        </p:spPr>
        <p:txBody>
          <a:bodyPr anchor="ctr"/>
          <a:lstStyle>
            <a:lvl1pPr marL="0" indent="0" algn="l">
              <a:buNone/>
              <a:defRPr>
                <a:solidFill>
                  <a:schemeClr val="bg1"/>
                </a:solidFill>
              </a:defRPr>
            </a:lvl1pPr>
          </a:lstStyle>
          <a:p>
            <a:pPr lvl="0"/>
            <a:r>
              <a:rPr lang="en-US" dirty="0" smtClean="0"/>
              <a:t>Click to edit Master text style</a:t>
            </a:r>
          </a:p>
        </p:txBody>
      </p:sp>
    </p:spTree>
    <p:extLst>
      <p:ext uri="{BB962C8B-B14F-4D97-AF65-F5344CB8AC3E}">
        <p14:creationId xmlns:p14="http://schemas.microsoft.com/office/powerpoint/2010/main" val="198064463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J-PAL Image &amp; Caption w/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18521"/>
            <a:ext cx="8229600" cy="1119179"/>
          </a:xfrm>
        </p:spPr>
        <p:txBody>
          <a:bodyPr anchor="ctr"/>
          <a:lstStyle>
            <a:lvl1pPr>
              <a:defRPr baseline="0"/>
            </a:lvl1pPr>
          </a:lstStyle>
          <a:p>
            <a:r>
              <a:rPr lang="en-US" dirty="0" smtClean="0"/>
              <a:t>Click to edit title style</a:t>
            </a:r>
            <a:endParaRPr lang="en-US" dirty="0"/>
          </a:p>
        </p:txBody>
      </p:sp>
      <p:sp>
        <p:nvSpPr>
          <p:cNvPr id="3" name="Content Placeholder 2"/>
          <p:cNvSpPr>
            <a:spLocks noGrp="1"/>
          </p:cNvSpPr>
          <p:nvPr>
            <p:ph sz="half" idx="1" hasCustomPrompt="1"/>
          </p:nvPr>
        </p:nvSpPr>
        <p:spPr>
          <a:xfrm>
            <a:off x="5832389" y="1535640"/>
            <a:ext cx="2854410" cy="3395870"/>
          </a:xfrm>
        </p:spPr>
        <p:txBody>
          <a:bodyPr>
            <a:normAutofit/>
          </a:bodyPr>
          <a:lstStyle>
            <a:lvl1pPr marL="0" indent="0">
              <a:buNone/>
              <a:defRPr sz="2200" baseline="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or infographic</a:t>
            </a:r>
          </a:p>
        </p:txBody>
      </p:sp>
      <p:sp>
        <p:nvSpPr>
          <p:cNvPr id="4" name="Content Placeholder 3"/>
          <p:cNvSpPr>
            <a:spLocks noGrp="1"/>
          </p:cNvSpPr>
          <p:nvPr>
            <p:ph sz="half" idx="2"/>
          </p:nvPr>
        </p:nvSpPr>
        <p:spPr>
          <a:xfrm>
            <a:off x="457199" y="1474573"/>
            <a:ext cx="5268098" cy="4651591"/>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14" name="Content Placeholder 2"/>
          <p:cNvSpPr>
            <a:spLocks noGrp="1"/>
          </p:cNvSpPr>
          <p:nvPr>
            <p:ph sz="half" idx="13" hasCustomPrompt="1"/>
          </p:nvPr>
        </p:nvSpPr>
        <p:spPr>
          <a:xfrm>
            <a:off x="5832389" y="5129451"/>
            <a:ext cx="2854410" cy="996713"/>
          </a:xfrm>
        </p:spPr>
        <p:txBody>
          <a:bodyPr lIns="0" rIns="91440">
            <a:normAutofit/>
          </a:bodyPr>
          <a:lstStyle>
            <a:lvl1pPr marL="0" indent="0">
              <a:lnSpc>
                <a:spcPct val="100000"/>
              </a:lnSpc>
              <a:buNone/>
              <a:defRPr sz="1400" i="1" baseline="0">
                <a:solidFill>
                  <a:schemeClr val="accent6"/>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caption</a:t>
            </a:r>
          </a:p>
        </p:txBody>
      </p:sp>
      <p:sp>
        <p:nvSpPr>
          <p:cNvPr id="15" name="Text Placeholder 6"/>
          <p:cNvSpPr>
            <a:spLocks noGrp="1"/>
          </p:cNvSpPr>
          <p:nvPr>
            <p:ph type="body" sz="quarter" idx="14" hasCustomPrompt="1"/>
          </p:nvPr>
        </p:nvSpPr>
        <p:spPr>
          <a:xfrm>
            <a:off x="5832388" y="4931510"/>
            <a:ext cx="2854411" cy="197941"/>
          </a:xfrm>
          <a:ln>
            <a:noFill/>
          </a:ln>
        </p:spPr>
        <p:txBody>
          <a:bodyPr lIns="0" tIns="18288"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19510425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J-PAL Image &amp; Caption w/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205947"/>
            <a:ext cx="8229600" cy="1153296"/>
          </a:xfrm>
        </p:spPr>
        <p:txBody>
          <a:bodyPr anchor="ctr"/>
          <a:lstStyle>
            <a:lvl1pPr>
              <a:defRPr baseline="0"/>
            </a:lvl1pPr>
          </a:lstStyle>
          <a:p>
            <a:r>
              <a:rPr lang="en-US" dirty="0" smtClean="0"/>
              <a:t>Click to edit </a:t>
            </a:r>
            <a:r>
              <a:rPr lang="en-US" smtClean="0"/>
              <a:t>title style</a:t>
            </a:r>
            <a:endParaRPr lang="en-US" dirty="0"/>
          </a:p>
        </p:txBody>
      </p:sp>
      <p:sp>
        <p:nvSpPr>
          <p:cNvPr id="4" name="Content Placeholder 3"/>
          <p:cNvSpPr>
            <a:spLocks noGrp="1"/>
          </p:cNvSpPr>
          <p:nvPr>
            <p:ph sz="half" idx="2"/>
          </p:nvPr>
        </p:nvSpPr>
        <p:spPr>
          <a:xfrm>
            <a:off x="3426941" y="1474574"/>
            <a:ext cx="5259859" cy="4651590"/>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a:xfrm>
            <a:off x="363070" y="6446569"/>
            <a:ext cx="6879266" cy="222323"/>
          </a:xfrm>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13" name="Content Placeholder 2"/>
          <p:cNvSpPr>
            <a:spLocks noGrp="1"/>
          </p:cNvSpPr>
          <p:nvPr>
            <p:ph sz="half" idx="1" hasCustomPrompt="1"/>
          </p:nvPr>
        </p:nvSpPr>
        <p:spPr>
          <a:xfrm>
            <a:off x="457200" y="1474574"/>
            <a:ext cx="2854411" cy="3456936"/>
          </a:xfrm>
        </p:spPr>
        <p:txBody>
          <a:bodyPr>
            <a:normAutofit/>
          </a:bodyPr>
          <a:lstStyle>
            <a:lvl1pPr marL="0" indent="0">
              <a:buNone/>
              <a:defRPr sz="2200" baseline="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or infographic</a:t>
            </a:r>
          </a:p>
        </p:txBody>
      </p:sp>
      <p:sp>
        <p:nvSpPr>
          <p:cNvPr id="14" name="Content Placeholder 2"/>
          <p:cNvSpPr>
            <a:spLocks noGrp="1"/>
          </p:cNvSpPr>
          <p:nvPr>
            <p:ph sz="half" idx="13" hasCustomPrompt="1"/>
          </p:nvPr>
        </p:nvSpPr>
        <p:spPr>
          <a:xfrm>
            <a:off x="457200" y="5129451"/>
            <a:ext cx="2854411" cy="996713"/>
          </a:xfrm>
        </p:spPr>
        <p:txBody>
          <a:bodyPr lIns="0" rIns="91440">
            <a:normAutofit/>
          </a:bodyPr>
          <a:lstStyle>
            <a:lvl1pPr marL="0" indent="0">
              <a:buNone/>
              <a:defRPr sz="1400" i="1" baseline="0">
                <a:solidFill>
                  <a:schemeClr val="accent6"/>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caption</a:t>
            </a:r>
          </a:p>
        </p:txBody>
      </p:sp>
      <p:sp>
        <p:nvSpPr>
          <p:cNvPr id="15" name="Text Placeholder 6"/>
          <p:cNvSpPr>
            <a:spLocks noGrp="1"/>
          </p:cNvSpPr>
          <p:nvPr>
            <p:ph type="body" sz="quarter" idx="14" hasCustomPrompt="1"/>
          </p:nvPr>
        </p:nvSpPr>
        <p:spPr>
          <a:xfrm>
            <a:off x="457200" y="4931510"/>
            <a:ext cx="2854412" cy="197941"/>
          </a:xfrm>
          <a:ln>
            <a:noFill/>
          </a:ln>
        </p:spPr>
        <p:txBody>
          <a:bodyPr lIns="0" tIns="18288"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140124410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J-PAL Image &amp; Caption w/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46"/>
            <a:ext cx="8229600" cy="1170270"/>
          </a:xfrm>
        </p:spPr>
        <p:txBody>
          <a:bodyPr anchor="ctr"/>
          <a:lstStyle>
            <a:lvl1pPr>
              <a:defRPr baseline="0"/>
            </a:lvl1pPr>
          </a:lstStyle>
          <a:p>
            <a:r>
              <a:rPr lang="en-US" dirty="0" smtClean="0"/>
              <a:t>Click to edit title style</a:t>
            </a:r>
            <a:endParaRPr lang="en-US" dirty="0"/>
          </a:p>
        </p:txBody>
      </p:sp>
      <p:sp>
        <p:nvSpPr>
          <p:cNvPr id="3" name="Content Placeholder 2"/>
          <p:cNvSpPr>
            <a:spLocks noGrp="1"/>
          </p:cNvSpPr>
          <p:nvPr>
            <p:ph sz="half" idx="1" hasCustomPrompt="1"/>
          </p:nvPr>
        </p:nvSpPr>
        <p:spPr>
          <a:xfrm>
            <a:off x="5843015" y="1484903"/>
            <a:ext cx="2843783" cy="4439158"/>
          </a:xfrm>
        </p:spPr>
        <p:txBody>
          <a:bodyPr>
            <a:normAutofit/>
          </a:bodyPr>
          <a:lstStyle>
            <a:lvl1pPr marL="0" indent="0">
              <a:buNone/>
              <a:defRPr sz="2200" baseline="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or infographic</a:t>
            </a:r>
          </a:p>
        </p:txBody>
      </p:sp>
      <p:sp>
        <p:nvSpPr>
          <p:cNvPr id="4" name="Content Placeholder 3"/>
          <p:cNvSpPr>
            <a:spLocks noGrp="1"/>
          </p:cNvSpPr>
          <p:nvPr>
            <p:ph sz="half" idx="2"/>
          </p:nvPr>
        </p:nvSpPr>
        <p:spPr>
          <a:xfrm>
            <a:off x="457199" y="1484903"/>
            <a:ext cx="5248658" cy="4641261"/>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12" name="Text Placeholder 6"/>
          <p:cNvSpPr>
            <a:spLocks noGrp="1"/>
          </p:cNvSpPr>
          <p:nvPr>
            <p:ph type="body" sz="quarter" idx="14" hasCustomPrompt="1"/>
          </p:nvPr>
        </p:nvSpPr>
        <p:spPr>
          <a:xfrm>
            <a:off x="5843015" y="5924061"/>
            <a:ext cx="2843784" cy="197941"/>
          </a:xfrm>
          <a:ln>
            <a:noFill/>
          </a:ln>
        </p:spPr>
        <p:txBody>
          <a:bodyPr lIns="0" tIns="9144"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132062504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J-PAL Image &amp; Caption w/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46"/>
            <a:ext cx="8229600" cy="1153298"/>
          </a:xfrm>
        </p:spPr>
        <p:txBody>
          <a:bodyPr anchor="ctr"/>
          <a:lstStyle>
            <a:lvl1pPr>
              <a:defRPr baseline="0"/>
            </a:lvl1pPr>
          </a:lstStyle>
          <a:p>
            <a:r>
              <a:rPr lang="en-US" dirty="0" smtClean="0"/>
              <a:t>Click to edit title style</a:t>
            </a:r>
            <a:endParaRPr lang="en-US" dirty="0"/>
          </a:p>
        </p:txBody>
      </p:sp>
      <p:sp>
        <p:nvSpPr>
          <p:cNvPr id="3" name="Content Placeholder 2"/>
          <p:cNvSpPr>
            <a:spLocks noGrp="1"/>
          </p:cNvSpPr>
          <p:nvPr>
            <p:ph sz="half" idx="1" hasCustomPrompt="1"/>
          </p:nvPr>
        </p:nvSpPr>
        <p:spPr>
          <a:xfrm>
            <a:off x="457199" y="1474573"/>
            <a:ext cx="2843785" cy="4449487"/>
          </a:xfrm>
        </p:spPr>
        <p:txBody>
          <a:bodyPr>
            <a:normAutofit/>
          </a:bodyPr>
          <a:lstStyle>
            <a:lvl1pPr marL="0" indent="0">
              <a:buNone/>
              <a:defRPr sz="2200" baseline="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photo or infographic</a:t>
            </a:r>
          </a:p>
        </p:txBody>
      </p:sp>
      <p:sp>
        <p:nvSpPr>
          <p:cNvPr id="4" name="Content Placeholder 3"/>
          <p:cNvSpPr>
            <a:spLocks noGrp="1"/>
          </p:cNvSpPr>
          <p:nvPr>
            <p:ph sz="half" idx="2"/>
          </p:nvPr>
        </p:nvSpPr>
        <p:spPr>
          <a:xfrm>
            <a:off x="3419856" y="1474573"/>
            <a:ext cx="5266943" cy="4651591"/>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10" name="Text Placeholder 6"/>
          <p:cNvSpPr>
            <a:spLocks noGrp="1"/>
          </p:cNvSpPr>
          <p:nvPr>
            <p:ph type="body" sz="quarter" idx="14" hasCustomPrompt="1"/>
          </p:nvPr>
        </p:nvSpPr>
        <p:spPr>
          <a:xfrm>
            <a:off x="457199" y="5924061"/>
            <a:ext cx="2843786" cy="197941"/>
          </a:xfrm>
          <a:ln>
            <a:noFill/>
          </a:ln>
        </p:spPr>
        <p:txBody>
          <a:bodyPr lIns="0" tIns="9144"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212849134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PAL Two Content Slide w/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66573"/>
            <a:ext cx="8229600" cy="1152723"/>
          </a:xfrm>
        </p:spPr>
        <p:txBody>
          <a:bodyPr anchor="ctr"/>
          <a:lstStyle>
            <a:lvl1pPr>
              <a:defRPr baseline="0"/>
            </a:lvl1pPr>
          </a:lstStyle>
          <a:p>
            <a:r>
              <a:rPr lang="en-US" dirty="0" smtClean="0"/>
              <a:t>Click to edit title style</a:t>
            </a:r>
            <a:endParaRPr lang="en-US" dirty="0"/>
          </a:p>
        </p:txBody>
      </p:sp>
      <p:sp>
        <p:nvSpPr>
          <p:cNvPr id="6" name="Footer Placeholder 5"/>
          <p:cNvSpPr>
            <a:spLocks noGrp="1"/>
          </p:cNvSpPr>
          <p:nvPr>
            <p:ph type="ftr" sz="quarter" idx="11"/>
          </p:nvPr>
        </p:nvSpPr>
        <p:spPr/>
        <p:txBody>
          <a:bodyPr/>
          <a:lstStyle/>
          <a:p>
            <a:r>
              <a:rPr lang="en-US" smtClean="0"/>
              <a:t>J-PAL 102x | Ethics</a:t>
            </a:r>
            <a:endParaRPr lang="en-US" dirty="0"/>
          </a:p>
        </p:txBody>
      </p:sp>
      <p:sp>
        <p:nvSpPr>
          <p:cNvPr id="7" name="Slide Number Placeholder 6"/>
          <p:cNvSpPr>
            <a:spLocks noGrp="1"/>
          </p:cNvSpPr>
          <p:nvPr>
            <p:ph type="sldNum" sz="quarter" idx="12"/>
          </p:nvPr>
        </p:nvSpPr>
        <p:spPr/>
        <p:txBody>
          <a:bodyPr/>
          <a:lstStyle/>
          <a:p>
            <a:fld id="{2ECB1696-1F23-9849-960D-916B9EF0C8D4}" type="slidenum">
              <a:rPr lang="en-US" smtClean="0"/>
              <a:t>‹#›</a:t>
            </a:fld>
            <a:endParaRPr lang="en-US"/>
          </a:p>
        </p:txBody>
      </p:sp>
      <p:sp>
        <p:nvSpPr>
          <p:cNvPr id="8" name="Content Placeholder 2"/>
          <p:cNvSpPr>
            <a:spLocks noGrp="1"/>
          </p:cNvSpPr>
          <p:nvPr>
            <p:ph sz="half" idx="13" hasCustomPrompt="1"/>
          </p:nvPr>
        </p:nvSpPr>
        <p:spPr>
          <a:xfrm>
            <a:off x="457200" y="1487924"/>
            <a:ext cx="3997842" cy="2860792"/>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comparison image</a:t>
            </a:r>
          </a:p>
        </p:txBody>
      </p:sp>
      <p:sp>
        <p:nvSpPr>
          <p:cNvPr id="9" name="Content Placeholder 3"/>
          <p:cNvSpPr>
            <a:spLocks noGrp="1"/>
          </p:cNvSpPr>
          <p:nvPr>
            <p:ph sz="half" idx="14" hasCustomPrompt="1"/>
          </p:nvPr>
        </p:nvSpPr>
        <p:spPr>
          <a:xfrm>
            <a:off x="4688958" y="1487924"/>
            <a:ext cx="3997842" cy="2860792"/>
          </a:xfrm>
        </p:spPr>
        <p:txBody>
          <a:bodyPr>
            <a:normAutofit/>
          </a:bodyPr>
          <a:lstStyle>
            <a:lvl1pPr>
              <a:defRPr sz="22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add comparison image</a:t>
            </a:r>
          </a:p>
        </p:txBody>
      </p:sp>
      <p:sp>
        <p:nvSpPr>
          <p:cNvPr id="10" name="Content Placeholder 2"/>
          <p:cNvSpPr>
            <a:spLocks noGrp="1"/>
          </p:cNvSpPr>
          <p:nvPr>
            <p:ph sz="half" idx="15"/>
          </p:nvPr>
        </p:nvSpPr>
        <p:spPr>
          <a:xfrm>
            <a:off x="457200" y="4608576"/>
            <a:ext cx="3997842" cy="1517586"/>
          </a:xfrm>
        </p:spPr>
        <p:txBody>
          <a:bodyPr lIns="0">
            <a:normAutofit/>
          </a:bodyPr>
          <a:lstStyle>
            <a:lvl1pPr marL="0" indent="0">
              <a:lnSpc>
                <a:spcPct val="110000"/>
              </a:lnSpc>
              <a:buNone/>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p:txBody>
      </p:sp>
      <p:sp>
        <p:nvSpPr>
          <p:cNvPr id="16" name="Content Placeholder 3"/>
          <p:cNvSpPr>
            <a:spLocks noGrp="1"/>
          </p:cNvSpPr>
          <p:nvPr>
            <p:ph sz="half" idx="2"/>
          </p:nvPr>
        </p:nvSpPr>
        <p:spPr>
          <a:xfrm>
            <a:off x="4688958" y="4608576"/>
            <a:ext cx="3997842" cy="1517586"/>
          </a:xfrm>
        </p:spPr>
        <p:txBody>
          <a:bodyPr lIns="0">
            <a:normAutofit/>
          </a:bodyPr>
          <a:lstStyle>
            <a:lvl1pPr marL="0" indent="0">
              <a:lnSpc>
                <a:spcPct val="110000"/>
              </a:lnSpc>
              <a:buNone/>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p:txBody>
      </p:sp>
      <p:sp>
        <p:nvSpPr>
          <p:cNvPr id="17" name="Text Placeholder 6"/>
          <p:cNvSpPr>
            <a:spLocks noGrp="1"/>
          </p:cNvSpPr>
          <p:nvPr>
            <p:ph type="body" sz="quarter" idx="17" hasCustomPrompt="1"/>
          </p:nvPr>
        </p:nvSpPr>
        <p:spPr>
          <a:xfrm>
            <a:off x="4688958" y="4351057"/>
            <a:ext cx="3997843" cy="197941"/>
          </a:xfrm>
          <a:ln>
            <a:noFill/>
          </a:ln>
        </p:spPr>
        <p:txBody>
          <a:bodyPr lIns="0" tIns="9144"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
        <p:nvSpPr>
          <p:cNvPr id="18" name="Text Placeholder 6"/>
          <p:cNvSpPr>
            <a:spLocks noGrp="1"/>
          </p:cNvSpPr>
          <p:nvPr>
            <p:ph type="body" sz="quarter" idx="18" hasCustomPrompt="1"/>
          </p:nvPr>
        </p:nvSpPr>
        <p:spPr>
          <a:xfrm>
            <a:off x="457199" y="4351057"/>
            <a:ext cx="3997843" cy="197941"/>
          </a:xfrm>
          <a:ln>
            <a:noFill/>
          </a:ln>
        </p:spPr>
        <p:txBody>
          <a:bodyPr lIns="0" tIns="9144" rIns="0" bIns="18288" anchor="t">
            <a:noAutofit/>
          </a:bodyPr>
          <a:lstStyle>
            <a:lvl1pPr marL="0" indent="0">
              <a:buNone/>
              <a:defRPr sz="700" baseline="0">
                <a:solidFill>
                  <a:schemeClr val="bg2">
                    <a:lumMod val="75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14320967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J-PAL Intro Co-Branded Slide | Option 1">
    <p:bg>
      <p:bgRef idx="1001">
        <a:schemeClr val="bg2"/>
      </p:bgRef>
    </p:bg>
    <p:spTree>
      <p:nvGrpSpPr>
        <p:cNvPr id="1" name=""/>
        <p:cNvGrpSpPr/>
        <p:nvPr/>
      </p:nvGrpSpPr>
      <p:grpSpPr>
        <a:xfrm>
          <a:off x="0" y="0"/>
          <a:ext cx="0" cy="0"/>
          <a:chOff x="0" y="0"/>
          <a:chExt cx="0" cy="0"/>
        </a:xfrm>
      </p:grpSpPr>
      <p:sp>
        <p:nvSpPr>
          <p:cNvPr id="12" name="Rectangle 11"/>
          <p:cNvSpPr/>
          <p:nvPr userDrawn="1"/>
        </p:nvSpPr>
        <p:spPr>
          <a:xfrm>
            <a:off x="0" y="13877"/>
            <a:ext cx="9144000" cy="68510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2061" y="2553628"/>
            <a:ext cx="6478663" cy="1470025"/>
          </a:xfrm>
        </p:spPr>
        <p:txBody>
          <a:bodyPr anchor="b"/>
          <a:lstStyle>
            <a:lvl1pPr>
              <a:defRPr spc="0" baseline="0">
                <a:solidFill>
                  <a:schemeClr val="accent1"/>
                </a:solidFill>
              </a:defRPr>
            </a:lvl1pPr>
          </a:lstStyle>
          <a:p>
            <a:endParaRPr lang="en-US" dirty="0"/>
          </a:p>
        </p:txBody>
      </p:sp>
      <p:sp>
        <p:nvSpPr>
          <p:cNvPr id="3" name="Subtitle 2"/>
          <p:cNvSpPr>
            <a:spLocks noGrp="1"/>
          </p:cNvSpPr>
          <p:nvPr>
            <p:ph type="subTitle" idx="1"/>
          </p:nvPr>
        </p:nvSpPr>
        <p:spPr>
          <a:xfrm>
            <a:off x="634518" y="4406548"/>
            <a:ext cx="6478663" cy="1752600"/>
          </a:xfrm>
        </p:spPr>
        <p:txBody>
          <a:bodyPr>
            <a:normAutofit/>
          </a:bodyPr>
          <a:lstStyle>
            <a:lvl1pPr marL="0" indent="0" algn="l">
              <a:spcAft>
                <a:spcPts val="300"/>
              </a:spcAft>
              <a:buNone/>
              <a:defRPr sz="2200" spc="100" baseline="0">
                <a:solidFill>
                  <a:srgbClr val="28282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061" y="648025"/>
            <a:ext cx="1828800" cy="544068"/>
          </a:xfrm>
          <a:prstGeom prst="rect">
            <a:avLst/>
          </a:prstGeom>
        </p:spPr>
      </p:pic>
      <p:sp>
        <p:nvSpPr>
          <p:cNvPr id="6" name="Picture Placeholder 5"/>
          <p:cNvSpPr>
            <a:spLocks noGrp="1"/>
          </p:cNvSpPr>
          <p:nvPr>
            <p:ph type="pic" sz="quarter" idx="10" hasCustomPrompt="1"/>
          </p:nvPr>
        </p:nvSpPr>
        <p:spPr>
          <a:xfrm>
            <a:off x="2813454" y="647700"/>
            <a:ext cx="1987148" cy="544513"/>
          </a:xfrm>
        </p:spPr>
        <p:txBody>
          <a:bodyPr>
            <a:normAutofit/>
          </a:bodyPr>
          <a:lstStyle>
            <a:lvl1pPr marL="0" indent="0">
              <a:buNone/>
              <a:defRPr sz="1000" baseline="0"/>
            </a:lvl1pPr>
          </a:lstStyle>
          <a:p>
            <a:r>
              <a:rPr lang="en-US" sz="1000" dirty="0" smtClean="0"/>
              <a:t>Click to add logo for </a:t>
            </a:r>
            <a:br>
              <a:rPr lang="en-US" sz="1000" dirty="0" smtClean="0"/>
            </a:br>
            <a:r>
              <a:rPr lang="en-US" sz="1000" dirty="0" smtClean="0"/>
              <a:t>co-branded presentations</a:t>
            </a:r>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Tree>
    <p:extLst>
      <p:ext uri="{BB962C8B-B14F-4D97-AF65-F5344CB8AC3E}">
        <p14:creationId xmlns:p14="http://schemas.microsoft.com/office/powerpoint/2010/main" val="19696210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PAL Full Bleed Image Slide">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0" y="-129"/>
            <a:ext cx="9144000" cy="6858000"/>
          </a:xfrm>
        </p:spPr>
        <p:txBody>
          <a:bodyPr anchor="ctr"/>
          <a:lstStyle>
            <a:lvl1pPr marL="0" indent="0" algn="ctr">
              <a:buNone/>
              <a:defRPr baseline="0"/>
            </a:lvl1pPr>
          </a:lstStyle>
          <a:p>
            <a:r>
              <a:rPr lang="en-US" dirty="0" smtClean="0"/>
              <a:t>Click to add full bleed photo</a:t>
            </a:r>
            <a:endParaRPr lang="en-US" dirty="0"/>
          </a:p>
        </p:txBody>
      </p:sp>
      <p:pic>
        <p:nvPicPr>
          <p:cNvPr id="7" name="Picture 6"/>
          <p:cNvPicPr>
            <a:picLocks noChangeAspect="1"/>
          </p:cNvPicPr>
          <p:nvPr userDrawn="1"/>
        </p:nvPicPr>
        <p:blipFill rotWithShape="1">
          <a:blip r:embed="rId2">
            <a:biLevel thresh="25000"/>
            <a:alphaModFix amt="70000"/>
            <a:extLst>
              <a:ext uri="{28A0092B-C50C-407E-A947-70E740481C1C}">
                <a14:useLocalDpi xmlns:a14="http://schemas.microsoft.com/office/drawing/2010/main" val="0"/>
              </a:ext>
            </a:extLst>
          </a:blip>
          <a:srcRect l="71406" r="1630"/>
          <a:stretch/>
        </p:blipFill>
        <p:spPr>
          <a:xfrm>
            <a:off x="6958220" y="4733"/>
            <a:ext cx="2185780" cy="6858000"/>
          </a:xfrm>
          <a:prstGeom prst="rect">
            <a:avLst/>
          </a:prstGeom>
          <a:noFill/>
          <a:ln>
            <a:noFill/>
          </a:ln>
        </p:spPr>
      </p:pic>
      <p:sp>
        <p:nvSpPr>
          <p:cNvPr id="8" name="Text Placeholder 6"/>
          <p:cNvSpPr>
            <a:spLocks noGrp="1"/>
          </p:cNvSpPr>
          <p:nvPr>
            <p:ph type="body" sz="quarter" idx="15" hasCustomPrompt="1"/>
          </p:nvPr>
        </p:nvSpPr>
        <p:spPr>
          <a:xfrm>
            <a:off x="237743" y="6567963"/>
            <a:ext cx="3997843" cy="197941"/>
          </a:xfrm>
          <a:ln>
            <a:noFill/>
          </a:ln>
        </p:spPr>
        <p:txBody>
          <a:bodyPr lIns="0" tIns="9144" rIns="0" bIns="18288" anchor="t">
            <a:noAutofit/>
          </a:bodyPr>
          <a:lstStyle>
            <a:lvl1pPr marL="0" indent="0">
              <a:buNone/>
              <a:defRPr sz="700" baseline="0">
                <a:solidFill>
                  <a:schemeClr val="bg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photo/infographic credit</a:t>
            </a:r>
          </a:p>
        </p:txBody>
      </p:sp>
    </p:spTree>
    <p:extLst>
      <p:ext uri="{BB962C8B-B14F-4D97-AF65-F5344CB8AC3E}">
        <p14:creationId xmlns:p14="http://schemas.microsoft.com/office/powerpoint/2010/main" val="609176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PAL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5125"/>
            <a:ext cx="8229600" cy="1207643"/>
          </a:xfrm>
        </p:spPr>
        <p:txBody>
          <a:bodyPr/>
          <a:lstStyle/>
          <a:p>
            <a:r>
              <a:rPr lang="en-US" dirty="0" smtClean="0"/>
              <a:t>Click to edit title style</a:t>
            </a:r>
            <a:endParaRPr lang="en-US" dirty="0"/>
          </a:p>
        </p:txBody>
      </p:sp>
      <p:sp>
        <p:nvSpPr>
          <p:cNvPr id="3" name="Footer Placeholder 2"/>
          <p:cNvSpPr>
            <a:spLocks noGrp="1"/>
          </p:cNvSpPr>
          <p:nvPr>
            <p:ph type="ftr" sz="quarter" idx="10"/>
          </p:nvPr>
        </p:nvSpPr>
        <p:spPr/>
        <p:txBody>
          <a:bodyPr/>
          <a:lstStyle/>
          <a:p>
            <a:r>
              <a:rPr lang="en-US" smtClean="0"/>
              <a:t>J-PAL 102x | Ethics</a:t>
            </a:r>
            <a:endParaRPr lang="en-US" dirty="0"/>
          </a:p>
        </p:txBody>
      </p:sp>
      <p:sp>
        <p:nvSpPr>
          <p:cNvPr id="4" name="Slide Number Placeholder 3"/>
          <p:cNvSpPr>
            <a:spLocks noGrp="1"/>
          </p:cNvSpPr>
          <p:nvPr>
            <p:ph type="sldNum" sz="quarter" idx="11"/>
          </p:nvPr>
        </p:nvSpPr>
        <p:spPr/>
        <p:txBody>
          <a:bodyPr/>
          <a:lstStyle/>
          <a:p>
            <a:fld id="{2ECB1696-1F23-9849-960D-916B9EF0C8D4}" type="slidenum">
              <a:rPr lang="en-US" smtClean="0"/>
              <a:pPr/>
              <a:t>‹#›</a:t>
            </a:fld>
            <a:endParaRPr lang="en-US" dirty="0"/>
          </a:p>
        </p:txBody>
      </p:sp>
    </p:spTree>
    <p:extLst>
      <p:ext uri="{BB962C8B-B14F-4D97-AF65-F5344CB8AC3E}">
        <p14:creationId xmlns:p14="http://schemas.microsoft.com/office/powerpoint/2010/main" val="19287371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J-PAL 102x | Ethics</a:t>
            </a:r>
            <a:endParaRPr lang="en-US" dirty="0"/>
          </a:p>
        </p:txBody>
      </p:sp>
      <p:sp>
        <p:nvSpPr>
          <p:cNvPr id="4" name="Slide Number Placeholder 3"/>
          <p:cNvSpPr>
            <a:spLocks noGrp="1"/>
          </p:cNvSpPr>
          <p:nvPr>
            <p:ph type="sldNum" sz="quarter" idx="12"/>
          </p:nvPr>
        </p:nvSpPr>
        <p:spPr/>
        <p:txBody>
          <a:bodyPr/>
          <a:lstStyle/>
          <a:p>
            <a:fld id="{2ECB1696-1F23-9849-960D-916B9EF0C8D4}" type="slidenum">
              <a:rPr lang="en-US" smtClean="0"/>
              <a:t>‹#›</a:t>
            </a:fld>
            <a:endParaRPr lang="en-US"/>
          </a:p>
        </p:txBody>
      </p:sp>
      <p:sp>
        <p:nvSpPr>
          <p:cNvPr id="5" name="Rectangle 4"/>
          <p:cNvSpPr/>
          <p:nvPr userDrawn="1"/>
        </p:nvSpPr>
        <p:spPr>
          <a:xfrm>
            <a:off x="0" y="6940"/>
            <a:ext cx="9144000" cy="20818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81280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J-PAL 102x | Ethics</a:t>
            </a:r>
            <a:endParaRPr lang="en-US"/>
          </a:p>
        </p:txBody>
      </p:sp>
      <p:sp>
        <p:nvSpPr>
          <p:cNvPr id="6" name="Slide Number Placeholder 5"/>
          <p:cNvSpPr>
            <a:spLocks noGrp="1"/>
          </p:cNvSpPr>
          <p:nvPr>
            <p:ph type="sldNum" sz="quarter" idx="12"/>
          </p:nvPr>
        </p:nvSpPr>
        <p:spPr/>
        <p:txBody>
          <a:bodyPr/>
          <a:lstStyle/>
          <a:p>
            <a:fld id="{80807CA4-F4A4-44E4-B3C5-48224C0074E6}" type="slidenum">
              <a:rPr lang="en-US" smtClean="0"/>
              <a:t>‹#›</a:t>
            </a:fld>
            <a:endParaRPr lang="en-US"/>
          </a:p>
        </p:txBody>
      </p:sp>
    </p:spTree>
    <p:extLst>
      <p:ext uri="{BB962C8B-B14F-4D97-AF65-F5344CB8AC3E}">
        <p14:creationId xmlns:p14="http://schemas.microsoft.com/office/powerpoint/2010/main" val="372139697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Quiz Question">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lstStyle>
            <a:lvl1pPr marL="514350" indent="-514350">
              <a:buFont typeface="+mj-lt"/>
              <a:buAutoNum type="alphaUcPeriod"/>
              <a:defRPr sz="2800"/>
            </a:lvl1pPr>
            <a:lvl2pPr marL="914400" indent="-457200">
              <a:buFont typeface="+mj-lt"/>
              <a:buAutoNum type="alphaUcPeriod"/>
              <a:defRPr sz="2400"/>
            </a:lvl2pPr>
            <a:lvl3pPr marL="1371600" indent="-457200">
              <a:buFont typeface="+mj-lt"/>
              <a:buAutoNum type="alphaUcPeriod"/>
              <a:defRPr sz="2000"/>
            </a:lvl3pPr>
            <a:lvl4pPr marL="1714500" indent="-342900">
              <a:buFont typeface="+mj-lt"/>
              <a:buAutoNum type="alphaUcPeriod"/>
              <a:defRPr sz="1800"/>
            </a:lvl4pPr>
            <a:lvl5pPr marL="2171700" indent="-342900">
              <a:buFont typeface="+mj-lt"/>
              <a:buAutoNum type="alphaUcPeriod"/>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J-PAL 102x | Ethics</a:t>
            </a:r>
            <a:endParaRPr lang="en-US"/>
          </a:p>
        </p:txBody>
      </p:sp>
      <p:sp>
        <p:nvSpPr>
          <p:cNvPr id="7" name="Slide Number Placeholder 6"/>
          <p:cNvSpPr>
            <a:spLocks noGrp="1"/>
          </p:cNvSpPr>
          <p:nvPr>
            <p:ph type="sldNum" sz="quarter" idx="12"/>
          </p:nvPr>
        </p:nvSpPr>
        <p:spPr/>
        <p:txBody>
          <a:bodyPr/>
          <a:lstStyle/>
          <a:p>
            <a:fld id="{83807C0F-5542-46B8-8DC6-E95DC272A860}" type="slidenum">
              <a:rPr lang="en-US" smtClean="0"/>
              <a:t>‹#›</a:t>
            </a:fld>
            <a:endParaRPr lang="en-US"/>
          </a:p>
        </p:txBody>
      </p:sp>
    </p:spTree>
    <p:extLst>
      <p:ext uri="{BB962C8B-B14F-4D97-AF65-F5344CB8AC3E}">
        <p14:creationId xmlns:p14="http://schemas.microsoft.com/office/powerpoint/2010/main" val="335949510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J-PAL 102x | Ethics</a:t>
            </a:r>
            <a:endParaRPr lang="en-US"/>
          </a:p>
        </p:txBody>
      </p:sp>
      <p:sp>
        <p:nvSpPr>
          <p:cNvPr id="7" name="Slide Number Placeholder 6"/>
          <p:cNvSpPr>
            <a:spLocks noGrp="1"/>
          </p:cNvSpPr>
          <p:nvPr>
            <p:ph type="sldNum" sz="quarter" idx="12"/>
          </p:nvPr>
        </p:nvSpPr>
        <p:spPr/>
        <p:txBody>
          <a:bodyPr/>
          <a:lstStyle/>
          <a:p>
            <a:fld id="{80807CA4-F4A4-44E4-B3C5-48224C0074E6}" type="slidenum">
              <a:rPr lang="en-US" smtClean="0"/>
              <a:t>‹#›</a:t>
            </a:fld>
            <a:endParaRPr lang="en-US"/>
          </a:p>
        </p:txBody>
      </p:sp>
    </p:spTree>
    <p:extLst>
      <p:ext uri="{BB962C8B-B14F-4D97-AF65-F5344CB8AC3E}">
        <p14:creationId xmlns:p14="http://schemas.microsoft.com/office/powerpoint/2010/main" val="33170645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J-PAL 102x | Ethics</a:t>
            </a:r>
            <a:endParaRPr lang="en-US"/>
          </a:p>
        </p:txBody>
      </p:sp>
      <p:sp>
        <p:nvSpPr>
          <p:cNvPr id="6" name="Slide Number Placeholder 5"/>
          <p:cNvSpPr>
            <a:spLocks noGrp="1"/>
          </p:cNvSpPr>
          <p:nvPr>
            <p:ph type="sldNum" sz="quarter" idx="12"/>
          </p:nvPr>
        </p:nvSpPr>
        <p:spPr/>
        <p:txBody>
          <a:bodyPr/>
          <a:lstStyle/>
          <a:p>
            <a:fld id="{80807CA4-F4A4-44E4-B3C5-48224C0074E6}" type="slidenum">
              <a:rPr lang="en-US" smtClean="0"/>
              <a:t>‹#›</a:t>
            </a:fld>
            <a:endParaRPr lang="en-US"/>
          </a:p>
        </p:txBody>
      </p:sp>
    </p:spTree>
    <p:extLst>
      <p:ext uri="{BB962C8B-B14F-4D97-AF65-F5344CB8AC3E}">
        <p14:creationId xmlns:p14="http://schemas.microsoft.com/office/powerpoint/2010/main" val="212075010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76400"/>
            <a:ext cx="4040188" cy="685800"/>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62201"/>
            <a:ext cx="4040188" cy="3763962"/>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76400"/>
            <a:ext cx="4041775" cy="685800"/>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362201"/>
            <a:ext cx="4041775" cy="3763962"/>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J-PAL 102x | Ethics</a:t>
            </a:r>
            <a:endParaRPr lang="en-US"/>
          </a:p>
        </p:txBody>
      </p:sp>
      <p:sp>
        <p:nvSpPr>
          <p:cNvPr id="9" name="Slide Number Placeholder 8"/>
          <p:cNvSpPr>
            <a:spLocks noGrp="1"/>
          </p:cNvSpPr>
          <p:nvPr>
            <p:ph type="sldNum" sz="quarter" idx="12"/>
          </p:nvPr>
        </p:nvSpPr>
        <p:spPr/>
        <p:txBody>
          <a:bodyPr/>
          <a:lstStyle/>
          <a:p>
            <a:fld id="{80807CA4-F4A4-44E4-B3C5-48224C0074E6}" type="slidenum">
              <a:rPr lang="en-US" smtClean="0"/>
              <a:t>‹#›</a:t>
            </a:fld>
            <a:endParaRPr lang="en-US"/>
          </a:p>
        </p:txBody>
      </p:sp>
    </p:spTree>
    <p:extLst>
      <p:ext uri="{BB962C8B-B14F-4D97-AF65-F5344CB8AC3E}">
        <p14:creationId xmlns:p14="http://schemas.microsoft.com/office/powerpoint/2010/main" val="18019595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J-PAL Intro Co-Branded Slide | Option 2">
    <p:bg>
      <p:bgRef idx="1001">
        <a:schemeClr val="bg2"/>
      </p:bgRef>
    </p:bg>
    <p:spTree>
      <p:nvGrpSpPr>
        <p:cNvPr id="1" name=""/>
        <p:cNvGrpSpPr/>
        <p:nvPr/>
      </p:nvGrpSpPr>
      <p:grpSpPr>
        <a:xfrm>
          <a:off x="0" y="0"/>
          <a:ext cx="0" cy="0"/>
          <a:chOff x="0" y="0"/>
          <a:chExt cx="0" cy="0"/>
        </a:xfrm>
      </p:grpSpPr>
      <p:sp>
        <p:nvSpPr>
          <p:cNvPr id="12" name="Rectangle 11"/>
          <p:cNvSpPr/>
          <p:nvPr userDrawn="1"/>
        </p:nvSpPr>
        <p:spPr>
          <a:xfrm>
            <a:off x="0" y="13877"/>
            <a:ext cx="9144000" cy="68510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2061" y="2553628"/>
            <a:ext cx="6478663" cy="1470025"/>
          </a:xfrm>
        </p:spPr>
        <p:txBody>
          <a:bodyPr anchor="b"/>
          <a:lstStyle>
            <a:lvl1pPr>
              <a:defRPr spc="0" baseline="0">
                <a:solidFill>
                  <a:schemeClr val="accent1"/>
                </a:solidFill>
              </a:defRPr>
            </a:lvl1pPr>
          </a:lstStyle>
          <a:p>
            <a:endParaRPr lang="en-US" dirty="0"/>
          </a:p>
        </p:txBody>
      </p:sp>
      <p:sp>
        <p:nvSpPr>
          <p:cNvPr id="3" name="Subtitle 2"/>
          <p:cNvSpPr>
            <a:spLocks noGrp="1"/>
          </p:cNvSpPr>
          <p:nvPr>
            <p:ph type="subTitle" idx="1"/>
          </p:nvPr>
        </p:nvSpPr>
        <p:spPr>
          <a:xfrm>
            <a:off x="634518" y="4406548"/>
            <a:ext cx="6478663" cy="1526892"/>
          </a:xfrm>
        </p:spPr>
        <p:txBody>
          <a:bodyPr>
            <a:normAutofit/>
          </a:bodyPr>
          <a:lstStyle>
            <a:lvl1pPr marL="0" indent="0" algn="l">
              <a:spcAft>
                <a:spcPts val="300"/>
              </a:spcAft>
              <a:buNone/>
              <a:defRPr sz="2200" spc="100" baseline="0">
                <a:solidFill>
                  <a:srgbClr val="28282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061" y="648025"/>
            <a:ext cx="1828800" cy="544068"/>
          </a:xfrm>
          <a:prstGeom prst="rect">
            <a:avLst/>
          </a:prstGeom>
        </p:spPr>
      </p:pic>
      <p:sp>
        <p:nvSpPr>
          <p:cNvPr id="6" name="Picture Placeholder 5"/>
          <p:cNvSpPr>
            <a:spLocks noGrp="1"/>
          </p:cNvSpPr>
          <p:nvPr>
            <p:ph type="pic" sz="quarter" idx="10" hasCustomPrompt="1"/>
          </p:nvPr>
        </p:nvSpPr>
        <p:spPr>
          <a:xfrm>
            <a:off x="2813454" y="647700"/>
            <a:ext cx="1987148" cy="544513"/>
          </a:xfrm>
        </p:spPr>
        <p:txBody>
          <a:bodyPr>
            <a:normAutofit/>
          </a:bodyPr>
          <a:lstStyle>
            <a:lvl1pPr marL="0" indent="0">
              <a:buNone/>
              <a:defRPr sz="1000" baseline="0"/>
            </a:lvl1pPr>
          </a:lstStyle>
          <a:p>
            <a:r>
              <a:rPr lang="en-US" sz="1000" dirty="0" smtClean="0"/>
              <a:t>Click to add logo for </a:t>
            </a:r>
            <a:br>
              <a:rPr lang="en-US" sz="1000" dirty="0" smtClean="0"/>
            </a:br>
            <a:r>
              <a:rPr lang="en-US" sz="1000" dirty="0" smtClean="0"/>
              <a:t>co-branded presentations</a:t>
            </a:r>
            <a:endParaRPr lang="en-US" dirty="0"/>
          </a:p>
        </p:txBody>
      </p:sp>
      <p:sp>
        <p:nvSpPr>
          <p:cNvPr id="10" name="Picture Placeholder 5"/>
          <p:cNvSpPr>
            <a:spLocks noGrp="1"/>
          </p:cNvSpPr>
          <p:nvPr>
            <p:ph type="pic" sz="quarter" idx="11" hasCustomPrompt="1"/>
          </p:nvPr>
        </p:nvSpPr>
        <p:spPr>
          <a:xfrm>
            <a:off x="641205" y="6014764"/>
            <a:ext cx="1987148" cy="548640"/>
          </a:xfrm>
        </p:spPr>
        <p:txBody>
          <a:bodyPr>
            <a:normAutofit/>
          </a:bodyPr>
          <a:lstStyle>
            <a:lvl1pPr marL="0" indent="0">
              <a:buNone/>
              <a:defRPr sz="1000" baseline="0"/>
            </a:lvl1pPr>
          </a:lstStyle>
          <a:p>
            <a:r>
              <a:rPr lang="en-US" sz="1000" dirty="0" smtClean="0"/>
              <a:t>Click to add partner logo</a:t>
            </a:r>
            <a:endParaRPr lang="en-US" dirty="0"/>
          </a:p>
        </p:txBody>
      </p:sp>
      <p:sp>
        <p:nvSpPr>
          <p:cNvPr id="11" name="Picture Placeholder 5"/>
          <p:cNvSpPr>
            <a:spLocks noGrp="1"/>
          </p:cNvSpPr>
          <p:nvPr>
            <p:ph type="pic" sz="quarter" idx="12" hasCustomPrompt="1"/>
          </p:nvPr>
        </p:nvSpPr>
        <p:spPr>
          <a:xfrm>
            <a:off x="2877818" y="6014764"/>
            <a:ext cx="1987148" cy="548640"/>
          </a:xfrm>
        </p:spPr>
        <p:txBody>
          <a:bodyPr>
            <a:normAutofit/>
          </a:bodyPr>
          <a:lstStyle>
            <a:lvl1pPr marL="0" indent="0">
              <a:buNone/>
              <a:defRPr sz="1000" baseline="0"/>
            </a:lvl1pPr>
          </a:lstStyle>
          <a:p>
            <a:r>
              <a:rPr lang="en-US" sz="1000" dirty="0" smtClean="0"/>
              <a:t>Click to add partner logo</a:t>
            </a:r>
            <a:endParaRPr lang="en-US" dirty="0"/>
          </a:p>
        </p:txBody>
      </p:sp>
      <p:sp>
        <p:nvSpPr>
          <p:cNvPr id="14" name="Picture Placeholder 5"/>
          <p:cNvSpPr>
            <a:spLocks noGrp="1"/>
          </p:cNvSpPr>
          <p:nvPr>
            <p:ph type="pic" sz="quarter" idx="13" hasCustomPrompt="1"/>
          </p:nvPr>
        </p:nvSpPr>
        <p:spPr>
          <a:xfrm>
            <a:off x="5123576" y="6014764"/>
            <a:ext cx="1987148" cy="548640"/>
          </a:xfrm>
        </p:spPr>
        <p:txBody>
          <a:bodyPr>
            <a:normAutofit/>
          </a:bodyPr>
          <a:lstStyle>
            <a:lvl1pPr marL="0" indent="0">
              <a:buNone/>
              <a:defRPr sz="1000" baseline="0"/>
            </a:lvl1pPr>
          </a:lstStyle>
          <a:p>
            <a:r>
              <a:rPr lang="en-US" sz="1000" dirty="0" smtClean="0"/>
              <a:t>Click to add partner logo</a:t>
            </a:r>
            <a:endParaRPr lang="en-US" dirty="0"/>
          </a:p>
        </p:txBody>
      </p:sp>
      <p:pic>
        <p:nvPicPr>
          <p:cNvPr id="15" name="Picture 14"/>
          <p:cNvPicPr>
            <a:picLocks noChangeAspect="1"/>
          </p:cNvPicPr>
          <p:nvPr userDrawn="1"/>
        </p:nvPicPr>
        <p:blipFill rotWithShape="1">
          <a:blip r:embed="rId3">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Tree>
    <p:extLst>
      <p:ext uri="{BB962C8B-B14F-4D97-AF65-F5344CB8AC3E}">
        <p14:creationId xmlns:p14="http://schemas.microsoft.com/office/powerpoint/2010/main" val="11321413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PAL Section Divider | Option 1">
    <p:spTree>
      <p:nvGrpSpPr>
        <p:cNvPr id="1" name=""/>
        <p:cNvGrpSpPr/>
        <p:nvPr/>
      </p:nvGrpSpPr>
      <p:grpSpPr>
        <a:xfrm>
          <a:off x="0" y="0"/>
          <a:ext cx="0" cy="0"/>
          <a:chOff x="0" y="0"/>
          <a:chExt cx="0" cy="0"/>
        </a:xfrm>
      </p:grpSpPr>
      <p:sp>
        <p:nvSpPr>
          <p:cNvPr id="10" name="Rectangle 9"/>
          <p:cNvSpPr/>
          <p:nvPr userDrawn="1"/>
        </p:nvSpPr>
        <p:spPr>
          <a:xfrm>
            <a:off x="0" y="0"/>
            <a:ext cx="9144000" cy="686493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ctrTitle"/>
          </p:nvPr>
        </p:nvSpPr>
        <p:spPr>
          <a:xfrm>
            <a:off x="647095" y="2810173"/>
            <a:ext cx="6455454" cy="1470025"/>
          </a:xfrm>
          <a:noFill/>
        </p:spPr>
        <p:txBody>
          <a:bodyPr anchor="b"/>
          <a:lstStyle>
            <a:lvl1pPr>
              <a:defRPr>
                <a:solidFill>
                  <a:schemeClr val="accent1"/>
                </a:solidFill>
              </a:defRPr>
            </a:lvl1pPr>
          </a:lstStyle>
          <a:p>
            <a:endParaRPr lang="en-US" dirty="0"/>
          </a:p>
        </p:txBody>
      </p:sp>
      <p:sp>
        <p:nvSpPr>
          <p:cNvPr id="12" name="Subtitle 2"/>
          <p:cNvSpPr>
            <a:spLocks noGrp="1"/>
          </p:cNvSpPr>
          <p:nvPr>
            <p:ph type="subTitle" idx="1"/>
          </p:nvPr>
        </p:nvSpPr>
        <p:spPr>
          <a:xfrm>
            <a:off x="647095" y="4500565"/>
            <a:ext cx="6455454" cy="1646235"/>
          </a:xfrm>
          <a:noFill/>
        </p:spPr>
        <p:txBody>
          <a:bodyPr>
            <a:normAutofit/>
          </a:bodyPr>
          <a:lstStyle>
            <a:lvl1pPr marL="0" indent="0" algn="l">
              <a:spcAft>
                <a:spcPts val="300"/>
              </a:spcAft>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Tree>
    <p:extLst>
      <p:ext uri="{BB962C8B-B14F-4D97-AF65-F5344CB8AC3E}">
        <p14:creationId xmlns:p14="http://schemas.microsoft.com/office/powerpoint/2010/main" val="6636966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PAL Section Divider | Option 2">
    <p:spTree>
      <p:nvGrpSpPr>
        <p:cNvPr id="1" name=""/>
        <p:cNvGrpSpPr/>
        <p:nvPr/>
      </p:nvGrpSpPr>
      <p:grpSpPr>
        <a:xfrm>
          <a:off x="0" y="0"/>
          <a:ext cx="0" cy="0"/>
          <a:chOff x="0" y="0"/>
          <a:chExt cx="0" cy="0"/>
        </a:xfrm>
      </p:grpSpPr>
      <p:sp>
        <p:nvSpPr>
          <p:cNvPr id="10" name="Rectangle 9"/>
          <p:cNvSpPr/>
          <p:nvPr userDrawn="1"/>
        </p:nvSpPr>
        <p:spPr>
          <a:xfrm>
            <a:off x="0" y="0"/>
            <a:ext cx="9144000" cy="686493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
        <p:nvSpPr>
          <p:cNvPr id="3" name="Text Placeholder 2"/>
          <p:cNvSpPr>
            <a:spLocks noGrp="1"/>
          </p:cNvSpPr>
          <p:nvPr>
            <p:ph type="body" sz="quarter" idx="10" hasCustomPrompt="1"/>
          </p:nvPr>
        </p:nvSpPr>
        <p:spPr>
          <a:xfrm>
            <a:off x="457200" y="457200"/>
            <a:ext cx="6455454" cy="5953125"/>
          </a:xfrm>
        </p:spPr>
        <p:txBody>
          <a:bodyPr anchor="ctr">
            <a:normAutofit/>
          </a:bodyPr>
          <a:lstStyle>
            <a:lvl1pPr marL="571500" indent="-571500">
              <a:lnSpc>
                <a:spcPct val="100000"/>
              </a:lnSpc>
              <a:spcAft>
                <a:spcPts val="1500"/>
              </a:spcAft>
              <a:buFont typeface="+mj-lt"/>
              <a:buAutoNum type="romanUcPeriod"/>
              <a:defRPr sz="3200" baseline="0">
                <a:solidFill>
                  <a:schemeClr val="tx1">
                    <a:lumMod val="85000"/>
                    <a:lumOff val="1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en-US" dirty="0" smtClean="0"/>
              <a:t>Click to add section names (bold section presenting)</a:t>
            </a:r>
          </a:p>
        </p:txBody>
      </p:sp>
    </p:spTree>
    <p:extLst>
      <p:ext uri="{BB962C8B-B14F-4D97-AF65-F5344CB8AC3E}">
        <p14:creationId xmlns:p14="http://schemas.microsoft.com/office/powerpoint/2010/main" val="47431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PAL Training Section Divider">
    <p:spTree>
      <p:nvGrpSpPr>
        <p:cNvPr id="1" name=""/>
        <p:cNvGrpSpPr/>
        <p:nvPr/>
      </p:nvGrpSpPr>
      <p:grpSpPr>
        <a:xfrm>
          <a:off x="0" y="0"/>
          <a:ext cx="0" cy="0"/>
          <a:chOff x="0" y="0"/>
          <a:chExt cx="0" cy="0"/>
        </a:xfrm>
      </p:grpSpPr>
      <p:sp>
        <p:nvSpPr>
          <p:cNvPr id="10" name="Rectangle 9"/>
          <p:cNvSpPr/>
          <p:nvPr userDrawn="1"/>
        </p:nvSpPr>
        <p:spPr>
          <a:xfrm>
            <a:off x="0" y="0"/>
            <a:ext cx="9144000" cy="686493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ctrTitle"/>
          </p:nvPr>
        </p:nvSpPr>
        <p:spPr>
          <a:xfrm>
            <a:off x="647095" y="4710454"/>
            <a:ext cx="6455454" cy="1470025"/>
          </a:xfrm>
          <a:noFill/>
        </p:spPr>
        <p:txBody>
          <a:bodyPr anchor="t"/>
          <a:lstStyle>
            <a:lvl1pPr>
              <a:defRPr>
                <a:solidFill>
                  <a:schemeClr val="accent1"/>
                </a:solidFill>
              </a:defRPr>
            </a:lvl1pPr>
          </a:lstStyle>
          <a:p>
            <a:endParaRPr lang="en-US" dirty="0"/>
          </a:p>
        </p:txBody>
      </p:sp>
      <p:sp>
        <p:nvSpPr>
          <p:cNvPr id="12" name="Subtitle 2"/>
          <p:cNvSpPr>
            <a:spLocks noGrp="1"/>
          </p:cNvSpPr>
          <p:nvPr>
            <p:ph type="subTitle" idx="1"/>
          </p:nvPr>
        </p:nvSpPr>
        <p:spPr>
          <a:xfrm>
            <a:off x="647095" y="2810173"/>
            <a:ext cx="6455454" cy="1646235"/>
          </a:xfrm>
          <a:noFill/>
        </p:spPr>
        <p:txBody>
          <a:bodyPr anchor="b">
            <a:normAutofit/>
          </a:bodyPr>
          <a:lstStyle>
            <a:lvl1pPr marL="0" indent="0" algn="l">
              <a:spcAft>
                <a:spcPts val="300"/>
              </a:spcAft>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1549" t="1" r="1063" b="-443"/>
          <a:stretch/>
        </p:blipFill>
        <p:spPr>
          <a:xfrm>
            <a:off x="6912654" y="0"/>
            <a:ext cx="2231346" cy="6898640"/>
          </a:xfrm>
          <a:prstGeom prst="rect">
            <a:avLst/>
          </a:prstGeom>
          <a:noFill/>
          <a:ln>
            <a:noFill/>
          </a:ln>
        </p:spPr>
      </p:pic>
    </p:spTree>
    <p:extLst>
      <p:ext uri="{BB962C8B-B14F-4D97-AF65-F5344CB8AC3E}">
        <p14:creationId xmlns:p14="http://schemas.microsoft.com/office/powerpoint/2010/main" val="12705303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PAL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97964"/>
            <a:ext cx="8229600" cy="1182414"/>
          </a:xfrm>
        </p:spPr>
        <p:txBody>
          <a:bodyPr anchor="ctr">
            <a:noAutofit/>
          </a:bodyPr>
          <a:lstStyle>
            <a:lvl1pPr algn="l">
              <a:defRPr sz="3200" b="0" u="none" kern="1200" cap="none" spc="0" normalizeH="0" baseline="0">
                <a:solidFill>
                  <a:schemeClr val="accent1"/>
                </a:solidFill>
              </a:defRPr>
            </a:lvl1pPr>
          </a:lstStyle>
          <a:p>
            <a:r>
              <a:rPr lang="en-US" dirty="0" smtClean="0"/>
              <a:t>Click to edit title style</a:t>
            </a:r>
            <a:endParaRPr lang="en-US" dirty="0"/>
          </a:p>
        </p:txBody>
      </p:sp>
      <p:sp>
        <p:nvSpPr>
          <p:cNvPr id="3" name="Content Placeholder 2"/>
          <p:cNvSpPr>
            <a:spLocks noGrp="1"/>
          </p:cNvSpPr>
          <p:nvPr>
            <p:ph idx="1"/>
          </p:nvPr>
        </p:nvSpPr>
        <p:spPr>
          <a:xfrm>
            <a:off x="457200" y="1470581"/>
            <a:ext cx="8229600" cy="4732255"/>
          </a:xfrm>
        </p:spPr>
        <p:txBody>
          <a:bodyPr>
            <a:normAutofit/>
          </a:bodyPr>
          <a:lstStyle>
            <a:lvl1pPr>
              <a:spcAft>
                <a:spcPts val="300"/>
              </a:spcAft>
              <a:defRPr sz="2200" baseline="0"/>
            </a:lvl1pPr>
            <a:lvl2pPr>
              <a:spcAft>
                <a:spcPts val="300"/>
              </a:spcAft>
              <a:defRPr sz="2000" baseline="0"/>
            </a:lvl2pPr>
            <a:lvl3pPr>
              <a:spcAft>
                <a:spcPts val="300"/>
              </a:spcAft>
              <a:defRPr sz="1800" baseline="0"/>
            </a:lvl3pPr>
            <a:lvl4pPr>
              <a:spcAft>
                <a:spcPts val="300"/>
              </a:spcAft>
              <a:defRPr sz="1600" baseline="0"/>
            </a:lvl4pPr>
            <a:lvl5pPr>
              <a:spcAft>
                <a:spcPts val="300"/>
              </a:spcAft>
              <a:defRPr sz="16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100"/>
            </a:lvl1pPr>
          </a:lstStyle>
          <a:p>
            <a:r>
              <a:rPr lang="en-US" smtClean="0"/>
              <a:t>J-PAL 102x | Ethics</a:t>
            </a:r>
            <a:endParaRPr lang="en-US" dirty="0"/>
          </a:p>
        </p:txBody>
      </p:sp>
      <p:sp>
        <p:nvSpPr>
          <p:cNvPr id="6" name="Slide Number Placeholder 5"/>
          <p:cNvSpPr>
            <a:spLocks noGrp="1"/>
          </p:cNvSpPr>
          <p:nvPr>
            <p:ph type="sldNum" sz="quarter" idx="12"/>
          </p:nvPr>
        </p:nvSpPr>
        <p:spPr/>
        <p:txBody>
          <a:bodyPr/>
          <a:lstStyle>
            <a:lvl1pPr>
              <a:defRPr sz="1100"/>
            </a:lvl1pPr>
          </a:lstStyle>
          <a:p>
            <a:fld id="{2ECB1696-1F23-9849-960D-916B9EF0C8D4}" type="slidenum">
              <a:rPr lang="en-US" smtClean="0"/>
              <a:pPr/>
              <a:t>‹#›</a:t>
            </a:fld>
            <a:endParaRPr lang="en-US" dirty="0"/>
          </a:p>
        </p:txBody>
      </p:sp>
    </p:spTree>
    <p:extLst>
      <p:ext uri="{BB962C8B-B14F-4D97-AF65-F5344CB8AC3E}">
        <p14:creationId xmlns:p14="http://schemas.microsoft.com/office/powerpoint/2010/main" val="831807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PAL Content Slide w/ cita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46"/>
            <a:ext cx="8229600" cy="1147366"/>
          </a:xfrm>
        </p:spPr>
        <p:txBody>
          <a:bodyPr anchor="ctr">
            <a:noAutofit/>
          </a:bodyPr>
          <a:lstStyle>
            <a:lvl1pPr algn="l">
              <a:defRPr sz="3200" b="0" u="none" kern="1200" cap="none" spc="0" normalizeH="0" baseline="0">
                <a:solidFill>
                  <a:schemeClr val="accent1"/>
                </a:solidFill>
              </a:defRPr>
            </a:lvl1pPr>
          </a:lstStyle>
          <a:p>
            <a:r>
              <a:rPr lang="en-US" dirty="0" smtClean="0"/>
              <a:t>Click to edit title style</a:t>
            </a:r>
            <a:endParaRPr lang="en-US" dirty="0"/>
          </a:p>
        </p:txBody>
      </p:sp>
      <p:sp>
        <p:nvSpPr>
          <p:cNvPr id="3" name="Content Placeholder 2"/>
          <p:cNvSpPr>
            <a:spLocks noGrp="1"/>
          </p:cNvSpPr>
          <p:nvPr>
            <p:ph idx="1"/>
          </p:nvPr>
        </p:nvSpPr>
        <p:spPr>
          <a:xfrm>
            <a:off x="457200" y="1472184"/>
            <a:ext cx="8229600" cy="4248835"/>
          </a:xfrm>
        </p:spPr>
        <p:txBody>
          <a:bodyPr>
            <a:normAutofit/>
          </a:bodyPr>
          <a:lstStyle>
            <a:lvl1pPr>
              <a:spcAft>
                <a:spcPts val="300"/>
              </a:spcAft>
              <a:defRPr sz="2200" baseline="0"/>
            </a:lvl1pPr>
            <a:lvl2pPr>
              <a:spcAft>
                <a:spcPts val="300"/>
              </a:spcAft>
              <a:defRPr sz="2000" baseline="0"/>
            </a:lvl2pPr>
            <a:lvl3pPr>
              <a:spcAft>
                <a:spcPts val="300"/>
              </a:spcAft>
              <a:defRPr sz="1800" baseline="0"/>
            </a:lvl3pPr>
            <a:lvl4pPr>
              <a:spcAft>
                <a:spcPts val="300"/>
              </a:spcAft>
              <a:defRPr sz="1600" baseline="0"/>
            </a:lvl4pPr>
            <a:lvl5pPr>
              <a:spcAft>
                <a:spcPts val="300"/>
              </a:spcAft>
              <a:defRPr sz="16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100"/>
            </a:lvl1pPr>
          </a:lstStyle>
          <a:p>
            <a:r>
              <a:rPr lang="en-US" smtClean="0"/>
              <a:t>J-PAL 102x | Ethics</a:t>
            </a:r>
            <a:endParaRPr lang="en-US" dirty="0"/>
          </a:p>
        </p:txBody>
      </p:sp>
      <p:sp>
        <p:nvSpPr>
          <p:cNvPr id="6" name="Slide Number Placeholder 5"/>
          <p:cNvSpPr>
            <a:spLocks noGrp="1"/>
          </p:cNvSpPr>
          <p:nvPr>
            <p:ph type="sldNum" sz="quarter" idx="12"/>
          </p:nvPr>
        </p:nvSpPr>
        <p:spPr/>
        <p:txBody>
          <a:bodyPr/>
          <a:lstStyle>
            <a:lvl1pPr>
              <a:defRPr sz="1100"/>
            </a:lvl1pPr>
          </a:lstStyle>
          <a:p>
            <a:fld id="{2ECB1696-1F23-9849-960D-916B9EF0C8D4}" type="slidenum">
              <a:rPr lang="en-US" smtClean="0"/>
              <a:pPr/>
              <a:t>‹#›</a:t>
            </a:fld>
            <a:endParaRPr lang="en-US" dirty="0"/>
          </a:p>
        </p:txBody>
      </p:sp>
      <p:sp>
        <p:nvSpPr>
          <p:cNvPr id="7" name="Text Placeholder 6"/>
          <p:cNvSpPr>
            <a:spLocks noGrp="1"/>
          </p:cNvSpPr>
          <p:nvPr>
            <p:ph type="body" sz="quarter" idx="13" hasCustomPrompt="1"/>
          </p:nvPr>
        </p:nvSpPr>
        <p:spPr>
          <a:xfrm>
            <a:off x="457200" y="5721019"/>
            <a:ext cx="8229600" cy="588341"/>
          </a:xfrm>
        </p:spPr>
        <p:txBody>
          <a:bodyPr anchor="b">
            <a:noAutofit/>
          </a:bodyPr>
          <a:lstStyle>
            <a:lvl1pPr marL="0" indent="0">
              <a:buNone/>
              <a:defRPr sz="1200" baseline="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edit add citation text here.</a:t>
            </a:r>
          </a:p>
        </p:txBody>
      </p:sp>
    </p:spTree>
    <p:extLst>
      <p:ext uri="{BB962C8B-B14F-4D97-AF65-F5344CB8AC3E}">
        <p14:creationId xmlns:p14="http://schemas.microsoft.com/office/powerpoint/2010/main" val="13264878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PAL Content Slide w/ citation &amp;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46"/>
            <a:ext cx="8229600" cy="1147366"/>
          </a:xfrm>
        </p:spPr>
        <p:txBody>
          <a:bodyPr anchor="ctr">
            <a:noAutofit/>
          </a:bodyPr>
          <a:lstStyle>
            <a:lvl1pPr algn="l">
              <a:defRPr sz="3200" b="0" u="none" kern="1200" cap="none" spc="0" normalizeH="0" baseline="0">
                <a:solidFill>
                  <a:schemeClr val="accent1"/>
                </a:solidFill>
              </a:defRPr>
            </a:lvl1pPr>
          </a:lstStyle>
          <a:p>
            <a:r>
              <a:rPr lang="en-US" dirty="0" smtClean="0"/>
              <a:t>Click to edit title style</a:t>
            </a:r>
            <a:endParaRPr lang="en-US" dirty="0"/>
          </a:p>
        </p:txBody>
      </p:sp>
      <p:sp>
        <p:nvSpPr>
          <p:cNvPr id="3" name="Content Placeholder 2"/>
          <p:cNvSpPr>
            <a:spLocks noGrp="1"/>
          </p:cNvSpPr>
          <p:nvPr>
            <p:ph idx="1" hasCustomPrompt="1"/>
          </p:nvPr>
        </p:nvSpPr>
        <p:spPr>
          <a:xfrm>
            <a:off x="457200" y="2103120"/>
            <a:ext cx="8229600" cy="3739896"/>
          </a:xfrm>
        </p:spPr>
        <p:txBody>
          <a:bodyPr>
            <a:normAutofit/>
          </a:bodyPr>
          <a:lstStyle>
            <a:lvl1pPr>
              <a:spcAft>
                <a:spcPts val="300"/>
              </a:spcAft>
              <a:defRPr sz="2200" baseline="0"/>
            </a:lvl1pPr>
            <a:lvl2pPr>
              <a:spcAft>
                <a:spcPts val="300"/>
              </a:spcAft>
              <a:defRPr sz="2000" baseline="0"/>
            </a:lvl2pPr>
            <a:lvl3pPr>
              <a:spcAft>
                <a:spcPts val="300"/>
              </a:spcAft>
              <a:defRPr sz="1800" baseline="0"/>
            </a:lvl3pPr>
            <a:lvl4pPr>
              <a:spcAft>
                <a:spcPts val="300"/>
              </a:spcAft>
              <a:defRPr sz="1600" baseline="0"/>
            </a:lvl4pPr>
            <a:lvl5pPr>
              <a:spcAft>
                <a:spcPts val="300"/>
              </a:spcAft>
              <a:defRPr sz="1600" baseline="0"/>
            </a:lvl5pPr>
          </a:lstStyle>
          <a:p>
            <a:pPr lvl="0"/>
            <a:r>
              <a:rPr lang="en-US" dirty="0" smtClean="0"/>
              <a:t>Click to edit Master text styles (can also be used for maps and infographics)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100"/>
            </a:lvl1pPr>
          </a:lstStyle>
          <a:p>
            <a:r>
              <a:rPr lang="en-US" smtClean="0"/>
              <a:t>J-PAL 102x | Ethics</a:t>
            </a:r>
            <a:endParaRPr lang="en-US" dirty="0"/>
          </a:p>
        </p:txBody>
      </p:sp>
      <p:sp>
        <p:nvSpPr>
          <p:cNvPr id="6" name="Slide Number Placeholder 5"/>
          <p:cNvSpPr>
            <a:spLocks noGrp="1"/>
          </p:cNvSpPr>
          <p:nvPr>
            <p:ph type="sldNum" sz="quarter" idx="12"/>
          </p:nvPr>
        </p:nvSpPr>
        <p:spPr/>
        <p:txBody>
          <a:bodyPr/>
          <a:lstStyle>
            <a:lvl1pPr>
              <a:defRPr sz="1100"/>
            </a:lvl1pPr>
          </a:lstStyle>
          <a:p>
            <a:fld id="{2ECB1696-1F23-9849-960D-916B9EF0C8D4}" type="slidenum">
              <a:rPr lang="en-US" smtClean="0"/>
              <a:pPr/>
              <a:t>‹#›</a:t>
            </a:fld>
            <a:endParaRPr lang="en-US" dirty="0"/>
          </a:p>
        </p:txBody>
      </p:sp>
      <p:sp>
        <p:nvSpPr>
          <p:cNvPr id="7" name="Text Placeholder 6"/>
          <p:cNvSpPr>
            <a:spLocks noGrp="1"/>
          </p:cNvSpPr>
          <p:nvPr>
            <p:ph type="body" sz="quarter" idx="13" hasCustomPrompt="1"/>
          </p:nvPr>
        </p:nvSpPr>
        <p:spPr>
          <a:xfrm>
            <a:off x="457200" y="5843016"/>
            <a:ext cx="8229600" cy="466344"/>
          </a:xfrm>
        </p:spPr>
        <p:txBody>
          <a:bodyPr anchor="b">
            <a:noAutofit/>
          </a:bodyPr>
          <a:lstStyle>
            <a:lvl1pPr marL="0" indent="0">
              <a:buNone/>
              <a:defRPr sz="1200" baseline="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smtClean="0"/>
              <a:t>Click to add citation text here.</a:t>
            </a:r>
          </a:p>
        </p:txBody>
      </p:sp>
      <p:sp>
        <p:nvSpPr>
          <p:cNvPr id="9" name="Text Placeholder 8"/>
          <p:cNvSpPr>
            <a:spLocks noGrp="1"/>
          </p:cNvSpPr>
          <p:nvPr>
            <p:ph type="body" sz="quarter" idx="14" hasCustomPrompt="1"/>
          </p:nvPr>
        </p:nvSpPr>
        <p:spPr>
          <a:xfrm>
            <a:off x="457200" y="1471613"/>
            <a:ext cx="8229599" cy="631825"/>
          </a:xfrm>
        </p:spPr>
        <p:txBody>
          <a:bodyPr>
            <a:normAutofit/>
          </a:bodyPr>
          <a:lstStyle>
            <a:lvl1pPr marL="0" indent="0">
              <a:buNone/>
              <a:defRPr sz="1600" baseline="0">
                <a:solidFill>
                  <a:schemeClr val="accent6"/>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subtitle text here</a:t>
            </a:r>
          </a:p>
        </p:txBody>
      </p:sp>
    </p:spTree>
    <p:extLst>
      <p:ext uri="{BB962C8B-B14F-4D97-AF65-F5344CB8AC3E}">
        <p14:creationId xmlns:p14="http://schemas.microsoft.com/office/powerpoint/2010/main" val="1072323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7964"/>
            <a:ext cx="8229600" cy="1159496"/>
          </a:xfrm>
          <a:prstGeom prst="rect">
            <a:avLst/>
          </a:prstGeom>
        </p:spPr>
        <p:txBody>
          <a:bodyPr vert="horz" lIns="91440" tIns="45720" rIns="91440" bIns="45720" rtlCol="0" anchor="ctr">
            <a:normAutofit/>
          </a:bodyPr>
          <a:lstStyle/>
          <a:p>
            <a:r>
              <a:rPr lang="en-US" dirty="0" smtClean="0"/>
              <a:t>Click to edit title style</a:t>
            </a:r>
            <a:endParaRPr lang="en-US" dirty="0"/>
          </a:p>
        </p:txBody>
      </p:sp>
      <p:sp>
        <p:nvSpPr>
          <p:cNvPr id="3" name="Text Placeholder 2"/>
          <p:cNvSpPr>
            <a:spLocks noGrp="1"/>
          </p:cNvSpPr>
          <p:nvPr>
            <p:ph type="body" idx="1"/>
          </p:nvPr>
        </p:nvSpPr>
        <p:spPr>
          <a:xfrm>
            <a:off x="457200" y="1470582"/>
            <a:ext cx="8229600" cy="4706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199" y="6446570"/>
            <a:ext cx="6879266" cy="222323"/>
          </a:xfrm>
          <a:prstGeom prst="rect">
            <a:avLst/>
          </a:prstGeom>
        </p:spPr>
        <p:txBody>
          <a:bodyPr vert="horz" lIns="91440" tIns="45720" rIns="91440" bIns="45720" rtlCol="0" anchor="t"/>
          <a:lstStyle>
            <a:lvl1pPr algn="l">
              <a:defRPr sz="1100" kern="700" cap="small" spc="50" baseline="0">
                <a:solidFill>
                  <a:schemeClr val="tx1">
                    <a:lumMod val="50000"/>
                    <a:lumOff val="50000"/>
                  </a:schemeClr>
                </a:solidFill>
              </a:defRPr>
            </a:lvl1pPr>
          </a:lstStyle>
          <a:p>
            <a:r>
              <a:rPr lang="en-US" smtClean="0"/>
              <a:t>J-PAL 102x | Ethics</a:t>
            </a:r>
            <a:endParaRPr lang="en-US" dirty="0"/>
          </a:p>
        </p:txBody>
      </p:sp>
      <p:sp>
        <p:nvSpPr>
          <p:cNvPr id="6" name="Slide Number Placeholder 5"/>
          <p:cNvSpPr>
            <a:spLocks noGrp="1"/>
          </p:cNvSpPr>
          <p:nvPr>
            <p:ph type="sldNum" sz="quarter" idx="4"/>
          </p:nvPr>
        </p:nvSpPr>
        <p:spPr>
          <a:xfrm>
            <a:off x="7550458" y="6446570"/>
            <a:ext cx="1136341" cy="222323"/>
          </a:xfrm>
          <a:prstGeom prst="rect">
            <a:avLst/>
          </a:prstGeom>
        </p:spPr>
        <p:txBody>
          <a:bodyPr vert="horz" lIns="91440" tIns="45720" rIns="91440" bIns="45720" rtlCol="0" anchor="t"/>
          <a:lstStyle>
            <a:lvl1pPr algn="r">
              <a:defRPr sz="1100">
                <a:solidFill>
                  <a:schemeClr val="tx1">
                    <a:lumMod val="50000"/>
                    <a:lumOff val="50000"/>
                  </a:schemeClr>
                </a:solidFill>
              </a:defRPr>
            </a:lvl1pPr>
          </a:lstStyle>
          <a:p>
            <a:fld id="{2ECB1696-1F23-9849-960D-916B9EF0C8D4}" type="slidenum">
              <a:rPr lang="en-US" smtClean="0"/>
              <a:pPr/>
              <a:t>‹#›</a:t>
            </a:fld>
            <a:endParaRPr lang="en-US" dirty="0"/>
          </a:p>
        </p:txBody>
      </p:sp>
    </p:spTree>
    <p:extLst>
      <p:ext uri="{BB962C8B-B14F-4D97-AF65-F5344CB8AC3E}">
        <p14:creationId xmlns:p14="http://schemas.microsoft.com/office/powerpoint/2010/main" val="3945549490"/>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5" r:id="rId3"/>
    <p:sldLayoutId id="2147483676" r:id="rId4"/>
    <p:sldLayoutId id="2147483677" r:id="rId5"/>
    <p:sldLayoutId id="2147483692" r:id="rId6"/>
    <p:sldLayoutId id="2147483650" r:id="rId7"/>
    <p:sldLayoutId id="2147483678" r:id="rId8"/>
    <p:sldLayoutId id="2147483679" r:id="rId9"/>
    <p:sldLayoutId id="2147483680" r:id="rId10"/>
    <p:sldLayoutId id="2147483681" r:id="rId11"/>
    <p:sldLayoutId id="2147483652" r:id="rId12"/>
    <p:sldLayoutId id="2147483673" r:id="rId13"/>
    <p:sldLayoutId id="2147483672" r:id="rId14"/>
    <p:sldLayoutId id="2147483682" r:id="rId15"/>
    <p:sldLayoutId id="2147483683" r:id="rId16"/>
    <p:sldLayoutId id="2147483684" r:id="rId17"/>
    <p:sldLayoutId id="2147483685" r:id="rId18"/>
    <p:sldLayoutId id="2147483671" r:id="rId19"/>
    <p:sldLayoutId id="2147483686" r:id="rId20"/>
    <p:sldLayoutId id="2147483666" r:id="rId21"/>
    <p:sldLayoutId id="2147483655" r:id="rId22"/>
    <p:sldLayoutId id="2147483687" r:id="rId23"/>
    <p:sldLayoutId id="2147483688" r:id="rId24"/>
    <p:sldLayoutId id="2147483689" r:id="rId25"/>
    <p:sldLayoutId id="2147483690" r:id="rId26"/>
    <p:sldLayoutId id="2147483691" r:id="rId27"/>
  </p:sldLayoutIdLst>
  <p:timing>
    <p:tnLst>
      <p:par>
        <p:cTn id="1" dur="indefinite" restart="never" nodeType="tmRoot"/>
      </p:par>
    </p:tnLst>
  </p:timing>
  <p:hf sldNum="0" hdr="0" dt="0"/>
  <p:txStyles>
    <p:titleStyle>
      <a:lvl1pPr algn="l" defTabSz="457200" rtl="0" eaLnBrk="1" latinLnBrk="0" hangingPunct="1">
        <a:spcBef>
          <a:spcPct val="0"/>
        </a:spcBef>
        <a:buNone/>
        <a:defRPr sz="3200" u="none" kern="1200" cap="none" spc="0" baseline="0">
          <a:solidFill>
            <a:schemeClr val="accent1"/>
          </a:solidFill>
          <a:latin typeface="+mj-lt"/>
          <a:ea typeface="+mj-ea"/>
          <a:cs typeface="+mj-cs"/>
        </a:defRPr>
      </a:lvl1pPr>
    </p:titleStyle>
    <p:bodyStyle>
      <a:lvl1pPr marL="342900" indent="-342900" algn="l" defTabSz="457200" rtl="0" eaLnBrk="1" latinLnBrk="0" hangingPunct="1">
        <a:spcBef>
          <a:spcPct val="20000"/>
        </a:spcBef>
        <a:spcAft>
          <a:spcPts val="600"/>
        </a:spcAft>
        <a:buFont typeface="Arial"/>
        <a:buChar char="•"/>
        <a:defRPr sz="2200" kern="1200" spc="0" baseline="0">
          <a:solidFill>
            <a:schemeClr val="tx1"/>
          </a:solidFill>
          <a:latin typeface="+mn-lt"/>
          <a:ea typeface="+mn-ea"/>
          <a:cs typeface="+mn-cs"/>
        </a:defRPr>
      </a:lvl1pPr>
      <a:lvl2pPr marL="742950" indent="-285750" algn="l" defTabSz="457200" rtl="0" eaLnBrk="1" latinLnBrk="0" hangingPunct="1">
        <a:spcBef>
          <a:spcPct val="20000"/>
        </a:spcBef>
        <a:spcAft>
          <a:spcPts val="600"/>
        </a:spcAft>
        <a:buFont typeface="Arial"/>
        <a:buChar char="–"/>
        <a:defRPr sz="2000" kern="1200" spc="0" baseline="0">
          <a:solidFill>
            <a:schemeClr val="tx1"/>
          </a:solidFill>
          <a:latin typeface="+mn-lt"/>
          <a:ea typeface="+mn-ea"/>
          <a:cs typeface="+mn-cs"/>
        </a:defRPr>
      </a:lvl2pPr>
      <a:lvl3pPr marL="1143000" indent="-228600" algn="l" defTabSz="457200" rtl="0" eaLnBrk="1" latinLnBrk="0" hangingPunct="1">
        <a:spcBef>
          <a:spcPct val="20000"/>
        </a:spcBef>
        <a:spcAft>
          <a:spcPts val="600"/>
        </a:spcAft>
        <a:buFont typeface="Arial"/>
        <a:buChar char="•"/>
        <a:defRPr sz="1800" kern="1200" spc="0" baseline="0">
          <a:solidFill>
            <a:schemeClr val="tx1"/>
          </a:solidFill>
          <a:latin typeface="+mn-lt"/>
          <a:ea typeface="+mn-ea"/>
          <a:cs typeface="+mn-cs"/>
        </a:defRPr>
      </a:lvl3pPr>
      <a:lvl4pPr marL="1600200" indent="-228600" algn="l" defTabSz="457200" rtl="0" eaLnBrk="1" latinLnBrk="0" hangingPunct="1">
        <a:spcBef>
          <a:spcPct val="20000"/>
        </a:spcBef>
        <a:spcAft>
          <a:spcPts val="600"/>
        </a:spcAft>
        <a:buFont typeface="Arial"/>
        <a:buChar char="–"/>
        <a:defRPr sz="1600" kern="1200" spc="0" baseline="0">
          <a:solidFill>
            <a:schemeClr val="tx1"/>
          </a:solidFill>
          <a:latin typeface="+mn-lt"/>
          <a:ea typeface="+mn-ea"/>
          <a:cs typeface="+mn-cs"/>
        </a:defRPr>
      </a:lvl4pPr>
      <a:lvl5pPr marL="2057400" indent="-228600" algn="l" defTabSz="457200" rtl="0" eaLnBrk="1" latinLnBrk="0" hangingPunct="1">
        <a:spcBef>
          <a:spcPct val="20000"/>
        </a:spcBef>
        <a:spcAft>
          <a:spcPts val="600"/>
        </a:spcAft>
        <a:buFont typeface="Arial"/>
        <a:buChar char="»"/>
        <a:defRPr sz="1400" kern="1200" spc="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2919" y="2553628"/>
            <a:ext cx="6857805" cy="1470025"/>
          </a:xfrm>
        </p:spPr>
        <p:txBody>
          <a:bodyPr>
            <a:normAutofit fontScale="90000"/>
          </a:bodyPr>
          <a:lstStyle/>
          <a:p>
            <a:r>
              <a:rPr lang="en-US" dirty="0" smtClean="0"/>
              <a:t>Ethics, Human Subjects Approval and Consent in Randomized Evaluations</a:t>
            </a:r>
            <a:endParaRPr lang="en-US" dirty="0"/>
          </a:p>
        </p:txBody>
      </p:sp>
      <p:sp>
        <p:nvSpPr>
          <p:cNvPr id="2" name="Content Placeholder 1"/>
          <p:cNvSpPr>
            <a:spLocks noGrp="1"/>
          </p:cNvSpPr>
          <p:nvPr>
            <p:ph type="subTitle" idx="1"/>
          </p:nvPr>
        </p:nvSpPr>
        <p:spPr/>
        <p:txBody>
          <a:bodyPr/>
          <a:lstStyle/>
          <a:p>
            <a:r>
              <a:rPr lang="en-US" dirty="0" smtClean="0"/>
              <a:t>Rachel </a:t>
            </a:r>
            <a:r>
              <a:rPr lang="en-US" dirty="0" err="1" smtClean="0"/>
              <a:t>Glennerster</a:t>
            </a:r>
            <a:endParaRPr lang="en-US" dirty="0" smtClean="0"/>
          </a:p>
          <a:p>
            <a:r>
              <a:rPr lang="en-US" dirty="0" smtClean="0"/>
              <a:t>Executive Director, J-PAL </a:t>
            </a:r>
          </a:p>
        </p:txBody>
      </p:sp>
    </p:spTree>
    <p:custDataLst>
      <p:tags r:id="rId1"/>
    </p:custDataLst>
    <p:extLst>
      <p:ext uri="{BB962C8B-B14F-4D97-AF65-F5344CB8AC3E}">
        <p14:creationId xmlns:p14="http://schemas.microsoft.com/office/powerpoint/2010/main" val="291793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Risks of Harm from Evaluating</a:t>
            </a:r>
            <a:endParaRPr lang="en-US" dirty="0"/>
          </a:p>
        </p:txBody>
      </p:sp>
      <p:sp>
        <p:nvSpPr>
          <p:cNvPr id="3" name="Content Placeholder 2"/>
          <p:cNvSpPr>
            <a:spLocks noGrp="1"/>
          </p:cNvSpPr>
          <p:nvPr>
            <p:ph idx="1"/>
          </p:nvPr>
        </p:nvSpPr>
        <p:spPr/>
        <p:txBody>
          <a:bodyPr>
            <a:normAutofit/>
          </a:bodyPr>
          <a:lstStyle/>
          <a:p>
            <a:pPr lvl="1"/>
            <a:endParaRPr lang="en-US" sz="900" dirty="0" smtClean="0"/>
          </a:p>
          <a:p>
            <a:r>
              <a:rPr lang="en-US" dirty="0" smtClean="0"/>
              <a:t>Do fewer people receive the program because of the evaluation? </a:t>
            </a:r>
          </a:p>
          <a:p>
            <a:pPr lvl="1"/>
            <a:endParaRPr lang="en-US" sz="900" dirty="0" smtClean="0"/>
          </a:p>
          <a:p>
            <a:r>
              <a:rPr lang="en-US" dirty="0" smtClean="0"/>
              <a:t>Do different people receive the program? </a:t>
            </a:r>
          </a:p>
          <a:p>
            <a:pPr lvl="1"/>
            <a:r>
              <a:rPr lang="en-US" dirty="0" smtClean="0"/>
              <a:t>Does the evaluation change targeting? </a:t>
            </a:r>
          </a:p>
          <a:p>
            <a:pPr lvl="1"/>
            <a:r>
              <a:rPr lang="en-US" dirty="0" smtClean="0"/>
              <a:t>Will evaluation help improve knowledge of who to target? </a:t>
            </a:r>
          </a:p>
          <a:p>
            <a:pPr lvl="1"/>
            <a:endParaRPr lang="en-US" sz="900" dirty="0" smtClean="0"/>
          </a:p>
          <a:p>
            <a:r>
              <a:rPr lang="en-US" dirty="0" smtClean="0"/>
              <a:t>Risk of confidential data becoming public</a:t>
            </a:r>
          </a:p>
          <a:p>
            <a:pPr marL="457200" lvl="1" indent="0">
              <a:buNone/>
            </a:pPr>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536097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nswer an important question is a benefit to society</a:t>
            </a:r>
          </a:p>
          <a:p>
            <a:endParaRPr lang="en-US" sz="900" dirty="0" smtClean="0"/>
          </a:p>
          <a:p>
            <a:r>
              <a:rPr lang="en-US" dirty="0" smtClean="0"/>
              <a:t>The ability of randomized evaluations to learn about causality is relevant for ethics </a:t>
            </a:r>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776796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Justice </a:t>
            </a:r>
            <a:r>
              <a:rPr lang="en-US" dirty="0"/>
              <a:t>P</a:t>
            </a:r>
            <a:r>
              <a:rPr lang="en-US" dirty="0" smtClean="0"/>
              <a:t>rovision: Implications</a:t>
            </a:r>
            <a:endParaRPr lang="en-US" dirty="0"/>
          </a:p>
        </p:txBody>
      </p:sp>
      <p:sp>
        <p:nvSpPr>
          <p:cNvPr id="3" name="Content Placeholder 2"/>
          <p:cNvSpPr>
            <a:spLocks noGrp="1"/>
          </p:cNvSpPr>
          <p:nvPr>
            <p:ph idx="1"/>
          </p:nvPr>
        </p:nvSpPr>
        <p:spPr/>
        <p:txBody>
          <a:bodyPr>
            <a:normAutofit/>
          </a:bodyPr>
          <a:lstStyle/>
          <a:p>
            <a:endParaRPr lang="en-US" sz="800" dirty="0" smtClean="0"/>
          </a:p>
          <a:p>
            <a:r>
              <a:rPr lang="en-US" dirty="0"/>
              <a:t>T</a:t>
            </a:r>
            <a:r>
              <a:rPr lang="en-US" dirty="0" smtClean="0"/>
              <a:t>est questions of relevance to those involved in the study</a:t>
            </a:r>
          </a:p>
          <a:p>
            <a:endParaRPr lang="en-US" sz="800" dirty="0" smtClean="0"/>
          </a:p>
          <a:p>
            <a:r>
              <a:rPr lang="en-US" dirty="0" smtClean="0"/>
              <a:t>Unethical to test a drug on prisoners and only sell drug to rich people</a:t>
            </a:r>
          </a:p>
          <a:p>
            <a:endParaRPr lang="en-US" sz="800" dirty="0" smtClean="0"/>
          </a:p>
          <a:p>
            <a:r>
              <a:rPr lang="en-US" dirty="0" smtClean="0"/>
              <a:t>Best if participants themselves gain from findings</a:t>
            </a:r>
            <a:endParaRPr lang="en-US" sz="900" dirty="0" smtClean="0"/>
          </a:p>
          <a:p>
            <a:pPr lvl="1"/>
            <a:endParaRPr lang="en-US" sz="900" dirty="0" smtClean="0"/>
          </a:p>
          <a:p>
            <a:r>
              <a:rPr lang="en-US" dirty="0" smtClean="0"/>
              <a:t>Ethical if the types of people who gain are the types of people who are subjects</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566434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Ethics with Different Randomization Designs</a:t>
            </a:r>
          </a:p>
        </p:txBody>
      </p:sp>
      <p:sp>
        <p:nvSpPr>
          <p:cNvPr id="4" name="Footer Placeholder 3"/>
          <p:cNvSpPr>
            <a:spLocks noGrp="1"/>
          </p:cNvSpPr>
          <p:nvPr>
            <p:ph type="ftr" sz="quarter" idx="4294967295"/>
          </p:nvPr>
        </p:nvSpPr>
        <p:spPr>
          <a:xfrm>
            <a:off x="0" y="6446838"/>
            <a:ext cx="6878638" cy="222250"/>
          </a:xfrm>
        </p:spPr>
        <p:txBody>
          <a:bodyPr/>
          <a:lstStyle/>
          <a:p>
            <a:r>
              <a:rPr lang="en-US" smtClean="0"/>
              <a:t>J-PAL 102x | Ethics</a:t>
            </a:r>
            <a:endParaRPr lang="en-US" dirty="0"/>
          </a:p>
        </p:txBody>
      </p:sp>
    </p:spTree>
    <p:extLst>
      <p:ext uri="{BB962C8B-B14F-4D97-AF65-F5344CB8AC3E}">
        <p14:creationId xmlns:p14="http://schemas.microsoft.com/office/powerpoint/2010/main" val="2188425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Treatment </a:t>
            </a:r>
            <a:r>
              <a:rPr lang="en-US" dirty="0"/>
              <a:t>L</a:t>
            </a:r>
            <a:r>
              <a:rPr lang="en-US" dirty="0" smtClean="0"/>
              <a:t>ottery</a:t>
            </a:r>
            <a:endParaRPr lang="en-US" dirty="0"/>
          </a:p>
        </p:txBody>
      </p:sp>
      <p:sp>
        <p:nvSpPr>
          <p:cNvPr id="3" name="Content Placeholder 2"/>
          <p:cNvSpPr>
            <a:spLocks noGrp="1"/>
          </p:cNvSpPr>
          <p:nvPr>
            <p:ph idx="1"/>
          </p:nvPr>
        </p:nvSpPr>
        <p:spPr/>
        <p:txBody>
          <a:bodyPr>
            <a:normAutofit/>
          </a:bodyPr>
          <a:lstStyle/>
          <a:p>
            <a:r>
              <a:rPr lang="en-US" sz="2800" dirty="0" smtClean="0"/>
              <a:t>Units randomized to receive access (or not) to the program</a:t>
            </a:r>
            <a:endParaRPr lang="en-US" sz="1400" dirty="0" smtClean="0"/>
          </a:p>
          <a:p>
            <a:pPr lvl="1"/>
            <a:endParaRPr lang="en-US" sz="1100" dirty="0" smtClean="0"/>
          </a:p>
          <a:p>
            <a:r>
              <a:rPr lang="en-US" sz="2800" dirty="0" smtClean="0"/>
              <a:t>Potential disadvantage</a:t>
            </a:r>
          </a:p>
          <a:p>
            <a:pPr lvl="1"/>
            <a:r>
              <a:rPr lang="en-US" sz="2800" dirty="0"/>
              <a:t>C</a:t>
            </a:r>
            <a:r>
              <a:rPr lang="en-US" sz="2800" dirty="0" smtClean="0"/>
              <a:t>omparison group never gets program </a:t>
            </a:r>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820393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Lottery and Beneficence</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sz="2200" dirty="0"/>
              <a:t>Q: </a:t>
            </a:r>
            <a:r>
              <a:rPr lang="en-US" sz="2200" dirty="0" smtClean="0"/>
              <a:t>Is </a:t>
            </a:r>
            <a:r>
              <a:rPr lang="en-US" sz="2200" dirty="0"/>
              <a:t>the </a:t>
            </a:r>
            <a:r>
              <a:rPr lang="en-US" sz="2200" dirty="0" smtClean="0"/>
              <a:t>beneficence </a:t>
            </a:r>
            <a:r>
              <a:rPr lang="en-US" sz="2200" dirty="0"/>
              <a:t>principle </a:t>
            </a:r>
            <a:r>
              <a:rPr lang="en-US" sz="2200" dirty="0" smtClean="0"/>
              <a:t>compatible </a:t>
            </a:r>
            <a:r>
              <a:rPr lang="en-US" sz="2200" dirty="0"/>
              <a:t>lottery?  </a:t>
            </a:r>
            <a:endParaRPr lang="en-US" sz="2200" dirty="0" smtClean="0"/>
          </a:p>
          <a:p>
            <a:pPr marL="342900" lvl="1" indent="-342900">
              <a:buFont typeface="Arial" panose="020B0604020202020204" pitchFamily="34" charset="0"/>
              <a:buChar char="•"/>
            </a:pPr>
            <a:endParaRPr lang="en-US" sz="600" dirty="0" smtClean="0"/>
          </a:p>
          <a:p>
            <a:pPr marL="342900" lvl="1" indent="-342900">
              <a:buFont typeface="Arial" panose="020B0604020202020204" pitchFamily="34" charset="0"/>
              <a:buChar char="•"/>
            </a:pPr>
            <a:endParaRPr lang="en-US" sz="500" dirty="0"/>
          </a:p>
          <a:p>
            <a:r>
              <a:rPr lang="en-US" dirty="0" smtClean="0"/>
              <a:t>Are fewer people being given access to the program?</a:t>
            </a:r>
          </a:p>
          <a:p>
            <a:pPr lvl="1"/>
            <a:endParaRPr lang="en-US" sz="900" dirty="0" smtClean="0"/>
          </a:p>
          <a:p>
            <a:r>
              <a:rPr lang="en-US" dirty="0" smtClean="0"/>
              <a:t>Is there evidence program works</a:t>
            </a:r>
          </a:p>
          <a:p>
            <a:pPr lvl="1"/>
            <a:endParaRPr lang="en-US" sz="900" dirty="0" smtClean="0"/>
          </a:p>
          <a:p>
            <a:r>
              <a:rPr lang="en-US" dirty="0" smtClean="0"/>
              <a:t>Would the program have gone ahead anyway?</a:t>
            </a:r>
          </a:p>
          <a:p>
            <a:endParaRPr lang="en-US" sz="600" dirty="0" smtClean="0"/>
          </a:p>
          <a:p>
            <a:endParaRPr lang="en-US" sz="700" dirty="0" smtClean="0"/>
          </a:p>
          <a:p>
            <a:r>
              <a:rPr lang="en-US" dirty="0" smtClean="0"/>
              <a:t>Does the evaluation make targeting worse?</a:t>
            </a:r>
          </a:p>
          <a:p>
            <a:pPr lvl="1"/>
            <a:endParaRPr lang="en-US" dirty="0" smtClean="0"/>
          </a:p>
          <a:p>
            <a:pPr lvl="1"/>
            <a:endParaRPr lang="en-US" dirty="0" smtClean="0"/>
          </a:p>
          <a:p>
            <a:pPr lvl="1"/>
            <a:endParaRPr lang="en-US" dirty="0" smtClean="0"/>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27070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Ethical Costs and Targeting</a:t>
            </a:r>
            <a:endParaRPr lang="en-US" dirty="0"/>
          </a:p>
        </p:txBody>
      </p:sp>
      <p:sp>
        <p:nvSpPr>
          <p:cNvPr id="4" name="Rectangle 3"/>
          <p:cNvSpPr/>
          <p:nvPr/>
        </p:nvSpPr>
        <p:spPr>
          <a:xfrm>
            <a:off x="922209" y="2409586"/>
            <a:ext cx="26670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839691" y="2393452"/>
            <a:ext cx="26670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65727" y="3391764"/>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97290" y="3707566"/>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567122" y="3605175"/>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199006" y="3203616"/>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724199" y="4344167"/>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288497" y="2653781"/>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213047" y="3918755"/>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11021" y="2677015"/>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766954" y="4096578"/>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123165" y="3101377"/>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582682" y="3900934"/>
            <a:ext cx="25146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128736" y="2673576"/>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782990" y="3852540"/>
            <a:ext cx="685800" cy="37060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788323" y="2797590"/>
            <a:ext cx="685800" cy="37060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782897" y="3150678"/>
            <a:ext cx="685800" cy="370609"/>
          </a:xfrm>
          <a:prstGeom prst="rect">
            <a:avLst/>
          </a:prstGeom>
          <a:solidFill>
            <a:srgbClr val="876D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782897" y="3521287"/>
            <a:ext cx="685800" cy="370609"/>
          </a:xfrm>
          <a:prstGeom prst="rect">
            <a:avLst/>
          </a:prstGeom>
          <a:solidFill>
            <a:srgbClr val="765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410182" y="3873866"/>
            <a:ext cx="1071763" cy="369332"/>
          </a:xfrm>
          <a:prstGeom prst="rect">
            <a:avLst/>
          </a:prstGeom>
          <a:noFill/>
        </p:spPr>
        <p:txBody>
          <a:bodyPr wrap="square" rtlCol="0">
            <a:spAutoFit/>
          </a:bodyPr>
          <a:lstStyle/>
          <a:p>
            <a:r>
              <a:rPr lang="en-US" dirty="0" smtClean="0"/>
              <a:t>Poorest</a:t>
            </a:r>
            <a:endParaRPr lang="en-US" dirty="0"/>
          </a:p>
        </p:txBody>
      </p:sp>
      <p:sp>
        <p:nvSpPr>
          <p:cNvPr id="37" name="TextBox 36"/>
          <p:cNvSpPr txBox="1"/>
          <p:nvPr/>
        </p:nvSpPr>
        <p:spPr>
          <a:xfrm>
            <a:off x="4410182" y="2389945"/>
            <a:ext cx="1545833" cy="369332"/>
          </a:xfrm>
          <a:prstGeom prst="rect">
            <a:avLst/>
          </a:prstGeom>
          <a:noFill/>
        </p:spPr>
        <p:txBody>
          <a:bodyPr wrap="square" rtlCol="0">
            <a:spAutoFit/>
          </a:bodyPr>
          <a:lstStyle/>
          <a:p>
            <a:r>
              <a:rPr lang="en-US" dirty="0" smtClean="0"/>
              <a:t>Least poor</a:t>
            </a:r>
            <a:endParaRPr lang="en-US" dirty="0"/>
          </a:p>
        </p:txBody>
      </p:sp>
      <p:sp>
        <p:nvSpPr>
          <p:cNvPr id="38" name="Down Arrow 37"/>
          <p:cNvSpPr/>
          <p:nvPr/>
        </p:nvSpPr>
        <p:spPr>
          <a:xfrm>
            <a:off x="4517583" y="2719401"/>
            <a:ext cx="211282" cy="1132609"/>
          </a:xfrm>
          <a:prstGeom prst="downArrow">
            <a:avLst/>
          </a:prstGeom>
          <a:solidFill>
            <a:srgbClr val="765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61908" y="1975362"/>
            <a:ext cx="864837" cy="369332"/>
          </a:xfrm>
          <a:prstGeom prst="rect">
            <a:avLst/>
          </a:prstGeom>
          <a:noFill/>
        </p:spPr>
        <p:txBody>
          <a:bodyPr wrap="square" rtlCol="0">
            <a:spAutoFit/>
          </a:bodyPr>
          <a:lstStyle/>
          <a:p>
            <a:r>
              <a:rPr lang="en-US" dirty="0" smtClean="0"/>
              <a:t>City 1</a:t>
            </a:r>
            <a:endParaRPr lang="en-US" dirty="0"/>
          </a:p>
        </p:txBody>
      </p:sp>
      <p:sp>
        <p:nvSpPr>
          <p:cNvPr id="40" name="TextBox 39"/>
          <p:cNvSpPr txBox="1"/>
          <p:nvPr/>
        </p:nvSpPr>
        <p:spPr>
          <a:xfrm>
            <a:off x="5904612" y="1934705"/>
            <a:ext cx="963725" cy="369332"/>
          </a:xfrm>
          <a:prstGeom prst="rect">
            <a:avLst/>
          </a:prstGeom>
          <a:noFill/>
        </p:spPr>
        <p:txBody>
          <a:bodyPr wrap="square" rtlCol="0">
            <a:spAutoFit/>
          </a:bodyPr>
          <a:lstStyle/>
          <a:p>
            <a:r>
              <a:rPr lang="en-US" dirty="0" smtClean="0"/>
              <a:t>City 2</a:t>
            </a:r>
            <a:endParaRPr lang="en-US" dirty="0"/>
          </a:p>
        </p:txBody>
      </p:sp>
      <p:sp>
        <p:nvSpPr>
          <p:cNvPr id="41" name="Oval 40"/>
          <p:cNvSpPr/>
          <p:nvPr/>
        </p:nvSpPr>
        <p:spPr>
          <a:xfrm>
            <a:off x="6062301" y="2611020"/>
            <a:ext cx="25146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107983" y="2686432"/>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619875" y="3391764"/>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878614" y="4151224"/>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8137808" y="3873866"/>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417676" y="2570956"/>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105939" y="3531177"/>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1117143" y="4096578"/>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180912" y="3738240"/>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133656" y="2748856"/>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455808" y="3075810"/>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986130" y="3221682"/>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732427" y="4164191"/>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049885" y="3218474"/>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577839" y="3145033"/>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248400" y="3080745"/>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766476" y="2430123"/>
            <a:ext cx="685800" cy="37060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161444" y="3359470"/>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570108" y="3854714"/>
            <a:ext cx="276609"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084547" y="2624946"/>
            <a:ext cx="25146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070881" y="3650730"/>
            <a:ext cx="263456" cy="3067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982121" y="4855982"/>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210724" y="4874940"/>
            <a:ext cx="1723549" cy="369332"/>
          </a:xfrm>
          <a:prstGeom prst="rect">
            <a:avLst/>
          </a:prstGeom>
          <a:noFill/>
        </p:spPr>
        <p:txBody>
          <a:bodyPr wrap="none" rtlCol="0">
            <a:spAutoFit/>
          </a:bodyPr>
          <a:lstStyle/>
          <a:p>
            <a:r>
              <a:rPr lang="en-US" dirty="0"/>
              <a:t>P</a:t>
            </a:r>
            <a:r>
              <a:rPr lang="en-US" dirty="0" smtClean="0"/>
              <a:t>rogram target</a:t>
            </a:r>
            <a:endParaRPr lang="en-US" dirty="0"/>
          </a:p>
        </p:txBody>
      </p:sp>
      <p:sp>
        <p:nvSpPr>
          <p:cNvPr id="64" name="Rectangle 63"/>
          <p:cNvSpPr/>
          <p:nvPr/>
        </p:nvSpPr>
        <p:spPr>
          <a:xfrm>
            <a:off x="1096423" y="2673576"/>
            <a:ext cx="276609"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1871828" y="4084527"/>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117683" y="4071560"/>
            <a:ext cx="25146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586329" y="3329977"/>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180819" y="3714693"/>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609083" y="2852145"/>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1598307" y="2799556"/>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7329801" y="3679918"/>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032142" y="2582615"/>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306313" y="3637111"/>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8096552" y="2624946"/>
            <a:ext cx="25146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dirty="0" smtClean="0"/>
              <a:t>J-PAL 102x | Ethics</a:t>
            </a:r>
            <a:endParaRPr lang="en-US" dirty="0"/>
          </a:p>
        </p:txBody>
      </p:sp>
      <p:sp>
        <p:nvSpPr>
          <p:cNvPr id="72" name="Oval 71"/>
          <p:cNvSpPr/>
          <p:nvPr/>
        </p:nvSpPr>
        <p:spPr>
          <a:xfrm>
            <a:off x="6589121" y="3498996"/>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82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5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60"/>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6"/>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5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68"/>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67"/>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65"/>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66"/>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64"/>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animBg="1"/>
      <p:bldP spid="25" grpId="0" animBg="1"/>
      <p:bldP spid="26" grpId="0" animBg="1"/>
      <p:bldP spid="27" grpId="0" animBg="1"/>
      <p:bldP spid="39" grpId="0"/>
      <p:bldP spid="40" grpId="0"/>
      <p:bldP spid="41" grpId="0" animBg="1"/>
      <p:bldP spid="42" grpId="0" animBg="1"/>
      <p:bldP spid="45" grpId="0" animBg="1"/>
      <p:bldP spid="46" grpId="0" animBg="1"/>
      <p:bldP spid="47" grpId="0" animBg="1"/>
      <p:bldP spid="53" grpId="0" animBg="1"/>
      <p:bldP spid="54" grpId="0" animBg="1"/>
      <p:bldP spid="55" grpId="0" animBg="1"/>
      <p:bldP spid="56" grpId="0" animBg="1"/>
      <p:bldP spid="58" grpId="0" animBg="1"/>
      <p:bldP spid="58" grpId="1" animBg="1"/>
      <p:bldP spid="59" grpId="0" animBg="1"/>
      <p:bldP spid="59" grpId="1" animBg="1"/>
      <p:bldP spid="60" grpId="0" animBg="1"/>
      <p:bldP spid="60" grpId="1" animBg="1"/>
      <p:bldP spid="61" grpId="0" animBg="1"/>
      <p:bldP spid="62" grpId="0" animBg="1"/>
      <p:bldP spid="63" grpId="0"/>
      <p:bldP spid="64" grpId="0" animBg="1"/>
      <p:bldP spid="64" grpId="1" animBg="1"/>
      <p:bldP spid="65" grpId="0" animBg="1"/>
      <p:bldP spid="65" grpId="1" animBg="1"/>
      <p:bldP spid="66" grpId="0" animBg="1"/>
      <p:bldP spid="66" grpId="1" animBg="1"/>
      <p:bldP spid="66" grpId="2" animBg="1"/>
      <p:bldP spid="67" grpId="0" animBg="1"/>
      <p:bldP spid="67" grpId="1" animBg="1"/>
      <p:bldP spid="67" grpId="2" animBg="1"/>
      <p:bldP spid="68" grpId="0" animBg="1"/>
      <p:bldP spid="68" grpId="1" animBg="1"/>
      <p:bldP spid="70" grpId="0" animBg="1"/>
      <p:bldP spid="71" grpId="0" animBg="1"/>
      <p:bldP spid="73" grpId="0" animBg="1"/>
      <p:bldP spid="74" grpId="0" animBg="1"/>
      <p:bldP spid="75" grpId="0" animBg="1"/>
      <p:bldP spid="7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Lottery Around the Cutoff</a:t>
            </a:r>
            <a:endParaRPr lang="en-US" dirty="0"/>
          </a:p>
        </p:txBody>
      </p:sp>
      <p:sp>
        <p:nvSpPr>
          <p:cNvPr id="3" name="Content Placeholder 2"/>
          <p:cNvSpPr>
            <a:spLocks noGrp="1"/>
          </p:cNvSpPr>
          <p:nvPr>
            <p:ph idx="1"/>
          </p:nvPr>
        </p:nvSpPr>
        <p:spPr/>
        <p:txBody>
          <a:bodyPr>
            <a:normAutofit/>
          </a:bodyPr>
          <a:lstStyle/>
          <a:p>
            <a:r>
              <a:rPr lang="en-US" dirty="0" smtClean="0"/>
              <a:t>Units scored on eligibility criteria</a:t>
            </a:r>
          </a:p>
          <a:p>
            <a:pPr lvl="1"/>
            <a:r>
              <a:rPr lang="en-US" dirty="0" smtClean="0"/>
              <a:t>High scores </a:t>
            </a:r>
            <a:r>
              <a:rPr lang="en-US" dirty="0"/>
              <a:t>a</a:t>
            </a:r>
            <a:r>
              <a:rPr lang="en-US" dirty="0" smtClean="0"/>
              <a:t>dmitted, </a:t>
            </a:r>
          </a:p>
          <a:p>
            <a:pPr lvl="1"/>
            <a:r>
              <a:rPr lang="en-US" dirty="0" smtClean="0"/>
              <a:t>low scorers not admitted</a:t>
            </a:r>
          </a:p>
          <a:p>
            <a:pPr lvl="1"/>
            <a:r>
              <a:rPr lang="en-US" dirty="0"/>
              <a:t>I</a:t>
            </a:r>
            <a:r>
              <a:rPr lang="en-US" dirty="0" smtClean="0"/>
              <a:t>ntermediate scores randomized</a:t>
            </a:r>
          </a:p>
          <a:p>
            <a:pPr lvl="1"/>
            <a:endParaRPr lang="en-US" sz="800" dirty="0" smtClean="0"/>
          </a:p>
          <a:p>
            <a:r>
              <a:rPr lang="en-US" dirty="0" smtClean="0"/>
              <a:t>Most useful when:</a:t>
            </a:r>
          </a:p>
          <a:p>
            <a:pPr lvl="1"/>
            <a:r>
              <a:rPr lang="en-US" dirty="0" smtClean="0"/>
              <a:t>Clear eligibility criteria</a:t>
            </a:r>
          </a:p>
          <a:p>
            <a:pPr lvl="1"/>
            <a:r>
              <a:rPr lang="en-US" dirty="0" smtClean="0"/>
              <a:t>Program is over subscribed</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679459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51" y="100319"/>
            <a:ext cx="8229600" cy="1182414"/>
          </a:xfrm>
        </p:spPr>
        <p:txBody>
          <a:bodyPr>
            <a:normAutofit fontScale="90000"/>
          </a:bodyPr>
          <a:lstStyle/>
          <a:p>
            <a:r>
              <a:rPr lang="en-US" sz="3800" dirty="0" smtClean="0"/>
              <a:t>Example: Credit Scoring in Philippines </a:t>
            </a:r>
            <a:endParaRPr lang="en-US" sz="3800" dirty="0"/>
          </a:p>
        </p:txBody>
      </p:sp>
      <p:sp>
        <p:nvSpPr>
          <p:cNvPr id="5" name="TextBox 4"/>
          <p:cNvSpPr txBox="1"/>
          <p:nvPr/>
        </p:nvSpPr>
        <p:spPr>
          <a:xfrm>
            <a:off x="824947" y="1965332"/>
            <a:ext cx="1113183" cy="646331"/>
          </a:xfrm>
          <a:prstGeom prst="rect">
            <a:avLst/>
          </a:prstGeom>
          <a:noFill/>
        </p:spPr>
        <p:txBody>
          <a:bodyPr wrap="square" rtlCol="0">
            <a:spAutoFit/>
          </a:bodyPr>
          <a:lstStyle/>
          <a:p>
            <a:r>
              <a:rPr lang="en-US" dirty="0" smtClean="0"/>
              <a:t>Credit score</a:t>
            </a:r>
            <a:endParaRPr lang="en-US" dirty="0"/>
          </a:p>
        </p:txBody>
      </p:sp>
      <p:sp>
        <p:nvSpPr>
          <p:cNvPr id="6" name="TextBox 5"/>
          <p:cNvSpPr txBox="1"/>
          <p:nvPr/>
        </p:nvSpPr>
        <p:spPr>
          <a:xfrm>
            <a:off x="2067339" y="1919166"/>
            <a:ext cx="983974" cy="369332"/>
          </a:xfrm>
          <a:prstGeom prst="rect">
            <a:avLst/>
          </a:prstGeom>
          <a:noFill/>
        </p:spPr>
        <p:txBody>
          <a:bodyPr wrap="square" rtlCol="0">
            <a:spAutoFit/>
          </a:bodyPr>
          <a:lstStyle/>
          <a:p>
            <a:r>
              <a:rPr lang="en-US" dirty="0" smtClean="0"/>
              <a:t>100</a:t>
            </a:r>
            <a:endParaRPr lang="en-US" dirty="0"/>
          </a:p>
        </p:txBody>
      </p:sp>
      <p:sp>
        <p:nvSpPr>
          <p:cNvPr id="8" name="TextBox 7"/>
          <p:cNvSpPr txBox="1"/>
          <p:nvPr/>
        </p:nvSpPr>
        <p:spPr>
          <a:xfrm>
            <a:off x="2228021" y="3443166"/>
            <a:ext cx="983974" cy="369332"/>
          </a:xfrm>
          <a:prstGeom prst="rect">
            <a:avLst/>
          </a:prstGeom>
          <a:noFill/>
        </p:spPr>
        <p:txBody>
          <a:bodyPr wrap="square" rtlCol="0">
            <a:spAutoFit/>
          </a:bodyPr>
          <a:lstStyle/>
          <a:p>
            <a:r>
              <a:rPr lang="en-US" dirty="0" smtClean="0"/>
              <a:t>60</a:t>
            </a:r>
            <a:endParaRPr lang="en-US" dirty="0"/>
          </a:p>
        </p:txBody>
      </p:sp>
      <p:sp>
        <p:nvSpPr>
          <p:cNvPr id="9" name="TextBox 8"/>
          <p:cNvSpPr txBox="1"/>
          <p:nvPr/>
        </p:nvSpPr>
        <p:spPr>
          <a:xfrm>
            <a:off x="2228021" y="4172035"/>
            <a:ext cx="983974" cy="369332"/>
          </a:xfrm>
          <a:prstGeom prst="rect">
            <a:avLst/>
          </a:prstGeom>
          <a:noFill/>
        </p:spPr>
        <p:txBody>
          <a:bodyPr wrap="square" rtlCol="0">
            <a:spAutoFit/>
          </a:bodyPr>
          <a:lstStyle/>
          <a:p>
            <a:r>
              <a:rPr lang="en-US" dirty="0" smtClean="0"/>
              <a:t>45</a:t>
            </a:r>
            <a:endParaRPr lang="en-US" dirty="0"/>
          </a:p>
        </p:txBody>
      </p:sp>
      <p:sp>
        <p:nvSpPr>
          <p:cNvPr id="10" name="TextBox 9"/>
          <p:cNvSpPr txBox="1"/>
          <p:nvPr/>
        </p:nvSpPr>
        <p:spPr>
          <a:xfrm>
            <a:off x="2228021" y="4811453"/>
            <a:ext cx="983974" cy="369332"/>
          </a:xfrm>
          <a:prstGeom prst="rect">
            <a:avLst/>
          </a:prstGeom>
          <a:noFill/>
        </p:spPr>
        <p:txBody>
          <a:bodyPr wrap="square" rtlCol="0">
            <a:spAutoFit/>
          </a:bodyPr>
          <a:lstStyle/>
          <a:p>
            <a:r>
              <a:rPr lang="en-US" dirty="0"/>
              <a:t>3</a:t>
            </a:r>
            <a:r>
              <a:rPr lang="en-US" dirty="0" smtClean="0"/>
              <a:t>0</a:t>
            </a:r>
            <a:endParaRPr lang="en-US" dirty="0"/>
          </a:p>
        </p:txBody>
      </p:sp>
      <p:sp>
        <p:nvSpPr>
          <p:cNvPr id="11" name="TextBox 10"/>
          <p:cNvSpPr txBox="1"/>
          <p:nvPr/>
        </p:nvSpPr>
        <p:spPr>
          <a:xfrm>
            <a:off x="2365512" y="5868524"/>
            <a:ext cx="983974" cy="369332"/>
          </a:xfrm>
          <a:prstGeom prst="rect">
            <a:avLst/>
          </a:prstGeom>
          <a:noFill/>
        </p:spPr>
        <p:txBody>
          <a:bodyPr wrap="square" rtlCol="0">
            <a:spAutoFit/>
          </a:bodyPr>
          <a:lstStyle/>
          <a:p>
            <a:r>
              <a:rPr lang="en-US" dirty="0" smtClean="0"/>
              <a:t>0</a:t>
            </a:r>
            <a:endParaRPr lang="en-US" dirty="0"/>
          </a:p>
        </p:txBody>
      </p:sp>
      <p:sp>
        <p:nvSpPr>
          <p:cNvPr id="7" name="TextBox 6"/>
          <p:cNvSpPr txBox="1"/>
          <p:nvPr/>
        </p:nvSpPr>
        <p:spPr>
          <a:xfrm>
            <a:off x="4701209" y="2577403"/>
            <a:ext cx="1420260" cy="369332"/>
          </a:xfrm>
          <a:prstGeom prst="rect">
            <a:avLst/>
          </a:prstGeom>
          <a:noFill/>
        </p:spPr>
        <p:txBody>
          <a:bodyPr wrap="square" rtlCol="0">
            <a:spAutoFit/>
          </a:bodyPr>
          <a:lstStyle/>
          <a:p>
            <a:r>
              <a:rPr lang="en-US" dirty="0" smtClean="0"/>
              <a:t>Accept all</a:t>
            </a:r>
            <a:endParaRPr lang="en-US" dirty="0"/>
          </a:p>
        </p:txBody>
      </p:sp>
      <p:sp>
        <p:nvSpPr>
          <p:cNvPr id="12" name="TextBox 11"/>
          <p:cNvSpPr txBox="1"/>
          <p:nvPr/>
        </p:nvSpPr>
        <p:spPr>
          <a:xfrm>
            <a:off x="4701209" y="5347252"/>
            <a:ext cx="1620078" cy="369332"/>
          </a:xfrm>
          <a:prstGeom prst="rect">
            <a:avLst/>
          </a:prstGeom>
          <a:noFill/>
        </p:spPr>
        <p:txBody>
          <a:bodyPr wrap="square" rtlCol="0">
            <a:spAutoFit/>
          </a:bodyPr>
          <a:lstStyle/>
          <a:p>
            <a:r>
              <a:rPr lang="en-US" dirty="0" smtClean="0"/>
              <a:t>Reject all</a:t>
            </a:r>
            <a:endParaRPr lang="en-US" dirty="0"/>
          </a:p>
        </p:txBody>
      </p:sp>
      <p:sp>
        <p:nvSpPr>
          <p:cNvPr id="14" name="Right Brace 13"/>
          <p:cNvSpPr/>
          <p:nvPr/>
        </p:nvSpPr>
        <p:spPr>
          <a:xfrm>
            <a:off x="4394959" y="1965332"/>
            <a:ext cx="306250" cy="159287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26586" y="4283765"/>
            <a:ext cx="306250" cy="63610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p:cNvSpPr/>
          <p:nvPr/>
        </p:nvSpPr>
        <p:spPr>
          <a:xfrm>
            <a:off x="6496359" y="3712934"/>
            <a:ext cx="242372" cy="1206936"/>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e 17"/>
          <p:cNvSpPr/>
          <p:nvPr/>
        </p:nvSpPr>
        <p:spPr>
          <a:xfrm>
            <a:off x="4483374" y="4919870"/>
            <a:ext cx="158613" cy="122382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840357" y="3627832"/>
            <a:ext cx="1888434" cy="584775"/>
          </a:xfrm>
          <a:prstGeom prst="rect">
            <a:avLst/>
          </a:prstGeom>
          <a:noFill/>
        </p:spPr>
        <p:txBody>
          <a:bodyPr wrap="square" rtlCol="0">
            <a:spAutoFit/>
          </a:bodyPr>
          <a:lstStyle/>
          <a:p>
            <a:r>
              <a:rPr lang="en-US" sz="1600" dirty="0" smtClean="0"/>
              <a:t>85% treatment</a:t>
            </a:r>
          </a:p>
          <a:p>
            <a:r>
              <a:rPr lang="en-US" sz="1600" dirty="0" smtClean="0"/>
              <a:t>15% comparison</a:t>
            </a:r>
            <a:endParaRPr lang="en-US" sz="1600" dirty="0"/>
          </a:p>
        </p:txBody>
      </p:sp>
      <p:sp>
        <p:nvSpPr>
          <p:cNvPr id="19" name="TextBox 18"/>
          <p:cNvSpPr txBox="1"/>
          <p:nvPr/>
        </p:nvSpPr>
        <p:spPr>
          <a:xfrm>
            <a:off x="4830417" y="4356701"/>
            <a:ext cx="1908314" cy="584775"/>
          </a:xfrm>
          <a:prstGeom prst="rect">
            <a:avLst/>
          </a:prstGeom>
          <a:noFill/>
        </p:spPr>
        <p:txBody>
          <a:bodyPr wrap="square" rtlCol="0">
            <a:spAutoFit/>
          </a:bodyPr>
          <a:lstStyle/>
          <a:p>
            <a:r>
              <a:rPr lang="en-US" sz="1600" dirty="0" smtClean="0"/>
              <a:t>60% treatment</a:t>
            </a:r>
          </a:p>
          <a:p>
            <a:r>
              <a:rPr lang="en-US" sz="1600" dirty="0" smtClean="0"/>
              <a:t>40% comparison</a:t>
            </a:r>
            <a:endParaRPr lang="en-US" sz="1600" dirty="0"/>
          </a:p>
        </p:txBody>
      </p:sp>
      <p:sp>
        <p:nvSpPr>
          <p:cNvPr id="21" name="Right Brace 20"/>
          <p:cNvSpPr/>
          <p:nvPr/>
        </p:nvSpPr>
        <p:spPr>
          <a:xfrm>
            <a:off x="4431868" y="3614333"/>
            <a:ext cx="232432" cy="61177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6738731" y="4099099"/>
            <a:ext cx="2146852" cy="369332"/>
          </a:xfrm>
          <a:prstGeom prst="rect">
            <a:avLst/>
          </a:prstGeom>
          <a:noFill/>
        </p:spPr>
        <p:txBody>
          <a:bodyPr wrap="square" rtlCol="0">
            <a:spAutoFit/>
          </a:bodyPr>
          <a:lstStyle/>
          <a:p>
            <a:r>
              <a:rPr lang="en-US" dirty="0" smtClean="0"/>
              <a:t>Sample for study</a:t>
            </a:r>
            <a:endParaRPr lang="en-US" dirty="0"/>
          </a:p>
        </p:txBody>
      </p:sp>
      <p:sp>
        <p:nvSpPr>
          <p:cNvPr id="3" name="TextBox 2"/>
          <p:cNvSpPr txBox="1"/>
          <p:nvPr/>
        </p:nvSpPr>
        <p:spPr>
          <a:xfrm>
            <a:off x="5569386" y="6137111"/>
            <a:ext cx="3126065" cy="369332"/>
          </a:xfrm>
          <a:prstGeom prst="rect">
            <a:avLst/>
          </a:prstGeom>
          <a:noFill/>
        </p:spPr>
        <p:txBody>
          <a:bodyPr wrap="square" rtlCol="0">
            <a:spAutoFit/>
          </a:bodyPr>
          <a:lstStyle/>
          <a:p>
            <a:r>
              <a:rPr lang="en-US" dirty="0" err="1" smtClean="0"/>
              <a:t>Karlan</a:t>
            </a:r>
            <a:r>
              <a:rPr lang="en-US" dirty="0" smtClean="0"/>
              <a:t> and </a:t>
            </a:r>
            <a:r>
              <a:rPr lang="en-US" dirty="0" err="1" smtClean="0"/>
              <a:t>Zinman</a:t>
            </a:r>
            <a:r>
              <a:rPr lang="en-US" dirty="0" smtClean="0"/>
              <a:t>, 2011</a:t>
            </a:r>
            <a:endParaRPr lang="en-US" dirty="0"/>
          </a:p>
        </p:txBody>
      </p:sp>
      <p:sp>
        <p:nvSpPr>
          <p:cNvPr id="13" name="Footer Placeholder 12"/>
          <p:cNvSpPr>
            <a:spLocks noGrp="1"/>
          </p:cNvSpPr>
          <p:nvPr>
            <p:ph type="ftr" sz="quarter" idx="11"/>
          </p:nvPr>
        </p:nvSpPr>
        <p:spPr/>
        <p:txBody>
          <a:bodyPr/>
          <a:lstStyle/>
          <a:p>
            <a:r>
              <a:rPr lang="en-US" smtClean="0"/>
              <a:t>J-PAL 102x | Ethics</a:t>
            </a:r>
            <a:endParaRPr lang="en-US" dirty="0"/>
          </a:p>
        </p:txBody>
      </p:sp>
      <p:pic>
        <p:nvPicPr>
          <p:cNvPr id="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68449" y="1919166"/>
            <a:ext cx="1726510" cy="42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531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lottery around the cutoff</a:t>
            </a:r>
            <a:endParaRPr lang="en-US" dirty="0"/>
          </a:p>
        </p:txBody>
      </p:sp>
      <p:sp>
        <p:nvSpPr>
          <p:cNvPr id="3" name="Content Placeholder 2"/>
          <p:cNvSpPr>
            <a:spLocks noGrp="1"/>
          </p:cNvSpPr>
          <p:nvPr>
            <p:ph idx="1"/>
          </p:nvPr>
        </p:nvSpPr>
        <p:spPr/>
        <p:txBody>
          <a:bodyPr>
            <a:normAutofit/>
          </a:bodyPr>
          <a:lstStyle/>
          <a:p>
            <a:r>
              <a:rPr lang="en-US" dirty="0" smtClean="0"/>
              <a:t>Q: When is it ethical to admit some who have lower scores than others not admitted?</a:t>
            </a:r>
          </a:p>
          <a:p>
            <a:endParaRPr lang="en-US" sz="400" dirty="0" smtClean="0"/>
          </a:p>
          <a:p>
            <a:pPr lvl="1"/>
            <a:endParaRPr lang="en-US" sz="200" dirty="0" smtClean="0"/>
          </a:p>
          <a:p>
            <a:r>
              <a:rPr lang="en-US" dirty="0" smtClean="0"/>
              <a:t>Q: When is it not ethical to use randomized cut off</a:t>
            </a:r>
          </a:p>
          <a:p>
            <a:endParaRPr lang="en-US" sz="400" dirty="0" smtClean="0"/>
          </a:p>
          <a:p>
            <a:pPr lvl="1"/>
            <a:endParaRPr lang="en-US" sz="200" dirty="0" smtClean="0"/>
          </a:p>
          <a:p>
            <a:r>
              <a:rPr lang="en-US" dirty="0" smtClean="0"/>
              <a:t>Q: What are examples?</a:t>
            </a:r>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74600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normAutofit/>
          </a:bodyPr>
          <a:lstStyle/>
          <a:p>
            <a:r>
              <a:rPr lang="en-US" dirty="0" smtClean="0"/>
              <a:t>Ethical principles in research</a:t>
            </a:r>
          </a:p>
          <a:p>
            <a:endParaRPr lang="en-US" sz="400" dirty="0" smtClean="0"/>
          </a:p>
          <a:p>
            <a:r>
              <a:rPr lang="en-US" dirty="0" smtClean="0"/>
              <a:t>When ethical approval is needed</a:t>
            </a:r>
            <a:endParaRPr lang="en-US" dirty="0"/>
          </a:p>
          <a:p>
            <a:endParaRPr lang="en-US" sz="400" dirty="0" smtClean="0"/>
          </a:p>
          <a:p>
            <a:r>
              <a:rPr lang="en-US" dirty="0" smtClean="0"/>
              <a:t>Respect for persons</a:t>
            </a:r>
          </a:p>
          <a:p>
            <a:endParaRPr lang="en-US" sz="400" dirty="0" smtClean="0"/>
          </a:p>
          <a:p>
            <a:r>
              <a:rPr lang="en-US" dirty="0" smtClean="0"/>
              <a:t>Justice principle</a:t>
            </a:r>
          </a:p>
          <a:p>
            <a:endParaRPr lang="en-US" sz="400" dirty="0" smtClean="0"/>
          </a:p>
          <a:p>
            <a:r>
              <a:rPr lang="en-US" dirty="0"/>
              <a:t>T</a:t>
            </a:r>
            <a:r>
              <a:rPr lang="en-US" dirty="0" smtClean="0"/>
              <a:t>he </a:t>
            </a:r>
            <a:r>
              <a:rPr lang="en-US" dirty="0"/>
              <a:t>beneficence </a:t>
            </a:r>
            <a:r>
              <a:rPr lang="en-US" dirty="0" smtClean="0"/>
              <a:t>principle</a:t>
            </a:r>
          </a:p>
          <a:p>
            <a:endParaRPr lang="en-US" sz="400" dirty="0" smtClean="0"/>
          </a:p>
          <a:p>
            <a:r>
              <a:rPr lang="en-US" dirty="0" smtClean="0"/>
              <a:t>Ethics of different forms of randomization</a:t>
            </a:r>
          </a:p>
          <a:p>
            <a:endParaRPr lang="en-US" sz="400" dirty="0" smtClean="0"/>
          </a:p>
          <a:p>
            <a:r>
              <a:rPr lang="en-US" dirty="0" smtClean="0"/>
              <a:t>IRB regulations</a:t>
            </a:r>
          </a:p>
          <a:p>
            <a:endParaRPr lang="en-US" sz="400" dirty="0" smtClean="0"/>
          </a:p>
          <a:p>
            <a:r>
              <a:rPr lang="en-US" dirty="0" smtClean="0"/>
              <a:t>An example</a:t>
            </a:r>
          </a:p>
        </p:txBody>
      </p:sp>
      <p:sp>
        <p:nvSpPr>
          <p:cNvPr id="6" name="Footer Placeholder 5"/>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604223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Phase-In</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079004"/>
            <a:ext cx="8938709" cy="333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4937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randomized phase-in</a:t>
            </a:r>
            <a:endParaRPr lang="en-US" dirty="0"/>
          </a:p>
        </p:txBody>
      </p:sp>
      <p:sp>
        <p:nvSpPr>
          <p:cNvPr id="3" name="Content Placeholder 2"/>
          <p:cNvSpPr>
            <a:spLocks noGrp="1"/>
          </p:cNvSpPr>
          <p:nvPr>
            <p:ph idx="1"/>
          </p:nvPr>
        </p:nvSpPr>
        <p:spPr/>
        <p:txBody>
          <a:bodyPr>
            <a:normAutofit/>
          </a:bodyPr>
          <a:lstStyle/>
          <a:p>
            <a:r>
              <a:rPr lang="en-US" dirty="0" smtClean="0"/>
              <a:t>Q: In a randomized phase in design, everyone gets the program eventually. </a:t>
            </a:r>
          </a:p>
          <a:p>
            <a:pPr lvl="1"/>
            <a:r>
              <a:rPr lang="en-US" dirty="0" smtClean="0"/>
              <a:t>Does that mean never ethical costs?</a:t>
            </a:r>
          </a:p>
          <a:p>
            <a:pPr lvl="1"/>
            <a:endParaRPr lang="en-US" dirty="0" smtClean="0"/>
          </a:p>
          <a:p>
            <a:pPr lvl="1"/>
            <a:endParaRPr lang="en-US" sz="2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865212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Rotation</a:t>
            </a:r>
            <a:endParaRPr lang="en-US" dirty="0"/>
          </a:p>
        </p:txBody>
      </p:sp>
      <p:sp>
        <p:nvSpPr>
          <p:cNvPr id="3" name="Content Placeholder 2"/>
          <p:cNvSpPr>
            <a:spLocks noGrp="1"/>
          </p:cNvSpPr>
          <p:nvPr>
            <p:ph idx="1"/>
          </p:nvPr>
        </p:nvSpPr>
        <p:spPr/>
        <p:txBody>
          <a:bodyPr>
            <a:normAutofit/>
          </a:bodyPr>
          <a:lstStyle/>
          <a:p>
            <a:r>
              <a:rPr lang="en-US" dirty="0" smtClean="0"/>
              <a:t>Program rotates from one group to another randomly</a:t>
            </a:r>
          </a:p>
          <a:p>
            <a:pPr lvl="1"/>
            <a:endParaRPr lang="en-US" sz="800" dirty="0" smtClean="0"/>
          </a:p>
          <a:p>
            <a:r>
              <a:rPr lang="en-US" dirty="0" smtClean="0"/>
              <a:t>Most useful when:</a:t>
            </a:r>
          </a:p>
          <a:p>
            <a:pPr lvl="1"/>
            <a:r>
              <a:rPr lang="en-US" dirty="0" smtClean="0"/>
              <a:t>Resources limited and will not increase over time</a:t>
            </a:r>
          </a:p>
          <a:p>
            <a:pPr lvl="1"/>
            <a:r>
              <a:rPr lang="en-US" dirty="0" smtClean="0"/>
              <a:t>Rotation is a natural part of a program</a:t>
            </a:r>
          </a:p>
          <a:p>
            <a:pPr lvl="1"/>
            <a:endParaRPr lang="en-US" sz="1100" dirty="0" smtClean="0"/>
          </a:p>
          <a:p>
            <a:r>
              <a:rPr lang="en-US" dirty="0" smtClean="0"/>
              <a:t>Advantage:</a:t>
            </a:r>
          </a:p>
          <a:p>
            <a:pPr lvl="1"/>
            <a:r>
              <a:rPr lang="en-US" dirty="0" smtClean="0"/>
              <a:t>Everyone gets the program but always a control group</a:t>
            </a:r>
          </a:p>
          <a:p>
            <a:pPr lvl="1"/>
            <a:endParaRPr lang="en-US" sz="10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889078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Rotation </a:t>
            </a:r>
            <a:r>
              <a:rPr lang="en-US" dirty="0"/>
              <a:t>D</a:t>
            </a:r>
            <a:r>
              <a:rPr lang="en-US" dirty="0" smtClean="0"/>
              <a:t>esign</a:t>
            </a:r>
            <a:endParaRPr lang="en-US" dirty="0"/>
          </a:p>
        </p:txBody>
      </p:sp>
      <p:sp>
        <p:nvSpPr>
          <p:cNvPr id="3" name="Content Placeholder 2"/>
          <p:cNvSpPr>
            <a:spLocks noGrp="1"/>
          </p:cNvSpPr>
          <p:nvPr>
            <p:ph idx="1"/>
          </p:nvPr>
        </p:nvSpPr>
        <p:spPr/>
        <p:txBody>
          <a:bodyPr>
            <a:normAutofit/>
          </a:bodyPr>
          <a:lstStyle/>
          <a:p>
            <a:r>
              <a:rPr lang="en-US" dirty="0" smtClean="0"/>
              <a:t>Q: to what extent does the rotation design reduce the risk of harm from evaluation?</a:t>
            </a:r>
          </a:p>
          <a:p>
            <a:pPr marL="457200" lvl="1" indent="0">
              <a:buNone/>
            </a:pPr>
            <a:r>
              <a:rPr lang="en-US" sz="500" dirty="0" smtClean="0"/>
              <a:t> </a:t>
            </a:r>
          </a:p>
          <a:p>
            <a:r>
              <a:rPr lang="en-US" dirty="0" smtClean="0"/>
              <a:t>Q: are there situations where rotation design might increase the risks?</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42337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 Design</a:t>
            </a:r>
            <a:endParaRPr lang="en-US" dirty="0"/>
          </a:p>
        </p:txBody>
      </p:sp>
      <p:sp>
        <p:nvSpPr>
          <p:cNvPr id="3" name="Content Placeholder 2"/>
          <p:cNvSpPr>
            <a:spLocks noGrp="1"/>
          </p:cNvSpPr>
          <p:nvPr>
            <p:ph idx="1"/>
          </p:nvPr>
        </p:nvSpPr>
        <p:spPr/>
        <p:txBody>
          <a:bodyPr>
            <a:normAutofit/>
          </a:bodyPr>
          <a:lstStyle/>
          <a:p>
            <a:r>
              <a:rPr lang="en-US" dirty="0" smtClean="0"/>
              <a:t>People given an encouragement to take up the program</a:t>
            </a:r>
          </a:p>
          <a:p>
            <a:pPr lvl="1"/>
            <a:endParaRPr lang="en-US" sz="800" dirty="0" smtClean="0"/>
          </a:p>
          <a:p>
            <a:r>
              <a:rPr lang="en-US" dirty="0" smtClean="0"/>
              <a:t>Most useful when:</a:t>
            </a:r>
          </a:p>
          <a:p>
            <a:pPr lvl="1"/>
            <a:r>
              <a:rPr lang="en-US" dirty="0" smtClean="0"/>
              <a:t>Everyone is already eligible but take up is low</a:t>
            </a:r>
          </a:p>
          <a:p>
            <a:pPr marL="0" indent="0">
              <a:buNone/>
            </a:pPr>
            <a:endParaRPr lang="en-US" sz="1100" dirty="0" smtClean="0"/>
          </a:p>
          <a:p>
            <a:r>
              <a:rPr lang="en-US" dirty="0"/>
              <a:t>A</a:t>
            </a:r>
            <a:r>
              <a:rPr lang="en-US" dirty="0" smtClean="0"/>
              <a:t>dvantage:</a:t>
            </a:r>
          </a:p>
          <a:p>
            <a:pPr lvl="1"/>
            <a:r>
              <a:rPr lang="en-US" dirty="0" smtClean="0"/>
              <a:t>No one is denied access</a:t>
            </a:r>
          </a:p>
          <a:p>
            <a:pPr lvl="1"/>
            <a:endParaRPr lang="en-US" sz="10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177317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Encouragement </a:t>
            </a:r>
            <a:r>
              <a:rPr lang="en-US" dirty="0"/>
              <a:t>D</a:t>
            </a:r>
            <a:r>
              <a:rPr lang="en-US" dirty="0" smtClean="0"/>
              <a:t>esign</a:t>
            </a:r>
            <a:endParaRPr lang="en-US" dirty="0"/>
          </a:p>
        </p:txBody>
      </p:sp>
      <p:sp>
        <p:nvSpPr>
          <p:cNvPr id="3" name="Content Placeholder 2"/>
          <p:cNvSpPr>
            <a:spLocks noGrp="1"/>
          </p:cNvSpPr>
          <p:nvPr>
            <p:ph idx="1"/>
          </p:nvPr>
        </p:nvSpPr>
        <p:spPr/>
        <p:txBody>
          <a:bodyPr>
            <a:normAutofit/>
          </a:bodyPr>
          <a:lstStyle/>
          <a:p>
            <a:r>
              <a:rPr lang="en-US" dirty="0" smtClean="0"/>
              <a:t>Q: A</a:t>
            </a:r>
            <a:r>
              <a:rPr lang="en-US" dirty="0"/>
              <a:t>s</a:t>
            </a:r>
            <a:r>
              <a:rPr lang="en-US" dirty="0" smtClean="0"/>
              <a:t> no one is denied access, are there no costs?</a:t>
            </a:r>
          </a:p>
          <a:p>
            <a:pPr lvl="1"/>
            <a:r>
              <a:rPr lang="en-US" dirty="0" smtClean="0"/>
              <a:t>Program may be risky</a:t>
            </a:r>
          </a:p>
          <a:p>
            <a:pPr lvl="1"/>
            <a:r>
              <a:rPr lang="en-US" dirty="0" smtClean="0"/>
              <a:t>If the program is likely beneficial and we can afford to encourage everyone, why deny some the encouragement</a:t>
            </a:r>
          </a:p>
          <a:p>
            <a:pPr lvl="1"/>
            <a:endParaRPr lang="en-US" sz="2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886654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Achieving Compliance with IRB</a:t>
            </a:r>
            <a:endParaRPr lang="en-US" dirty="0"/>
          </a:p>
        </p:txBody>
      </p:sp>
    </p:spTree>
    <p:extLst>
      <p:ext uri="{BB962C8B-B14F-4D97-AF65-F5344CB8AC3E}">
        <p14:creationId xmlns:p14="http://schemas.microsoft.com/office/powerpoint/2010/main" val="23319712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 for IRB </a:t>
            </a:r>
            <a:endParaRPr lang="en-US" dirty="0"/>
          </a:p>
        </p:txBody>
      </p:sp>
      <p:sp>
        <p:nvSpPr>
          <p:cNvPr id="3" name="Content Placeholder 2"/>
          <p:cNvSpPr>
            <a:spLocks noGrp="1"/>
          </p:cNvSpPr>
          <p:nvPr>
            <p:ph idx="1"/>
          </p:nvPr>
        </p:nvSpPr>
        <p:spPr>
          <a:xfrm>
            <a:off x="457200" y="1470580"/>
            <a:ext cx="8303342" cy="4975989"/>
          </a:xfrm>
        </p:spPr>
        <p:txBody>
          <a:bodyPr>
            <a:normAutofit fontScale="85000" lnSpcReduction="20000"/>
          </a:bodyPr>
          <a:lstStyle/>
          <a:p>
            <a:pPr>
              <a:defRPr/>
            </a:pPr>
            <a:r>
              <a:rPr lang="en-US" sz="2800" dirty="0"/>
              <a:t>Research design including all surveys reviewed and </a:t>
            </a:r>
            <a:r>
              <a:rPr lang="en-US" sz="2800" dirty="0" smtClean="0"/>
              <a:t>approved before research starts</a:t>
            </a:r>
          </a:p>
          <a:p>
            <a:pPr>
              <a:defRPr/>
            </a:pPr>
            <a:endParaRPr lang="en-US" sz="600" dirty="0" smtClean="0"/>
          </a:p>
          <a:p>
            <a:pPr>
              <a:defRPr/>
            </a:pPr>
            <a:r>
              <a:rPr lang="en-US" sz="2800" dirty="0" smtClean="0"/>
              <a:t>All </a:t>
            </a:r>
            <a:r>
              <a:rPr lang="en-US" sz="2800" dirty="0"/>
              <a:t>personnel </a:t>
            </a:r>
            <a:r>
              <a:rPr lang="en-US" sz="2800" dirty="0" smtClean="0"/>
              <a:t>on the project are </a:t>
            </a:r>
            <a:r>
              <a:rPr lang="en-US" sz="2800" dirty="0"/>
              <a:t>human-subjects </a:t>
            </a:r>
            <a:r>
              <a:rPr lang="en-US" sz="2800" dirty="0" smtClean="0"/>
              <a:t>certified</a:t>
            </a:r>
          </a:p>
          <a:p>
            <a:pPr>
              <a:defRPr/>
            </a:pPr>
            <a:endParaRPr lang="en-US" sz="600" dirty="0" smtClean="0"/>
          </a:p>
          <a:p>
            <a:pPr>
              <a:defRPr/>
            </a:pPr>
            <a:r>
              <a:rPr lang="en-US" sz="2800" dirty="0" smtClean="0"/>
              <a:t>Precise wording of consent forms must be approved</a:t>
            </a:r>
            <a:endParaRPr lang="en-US" sz="2600" dirty="0" smtClean="0"/>
          </a:p>
          <a:p>
            <a:pPr>
              <a:defRPr/>
            </a:pPr>
            <a:endParaRPr lang="en-US" sz="500" dirty="0" smtClean="0"/>
          </a:p>
          <a:p>
            <a:pPr>
              <a:defRPr/>
            </a:pPr>
            <a:r>
              <a:rPr lang="en-US" sz="2800" dirty="0" smtClean="0"/>
              <a:t>Data </a:t>
            </a:r>
            <a:r>
              <a:rPr lang="en-US" sz="2800" dirty="0"/>
              <a:t>management plan is </a:t>
            </a:r>
            <a:r>
              <a:rPr lang="en-US" sz="2800" dirty="0" smtClean="0"/>
              <a:t>approved and complied with</a:t>
            </a:r>
          </a:p>
          <a:p>
            <a:pPr>
              <a:defRPr/>
            </a:pPr>
            <a:endParaRPr lang="en-US" sz="900" dirty="0" smtClean="0"/>
          </a:p>
          <a:p>
            <a:pPr>
              <a:defRPr/>
            </a:pPr>
            <a:r>
              <a:rPr lang="en-US" sz="2800" dirty="0" smtClean="0"/>
              <a:t>Annual updates of research status and subjects reached</a:t>
            </a:r>
          </a:p>
          <a:p>
            <a:pPr lvl="1">
              <a:defRPr/>
            </a:pPr>
            <a:endParaRPr lang="en-US" sz="900" dirty="0" smtClean="0"/>
          </a:p>
          <a:p>
            <a:pPr>
              <a:defRPr/>
            </a:pPr>
            <a:r>
              <a:rPr lang="en-US" sz="2800" dirty="0" smtClean="0"/>
              <a:t>Any breach in IRB compliance or any adverse events are reported to IRB committee</a:t>
            </a:r>
          </a:p>
          <a:p>
            <a:pPr lvl="1"/>
            <a:endParaRPr lang="en-US" dirty="0" smtClean="0"/>
          </a:p>
          <a:p>
            <a:pPr lvl="1"/>
            <a:endParaRPr lang="en-US" sz="2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773841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
            </a:r>
            <a:r>
              <a:rPr lang="en-US" dirty="0" smtClean="0"/>
              <a:t>ersonally Identified </a:t>
            </a:r>
            <a:r>
              <a:rPr lang="en-US" dirty="0"/>
              <a:t>I</a:t>
            </a:r>
            <a:r>
              <a:rPr lang="en-US" dirty="0" smtClean="0"/>
              <a:t>nformation </a:t>
            </a:r>
            <a:endParaRPr lang="en-US" dirty="0"/>
          </a:p>
        </p:txBody>
      </p:sp>
      <p:sp>
        <p:nvSpPr>
          <p:cNvPr id="3" name="Content Placeholder 2"/>
          <p:cNvSpPr>
            <a:spLocks noGrp="1"/>
          </p:cNvSpPr>
          <p:nvPr>
            <p:ph idx="1"/>
          </p:nvPr>
        </p:nvSpPr>
        <p:spPr/>
        <p:txBody>
          <a:bodyPr>
            <a:normAutofit/>
          </a:bodyPr>
          <a:lstStyle/>
          <a:p>
            <a:pPr>
              <a:defRPr/>
            </a:pPr>
            <a:r>
              <a:rPr lang="en-US" sz="2400" dirty="0"/>
              <a:t>I</a:t>
            </a:r>
            <a:r>
              <a:rPr lang="en-US" sz="2400" dirty="0" smtClean="0"/>
              <a:t>nformation </a:t>
            </a:r>
            <a:r>
              <a:rPr lang="en-US" sz="2400" dirty="0"/>
              <a:t>that can be used to identify </a:t>
            </a:r>
            <a:r>
              <a:rPr lang="en-US" sz="2400" dirty="0" smtClean="0"/>
              <a:t>individual </a:t>
            </a:r>
            <a:r>
              <a:rPr lang="en-US" sz="2400" dirty="0"/>
              <a:t>or </a:t>
            </a:r>
            <a:r>
              <a:rPr lang="en-US" sz="2400" dirty="0" smtClean="0"/>
              <a:t>households</a:t>
            </a:r>
            <a:endParaRPr lang="en-US" sz="900" dirty="0" smtClean="0"/>
          </a:p>
          <a:p>
            <a:pPr>
              <a:defRPr/>
            </a:pPr>
            <a:r>
              <a:rPr lang="en-US" sz="2400" dirty="0" smtClean="0"/>
              <a:t>Combination of information may identify someone</a:t>
            </a:r>
            <a:endParaRPr lang="en-US" sz="200" dirty="0"/>
          </a:p>
          <a:p>
            <a:pPr lvl="1">
              <a:defRPr/>
            </a:pPr>
            <a:endParaRPr lang="en-US" sz="900" dirty="0" smtClean="0"/>
          </a:p>
          <a:p>
            <a:pPr>
              <a:defRPr/>
            </a:pPr>
            <a:r>
              <a:rPr lang="en-US" sz="2400" dirty="0" smtClean="0"/>
              <a:t>Note US health data must comply with HIPPA</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374893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a:t>
            </a:r>
            <a:r>
              <a:rPr lang="en-US" dirty="0"/>
              <a:t>P</a:t>
            </a:r>
            <a:r>
              <a:rPr lang="en-US" dirty="0" smtClean="0"/>
              <a:t>lans </a:t>
            </a:r>
            <a:endParaRPr lang="en-US" dirty="0"/>
          </a:p>
        </p:txBody>
      </p:sp>
      <p:sp>
        <p:nvSpPr>
          <p:cNvPr id="3" name="Content Placeholder 2"/>
          <p:cNvSpPr>
            <a:spLocks noGrp="1"/>
          </p:cNvSpPr>
          <p:nvPr>
            <p:ph idx="1"/>
          </p:nvPr>
        </p:nvSpPr>
        <p:spPr/>
        <p:txBody>
          <a:bodyPr>
            <a:normAutofit fontScale="62500" lnSpcReduction="20000"/>
          </a:bodyPr>
          <a:lstStyle/>
          <a:p>
            <a:pPr>
              <a:lnSpc>
                <a:spcPct val="110000"/>
              </a:lnSpc>
              <a:defRPr/>
            </a:pPr>
            <a:r>
              <a:rPr lang="en-US" sz="4400" dirty="0"/>
              <a:t>Paper surveys</a:t>
            </a:r>
          </a:p>
          <a:p>
            <a:pPr lvl="1">
              <a:lnSpc>
                <a:spcPct val="110000"/>
              </a:lnSpc>
              <a:defRPr/>
            </a:pPr>
            <a:r>
              <a:rPr lang="en-US" sz="3500" dirty="0" smtClean="0"/>
              <a:t>Include method of recording consent on all surveys</a:t>
            </a:r>
          </a:p>
          <a:p>
            <a:pPr lvl="1">
              <a:lnSpc>
                <a:spcPct val="110000"/>
              </a:lnSpc>
              <a:defRPr/>
            </a:pPr>
            <a:r>
              <a:rPr lang="en-US" sz="3500" dirty="0" smtClean="0"/>
              <a:t>Design questionnaire so that PII can be easily removed</a:t>
            </a:r>
            <a:endParaRPr lang="en-US" sz="3500" dirty="0"/>
          </a:p>
          <a:p>
            <a:pPr lvl="1">
              <a:lnSpc>
                <a:spcPct val="110000"/>
              </a:lnSpc>
              <a:defRPr/>
            </a:pPr>
            <a:r>
              <a:rPr lang="en-US" sz="3500" dirty="0" smtClean="0"/>
              <a:t>Secure </a:t>
            </a:r>
            <a:r>
              <a:rPr lang="en-US" sz="3500" dirty="0"/>
              <a:t>storage and disposal of </a:t>
            </a:r>
            <a:r>
              <a:rPr lang="en-US" sz="3500" dirty="0" smtClean="0"/>
              <a:t>surveys</a:t>
            </a:r>
          </a:p>
          <a:p>
            <a:pPr lvl="1">
              <a:lnSpc>
                <a:spcPct val="110000"/>
              </a:lnSpc>
              <a:defRPr/>
            </a:pPr>
            <a:endParaRPr lang="en-US" sz="1700" dirty="0"/>
          </a:p>
          <a:p>
            <a:pPr>
              <a:lnSpc>
                <a:spcPct val="110000"/>
              </a:lnSpc>
              <a:defRPr/>
            </a:pPr>
            <a:r>
              <a:rPr lang="en-US" sz="4400" dirty="0" smtClean="0"/>
              <a:t>Data </a:t>
            </a:r>
            <a:r>
              <a:rPr lang="en-US" sz="4400" dirty="0"/>
              <a:t>in digital form</a:t>
            </a:r>
          </a:p>
          <a:p>
            <a:pPr lvl="1">
              <a:lnSpc>
                <a:spcPct val="110000"/>
              </a:lnSpc>
              <a:defRPr/>
            </a:pPr>
            <a:r>
              <a:rPr lang="en-US" sz="3500" dirty="0" smtClean="0"/>
              <a:t>Encrypt all </a:t>
            </a:r>
            <a:r>
              <a:rPr lang="en-US" sz="3500" dirty="0"/>
              <a:t>data </a:t>
            </a:r>
            <a:r>
              <a:rPr lang="en-US" sz="3500" dirty="0" smtClean="0"/>
              <a:t>with PII</a:t>
            </a:r>
          </a:p>
          <a:p>
            <a:pPr lvl="1">
              <a:lnSpc>
                <a:spcPct val="110000"/>
              </a:lnSpc>
              <a:defRPr/>
            </a:pPr>
            <a:r>
              <a:rPr lang="en-US" sz="3500" dirty="0" smtClean="0"/>
              <a:t>Use encryption software for all devises</a:t>
            </a:r>
            <a:endParaRPr lang="en-US" sz="3500" dirty="0"/>
          </a:p>
          <a:p>
            <a:pPr lvl="1">
              <a:lnSpc>
                <a:spcPct val="110000"/>
              </a:lnSpc>
              <a:defRPr/>
            </a:pPr>
            <a:r>
              <a:rPr lang="en-US" sz="3500" dirty="0" smtClean="0"/>
              <a:t>Separate </a:t>
            </a:r>
            <a:r>
              <a:rPr lang="en-US" sz="3500" dirty="0"/>
              <a:t>PII from </a:t>
            </a:r>
            <a:r>
              <a:rPr lang="en-US" sz="3500" dirty="0" smtClean="0"/>
              <a:t>non-PII</a:t>
            </a:r>
            <a:endParaRPr lang="en-US" dirty="0" smtClean="0"/>
          </a:p>
          <a:p>
            <a:pPr lvl="1"/>
            <a:endParaRPr lang="en-US" sz="200"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561482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 Background</a:t>
            </a:r>
            <a:endParaRPr lang="en-US" dirty="0"/>
          </a:p>
        </p:txBody>
      </p:sp>
      <p:sp>
        <p:nvSpPr>
          <p:cNvPr id="3" name="Content Placeholder 2"/>
          <p:cNvSpPr>
            <a:spLocks noGrp="1"/>
          </p:cNvSpPr>
          <p:nvPr>
            <p:ph idx="1"/>
          </p:nvPr>
        </p:nvSpPr>
        <p:spPr/>
        <p:txBody>
          <a:bodyPr>
            <a:normAutofit/>
          </a:bodyPr>
          <a:lstStyle/>
          <a:p>
            <a:r>
              <a:rPr lang="en-US" dirty="0" smtClean="0"/>
              <a:t>Belmont principles establish ethical rules for research that involves human subjects.</a:t>
            </a:r>
          </a:p>
          <a:p>
            <a:endParaRPr lang="en-US" sz="1100" dirty="0"/>
          </a:p>
          <a:p>
            <a:r>
              <a:rPr lang="en-US" dirty="0" smtClean="0"/>
              <a:t>Include 3 key principles:</a:t>
            </a:r>
          </a:p>
          <a:p>
            <a:pPr lvl="1"/>
            <a:r>
              <a:rPr lang="en-US" dirty="0"/>
              <a:t>Respect for </a:t>
            </a:r>
            <a:r>
              <a:rPr lang="en-US" dirty="0" smtClean="0"/>
              <a:t>persons</a:t>
            </a:r>
          </a:p>
          <a:p>
            <a:pPr lvl="1"/>
            <a:r>
              <a:rPr lang="en-US" dirty="0" smtClean="0"/>
              <a:t>Beneficence</a:t>
            </a:r>
          </a:p>
          <a:p>
            <a:pPr lvl="1"/>
            <a:r>
              <a:rPr lang="en-US" dirty="0" smtClean="0"/>
              <a:t>Justice</a:t>
            </a:r>
          </a:p>
          <a:p>
            <a:pPr lvl="1"/>
            <a:endParaRPr lang="en-US" sz="1100" dirty="0" smtClean="0"/>
          </a:p>
          <a:p>
            <a:r>
              <a:rPr lang="en-US" dirty="0" smtClean="0"/>
              <a:t>Q: what ethical tradition do these principles derive from? </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81100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Timing of Approval</a:t>
            </a:r>
            <a:endParaRPr lang="en-US" dirty="0"/>
          </a:p>
        </p:txBody>
      </p:sp>
      <p:sp>
        <p:nvSpPr>
          <p:cNvPr id="3" name="Content Placeholder 2"/>
          <p:cNvSpPr>
            <a:spLocks noGrp="1"/>
          </p:cNvSpPr>
          <p:nvPr>
            <p:ph idx="1"/>
          </p:nvPr>
        </p:nvSpPr>
        <p:spPr>
          <a:xfrm>
            <a:off x="457200" y="1470581"/>
            <a:ext cx="8229600" cy="4871225"/>
          </a:xfrm>
        </p:spPr>
        <p:txBody>
          <a:bodyPr>
            <a:normAutofit fontScale="25000" lnSpcReduction="20000"/>
          </a:bodyPr>
          <a:lstStyle/>
          <a:p>
            <a:r>
              <a:rPr lang="en-US" sz="6400" dirty="0"/>
              <a:t>E</a:t>
            </a:r>
            <a:r>
              <a:rPr lang="en-US" sz="6400" dirty="0" smtClean="0"/>
              <a:t>xploratory work, such as questionnaire design and piloting, may not count as “research”</a:t>
            </a:r>
          </a:p>
          <a:p>
            <a:pPr lvl="1"/>
            <a:r>
              <a:rPr lang="en-US" sz="5600" dirty="0" smtClean="0"/>
              <a:t>Surveys have to be submitted for IRB approval, so creating survey is prior to IRB approval</a:t>
            </a:r>
          </a:p>
          <a:p>
            <a:pPr lvl="1"/>
            <a:r>
              <a:rPr lang="en-US" sz="5600" dirty="0" smtClean="0"/>
              <a:t>If you want to publish your pilot it is research!</a:t>
            </a:r>
          </a:p>
          <a:p>
            <a:pPr lvl="1"/>
            <a:r>
              <a:rPr lang="en-US" sz="5600" dirty="0" smtClean="0"/>
              <a:t>Be careful not to slip from pilot to research without getting approval</a:t>
            </a:r>
          </a:p>
          <a:p>
            <a:pPr lvl="1"/>
            <a:r>
              <a:rPr lang="en-US" sz="4800" dirty="0" smtClean="0"/>
              <a:t>One strategy useful to get general approval at early conceptual stage as work starts to become more systematic over time, with larger scale piloting. </a:t>
            </a:r>
          </a:p>
          <a:p>
            <a:pPr marL="0" indent="0">
              <a:buNone/>
            </a:pPr>
            <a:endParaRPr lang="en-US" sz="2400" dirty="0"/>
          </a:p>
          <a:p>
            <a:r>
              <a:rPr lang="en-US" sz="6400" dirty="0" smtClean="0"/>
              <a:t>Before full scale study starts provide research design, detailed surveys and final number of subjects to IRB for approval. </a:t>
            </a:r>
          </a:p>
          <a:p>
            <a:pPr lvl="1"/>
            <a:r>
              <a:rPr lang="en-US" sz="4800" dirty="0" smtClean="0"/>
              <a:t>Don’t start before it is approved!</a:t>
            </a:r>
          </a:p>
          <a:p>
            <a:endParaRPr lang="en-US" sz="1600" dirty="0" smtClean="0"/>
          </a:p>
          <a:p>
            <a:r>
              <a:rPr lang="en-US" sz="6400" dirty="0" smtClean="0"/>
              <a:t>Approvals usually need to be updated every year with updates of people reached and any adverse consequences</a:t>
            </a:r>
          </a:p>
          <a:p>
            <a:endParaRPr lang="en-US" sz="1600" dirty="0" smtClean="0"/>
          </a:p>
          <a:p>
            <a:r>
              <a:rPr lang="en-US" sz="6400" dirty="0" smtClean="0"/>
              <a:t>Exemptions: if study has very low risk of harm an exemption can be applied for</a:t>
            </a:r>
            <a:endParaRPr lang="en-US" sz="2800" dirty="0" smtClean="0"/>
          </a:p>
          <a:p>
            <a:endParaRPr lang="en-US" sz="2800" dirty="0" smtClean="0"/>
          </a:p>
          <a:p>
            <a:r>
              <a:rPr lang="en-US" sz="6400" dirty="0" smtClean="0"/>
              <a:t>When risk is low, expedited review may be requested</a:t>
            </a:r>
          </a:p>
          <a:p>
            <a:endParaRPr lang="en-US" sz="1600" dirty="0" smtClean="0"/>
          </a:p>
          <a:p>
            <a:r>
              <a:rPr lang="en-US" sz="6400" dirty="0" smtClean="0"/>
              <a:t>When no PII is collected may ask for waiver or expedited review. Sometimes totally exempt (</a:t>
            </a:r>
            <a:r>
              <a:rPr lang="en-US" sz="6400" dirty="0" err="1" smtClean="0"/>
              <a:t>eg</a:t>
            </a:r>
            <a:r>
              <a:rPr lang="en-US" sz="6400" dirty="0" smtClean="0"/>
              <a:t> you do not collect the data)</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096218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533400" y="1417639"/>
            <a:ext cx="8305800" cy="43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All project staff have take IRB course and sent certifications</a:t>
            </a:r>
            <a:r>
              <a:rPr lang="en-US" altLang="en-US" sz="2200" dirty="0" smtClean="0">
                <a:latin typeface="+mn-lt"/>
                <a:cs typeface="+mn-cs"/>
              </a:rPr>
              <a:t>*</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Survey structured with PII-Consent detachable from q</a:t>
            </a:r>
            <a:r>
              <a:rPr lang="en-US" altLang="en-US" sz="2200" dirty="0" smtClean="0">
                <a:latin typeface="+mn-lt"/>
                <a:cs typeface="+mn-cs"/>
              </a:rPr>
              <a:t>uestionnaire</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Field staff sign a confidentiality agreement before working with </a:t>
            </a:r>
            <a:r>
              <a:rPr lang="en-US" altLang="en-US" sz="2200" dirty="0" smtClean="0">
                <a:latin typeface="+mn-lt"/>
                <a:cs typeface="+mn-cs"/>
              </a:rPr>
              <a:t>data/surveys</a:t>
            </a:r>
            <a:r>
              <a:rPr lang="en-US" altLang="en-US" sz="2200" dirty="0">
                <a:latin typeface="+mn-lt"/>
                <a:cs typeface="+mn-cs"/>
              </a:rPr>
              <a:t>*</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Using IRB approved consent form*</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Unique ID code written on every page*</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PII-Consent separated from q</a:t>
            </a:r>
            <a:r>
              <a:rPr lang="en-US" altLang="en-US" sz="2200" dirty="0" smtClean="0">
                <a:latin typeface="+mn-lt"/>
                <a:cs typeface="+mn-cs"/>
              </a:rPr>
              <a:t>uestionnaire </a:t>
            </a:r>
            <a:r>
              <a:rPr lang="en-US" altLang="en-US" sz="2200" dirty="0">
                <a:latin typeface="+mn-lt"/>
                <a:cs typeface="+mn-cs"/>
              </a:rPr>
              <a:t>prior to data entry</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Hard copies stored in a secure location*</a:t>
            </a:r>
          </a:p>
        </p:txBody>
      </p:sp>
      <p:sp>
        <p:nvSpPr>
          <p:cNvPr id="24581" name="TextBox 4"/>
          <p:cNvSpPr txBox="1">
            <a:spLocks noChangeArrowheads="1"/>
          </p:cNvSpPr>
          <p:nvPr/>
        </p:nvSpPr>
        <p:spPr bwMode="auto">
          <a:xfrm>
            <a:off x="609600" y="5797814"/>
            <a:ext cx="396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 </a:t>
            </a:r>
            <a:r>
              <a:rPr lang="en-US" altLang="en-US" dirty="0" smtClean="0"/>
              <a:t>Required</a:t>
            </a:r>
            <a:endParaRPr lang="en-US" altLang="en-US" dirty="0"/>
          </a:p>
        </p:txBody>
      </p:sp>
      <p:sp>
        <p:nvSpPr>
          <p:cNvPr id="4" name="Title 3"/>
          <p:cNvSpPr>
            <a:spLocks noGrp="1"/>
          </p:cNvSpPr>
          <p:nvPr>
            <p:ph type="title"/>
          </p:nvPr>
        </p:nvSpPr>
        <p:spPr/>
        <p:txBody>
          <a:bodyPr/>
          <a:lstStyle/>
          <a:p>
            <a:r>
              <a:rPr lang="en-US" smtClean="0"/>
              <a:t>Checklist for IRB compliance</a:t>
            </a:r>
            <a:endParaRPr lang="en-US" dirty="0"/>
          </a:p>
        </p:txBody>
      </p:sp>
      <p:sp>
        <p:nvSpPr>
          <p:cNvPr id="9" name="Footer Placeholder 8"/>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521353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471055" y="1600200"/>
            <a:ext cx="7910945" cy="350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Use encryption for storage, transmission and access of PII data</a:t>
            </a:r>
            <a:r>
              <a:rPr lang="en-US" altLang="en-US" sz="2200" dirty="0" smtClean="0">
                <a:latin typeface="+mn-lt"/>
                <a:cs typeface="+mn-cs"/>
              </a:rPr>
              <a:t>*</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Make 2 backup copies (encrypted) of the original data</a:t>
            </a:r>
            <a:r>
              <a:rPr lang="en-US" altLang="en-US" sz="2200" dirty="0" smtClean="0">
                <a:latin typeface="+mn-lt"/>
                <a:cs typeface="+mn-cs"/>
              </a:rPr>
              <a:t>*</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Store backup copies on a secured </a:t>
            </a:r>
            <a:r>
              <a:rPr lang="en-US" altLang="en-US" sz="2200" dirty="0" smtClean="0">
                <a:latin typeface="+mn-lt"/>
                <a:cs typeface="+mn-cs"/>
              </a:rPr>
              <a:t>server</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Confirm data entry operators have removed data from their computers</a:t>
            </a:r>
            <a:r>
              <a:rPr lang="en-US" altLang="en-US" sz="2200" dirty="0" smtClean="0">
                <a:latin typeface="+mn-lt"/>
                <a:cs typeface="+mn-cs"/>
              </a:rPr>
              <a:t>*</a:t>
            </a:r>
            <a:endParaRPr lang="en-US" altLang="en-US" sz="2200" dirty="0">
              <a:latin typeface="+mn-lt"/>
              <a:cs typeface="+mn-cs"/>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a:latin typeface="+mn-lt"/>
                <a:cs typeface="+mn-cs"/>
              </a:rPr>
              <a:t>Separate PII from non-PII whenever possible</a:t>
            </a:r>
          </a:p>
          <a:p>
            <a:pPr marL="285750" indent="-285750" eaLnBrk="1" hangingPunct="1">
              <a:buFont typeface="Arial" panose="020B0604020202020204" pitchFamily="34" charset="0"/>
              <a:buChar char="•"/>
            </a:pPr>
            <a:endParaRPr lang="en-US" altLang="en-US" sz="2200" dirty="0"/>
          </a:p>
        </p:txBody>
      </p:sp>
      <p:sp>
        <p:nvSpPr>
          <p:cNvPr id="24581" name="TextBox 4"/>
          <p:cNvSpPr txBox="1">
            <a:spLocks noChangeArrowheads="1"/>
          </p:cNvSpPr>
          <p:nvPr/>
        </p:nvSpPr>
        <p:spPr bwMode="auto">
          <a:xfrm>
            <a:off x="533400" y="5635472"/>
            <a:ext cx="396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 </a:t>
            </a:r>
            <a:r>
              <a:rPr lang="en-US" altLang="en-US" dirty="0" smtClean="0"/>
              <a:t>Required</a:t>
            </a:r>
            <a:endParaRPr lang="en-US" altLang="en-US" dirty="0"/>
          </a:p>
        </p:txBody>
      </p:sp>
      <p:sp>
        <p:nvSpPr>
          <p:cNvPr id="4" name="Title 3"/>
          <p:cNvSpPr>
            <a:spLocks noGrp="1"/>
          </p:cNvSpPr>
          <p:nvPr>
            <p:ph type="title"/>
          </p:nvPr>
        </p:nvSpPr>
        <p:spPr/>
        <p:txBody>
          <a:bodyPr/>
          <a:lstStyle/>
          <a:p>
            <a:r>
              <a:rPr lang="en-US" dirty="0" smtClean="0"/>
              <a:t>IRB checklist continued</a:t>
            </a:r>
            <a:endParaRPr lang="en-US" dirty="0"/>
          </a:p>
        </p:txBody>
      </p:sp>
      <p:sp>
        <p:nvSpPr>
          <p:cNvPr id="7" name="Footer Placeholder 6"/>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350383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471055" y="1600200"/>
            <a:ext cx="7910945" cy="262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smtClean="0">
                <a:latin typeface="+mn-lt"/>
                <a:cs typeface="+mn-cs"/>
              </a:rPr>
              <a:t>Rules and interpretation of rules for IRB vary widely by institution, country, and field </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smtClean="0">
                <a:latin typeface="+mn-lt"/>
                <a:cs typeface="+mn-cs"/>
              </a:rPr>
              <a:t>The information given here is illustrative</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200" dirty="0" smtClean="0">
                <a:latin typeface="+mn-lt"/>
                <a:cs typeface="+mn-cs"/>
              </a:rPr>
              <a:t>It is important to check the detailed rules in in the institution to which an individual researcher is based and the country in which a study is being carried out</a:t>
            </a:r>
          </a:p>
          <a:p>
            <a:pPr marL="285750" indent="-285750" eaLnBrk="1" hangingPunct="1">
              <a:buFont typeface="Arial" panose="020B0604020202020204" pitchFamily="34" charset="0"/>
              <a:buChar char="•"/>
            </a:pPr>
            <a:endParaRPr lang="en-US" altLang="en-US" sz="2200" dirty="0"/>
          </a:p>
        </p:txBody>
      </p:sp>
      <p:sp>
        <p:nvSpPr>
          <p:cNvPr id="9" name="Title 8"/>
          <p:cNvSpPr>
            <a:spLocks noGrp="1"/>
          </p:cNvSpPr>
          <p:nvPr>
            <p:ph type="title"/>
          </p:nvPr>
        </p:nvSpPr>
        <p:spPr/>
        <p:txBody>
          <a:bodyPr/>
          <a:lstStyle/>
          <a:p>
            <a:r>
              <a:rPr lang="en-US" dirty="0" smtClean="0"/>
              <a:t>Check Local IRB rules</a:t>
            </a:r>
            <a:endParaRPr lang="en-US" dirty="0"/>
          </a:p>
        </p:txBody>
      </p:sp>
      <p:sp>
        <p:nvSpPr>
          <p:cNvPr id="11" name="Footer Placeholder 10"/>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528187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Case Study of Challenges of Clustered </a:t>
            </a:r>
            <a:r>
              <a:rPr lang="en-US" dirty="0"/>
              <a:t>R</a:t>
            </a:r>
            <a:r>
              <a:rPr lang="en-US" dirty="0" smtClean="0"/>
              <a:t>andomized </a:t>
            </a:r>
            <a:r>
              <a:rPr lang="en-US" dirty="0"/>
              <a:t>E</a:t>
            </a:r>
            <a:r>
              <a:rPr lang="en-US" dirty="0" smtClean="0"/>
              <a:t>valuation</a:t>
            </a:r>
            <a:endParaRPr lang="en-US" dirty="0"/>
          </a:p>
        </p:txBody>
      </p:sp>
    </p:spTree>
    <p:extLst>
      <p:ext uri="{BB962C8B-B14F-4D97-AF65-F5344CB8AC3E}">
        <p14:creationId xmlns:p14="http://schemas.microsoft.com/office/powerpoint/2010/main" val="1907350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Improving learning in India</a:t>
            </a:r>
            <a:endParaRPr lang="en-US" dirty="0"/>
          </a:p>
        </p:txBody>
      </p:sp>
      <p:sp>
        <p:nvSpPr>
          <p:cNvPr id="7" name="Content Placeholder 6"/>
          <p:cNvSpPr>
            <a:spLocks noGrp="1"/>
          </p:cNvSpPr>
          <p:nvPr>
            <p:ph idx="1"/>
          </p:nvPr>
        </p:nvSpPr>
        <p:spPr>
          <a:xfrm>
            <a:off x="447472" y="1517515"/>
            <a:ext cx="8239328" cy="4685321"/>
          </a:xfrm>
        </p:spPr>
        <p:txBody>
          <a:bodyPr>
            <a:normAutofit/>
          </a:bodyPr>
          <a:lstStyle/>
          <a:p>
            <a:pPr>
              <a:lnSpc>
                <a:spcPct val="80000"/>
              </a:lnSpc>
              <a:spcAft>
                <a:spcPts val="600"/>
              </a:spcAft>
            </a:pPr>
            <a:r>
              <a:rPr lang="en-US" dirty="0" err="1"/>
              <a:t>Pratham</a:t>
            </a:r>
            <a:r>
              <a:rPr lang="en-US" dirty="0"/>
              <a:t> is a large Indian education NGO</a:t>
            </a:r>
          </a:p>
          <a:p>
            <a:pPr lvl="1">
              <a:lnSpc>
                <a:spcPct val="80000"/>
              </a:lnSpc>
              <a:spcAft>
                <a:spcPts val="600"/>
              </a:spcAft>
            </a:pPr>
            <a:r>
              <a:rPr lang="en-US" sz="2200" dirty="0"/>
              <a:t>“every child in school….and learning well</a:t>
            </a:r>
            <a:r>
              <a:rPr lang="en-US" sz="2200" dirty="0" smtClean="0"/>
              <a:t>”</a:t>
            </a:r>
          </a:p>
          <a:p>
            <a:pPr marL="457200" lvl="1" indent="0">
              <a:lnSpc>
                <a:spcPct val="80000"/>
              </a:lnSpc>
              <a:spcAft>
                <a:spcPts val="600"/>
              </a:spcAft>
              <a:buNone/>
            </a:pPr>
            <a:endParaRPr lang="en-US" sz="400" dirty="0"/>
          </a:p>
          <a:p>
            <a:pPr>
              <a:lnSpc>
                <a:spcPct val="80000"/>
              </a:lnSpc>
              <a:spcAft>
                <a:spcPts val="600"/>
              </a:spcAft>
            </a:pPr>
            <a:r>
              <a:rPr lang="en-US" dirty="0"/>
              <a:t>Successful urban program, new program for rural areas</a:t>
            </a:r>
          </a:p>
          <a:p>
            <a:pPr>
              <a:lnSpc>
                <a:spcPct val="80000"/>
              </a:lnSpc>
              <a:spcAft>
                <a:spcPts val="600"/>
              </a:spcAft>
            </a:pPr>
            <a:endParaRPr lang="en-US" sz="400" dirty="0"/>
          </a:p>
          <a:p>
            <a:pPr>
              <a:lnSpc>
                <a:spcPct val="80000"/>
              </a:lnSpc>
              <a:spcAft>
                <a:spcPts val="600"/>
              </a:spcAft>
            </a:pPr>
            <a:r>
              <a:rPr lang="en-US" dirty="0"/>
              <a:t>Developed tool to test learning, community members generated village score cards </a:t>
            </a:r>
          </a:p>
          <a:p>
            <a:pPr>
              <a:lnSpc>
                <a:spcPct val="80000"/>
              </a:lnSpc>
              <a:spcAft>
                <a:spcPts val="600"/>
              </a:spcAft>
            </a:pPr>
            <a:endParaRPr lang="en-US" sz="400" dirty="0"/>
          </a:p>
          <a:p>
            <a:pPr>
              <a:lnSpc>
                <a:spcPct val="80000"/>
              </a:lnSpc>
              <a:spcAft>
                <a:spcPts val="600"/>
              </a:spcAft>
            </a:pPr>
            <a:r>
              <a:rPr lang="en-US" dirty="0"/>
              <a:t>Facilitated village meeting where information on ways to improve education were shared, </a:t>
            </a:r>
            <a:r>
              <a:rPr lang="en-US" dirty="0" err="1"/>
              <a:t>eg</a:t>
            </a:r>
            <a:r>
              <a:rPr lang="en-US" dirty="0"/>
              <a:t> VEC</a:t>
            </a:r>
          </a:p>
          <a:p>
            <a:pPr>
              <a:lnSpc>
                <a:spcPct val="80000"/>
              </a:lnSpc>
              <a:spcAft>
                <a:spcPts val="600"/>
              </a:spcAft>
            </a:pPr>
            <a:endParaRPr lang="en-US" sz="400" dirty="0"/>
          </a:p>
          <a:p>
            <a:pPr>
              <a:lnSpc>
                <a:spcPct val="80000"/>
              </a:lnSpc>
              <a:spcAft>
                <a:spcPts val="600"/>
              </a:spcAft>
            </a:pPr>
            <a:r>
              <a:rPr lang="en-US" dirty="0"/>
              <a:t>Trained volunteers to run after school reading camps</a:t>
            </a:r>
          </a:p>
        </p:txBody>
      </p:sp>
      <p:sp>
        <p:nvSpPr>
          <p:cNvPr id="8" name="Footer Placeholder 7"/>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895237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66927" y="1225686"/>
            <a:ext cx="8540885" cy="477811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pPr>
            <a:endParaRPr lang="en-US" sz="800" dirty="0" smtClean="0">
              <a:latin typeface="+mn-lt"/>
            </a:endParaRPr>
          </a:p>
          <a:p>
            <a:pPr>
              <a:lnSpc>
                <a:spcPct val="80000"/>
              </a:lnSpc>
              <a:spcAft>
                <a:spcPts val="600"/>
              </a:spcAft>
            </a:pPr>
            <a:r>
              <a:rPr lang="en-US" sz="2800" dirty="0" smtClean="0">
                <a:latin typeface="+mn-lt"/>
              </a:rPr>
              <a:t>Randomized at village level</a:t>
            </a:r>
          </a:p>
          <a:p>
            <a:pPr lvl="1">
              <a:lnSpc>
                <a:spcPct val="80000"/>
              </a:lnSpc>
              <a:spcAft>
                <a:spcPts val="600"/>
              </a:spcAft>
            </a:pPr>
            <a:r>
              <a:rPr lang="en-US" sz="2000" dirty="0" smtClean="0">
                <a:latin typeface="+mn-lt"/>
              </a:rPr>
              <a:t>65 villages received information on how to improve education</a:t>
            </a:r>
          </a:p>
          <a:p>
            <a:pPr lvl="1">
              <a:lnSpc>
                <a:spcPct val="80000"/>
              </a:lnSpc>
              <a:spcAft>
                <a:spcPts val="600"/>
              </a:spcAft>
            </a:pPr>
            <a:r>
              <a:rPr lang="en-US" sz="2000" dirty="0" smtClean="0">
                <a:latin typeface="+mn-lt"/>
              </a:rPr>
              <a:t>65 received information and scorecards</a:t>
            </a:r>
          </a:p>
          <a:p>
            <a:pPr lvl="1">
              <a:lnSpc>
                <a:spcPct val="80000"/>
              </a:lnSpc>
              <a:spcAft>
                <a:spcPts val="600"/>
              </a:spcAft>
            </a:pPr>
            <a:r>
              <a:rPr lang="en-US" sz="2000" dirty="0" smtClean="0">
                <a:latin typeface="+mn-lt"/>
              </a:rPr>
              <a:t>65 received information, scorecards, and reading camps</a:t>
            </a:r>
          </a:p>
          <a:p>
            <a:pPr lvl="1">
              <a:lnSpc>
                <a:spcPct val="80000"/>
              </a:lnSpc>
              <a:spcAft>
                <a:spcPts val="600"/>
              </a:spcAft>
            </a:pPr>
            <a:r>
              <a:rPr lang="en-US" sz="2000" dirty="0" smtClean="0">
                <a:latin typeface="+mn-lt"/>
              </a:rPr>
              <a:t>85 in comparison group</a:t>
            </a:r>
          </a:p>
          <a:p>
            <a:pPr>
              <a:lnSpc>
                <a:spcPct val="80000"/>
              </a:lnSpc>
              <a:spcAft>
                <a:spcPts val="600"/>
              </a:spcAft>
            </a:pPr>
            <a:endParaRPr lang="en-US" sz="700" dirty="0">
              <a:latin typeface="+mn-lt"/>
            </a:endParaRPr>
          </a:p>
          <a:p>
            <a:pPr>
              <a:lnSpc>
                <a:spcPct val="80000"/>
              </a:lnSpc>
              <a:spcAft>
                <a:spcPts val="600"/>
              </a:spcAft>
            </a:pPr>
            <a:r>
              <a:rPr lang="en-US" sz="2800" dirty="0" smtClean="0">
                <a:latin typeface="+mn-lt"/>
              </a:rPr>
              <a:t>Data collected on:</a:t>
            </a:r>
          </a:p>
          <a:p>
            <a:pPr lvl="1">
              <a:lnSpc>
                <a:spcPct val="80000"/>
              </a:lnSpc>
              <a:spcAft>
                <a:spcPts val="600"/>
              </a:spcAft>
            </a:pPr>
            <a:r>
              <a:rPr lang="en-US" sz="2000" dirty="0" smtClean="0">
                <a:latin typeface="+mn-lt"/>
              </a:rPr>
              <a:t>Children’s learning levels</a:t>
            </a:r>
          </a:p>
          <a:p>
            <a:pPr lvl="1">
              <a:lnSpc>
                <a:spcPct val="80000"/>
              </a:lnSpc>
              <a:spcAft>
                <a:spcPts val="600"/>
              </a:spcAft>
            </a:pPr>
            <a:r>
              <a:rPr lang="en-US" sz="2000" dirty="0" smtClean="0">
                <a:latin typeface="+mn-lt"/>
              </a:rPr>
              <a:t>Teacher absenteeism</a:t>
            </a:r>
          </a:p>
          <a:p>
            <a:pPr lvl="1">
              <a:lnSpc>
                <a:spcPct val="80000"/>
              </a:lnSpc>
              <a:spcAft>
                <a:spcPts val="600"/>
              </a:spcAft>
            </a:pPr>
            <a:r>
              <a:rPr lang="en-US" sz="2000" dirty="0" smtClean="0">
                <a:latin typeface="+mn-lt"/>
              </a:rPr>
              <a:t>Parents preferences and actions in promoting education</a:t>
            </a:r>
          </a:p>
          <a:p>
            <a:pPr lvl="1">
              <a:lnSpc>
                <a:spcPct val="80000"/>
              </a:lnSpc>
              <a:spcAft>
                <a:spcPts val="600"/>
              </a:spcAft>
            </a:pPr>
            <a:r>
              <a:rPr lang="en-US" sz="2000" dirty="0" smtClean="0">
                <a:latin typeface="+mn-lt"/>
              </a:rPr>
              <a:t>Village Education Committee members knowledge and actions</a:t>
            </a:r>
            <a:endParaRPr lang="en-US" sz="2400" dirty="0" smtClean="0">
              <a:latin typeface="+mn-lt"/>
            </a:endParaRPr>
          </a:p>
        </p:txBody>
      </p:sp>
      <p:sp>
        <p:nvSpPr>
          <p:cNvPr id="2" name="Title 1"/>
          <p:cNvSpPr>
            <a:spLocks noGrp="1"/>
          </p:cNvSpPr>
          <p:nvPr>
            <p:ph type="title"/>
          </p:nvPr>
        </p:nvSpPr>
        <p:spPr/>
        <p:txBody>
          <a:bodyPr/>
          <a:lstStyle/>
          <a:p>
            <a:r>
              <a:rPr lang="en-US" dirty="0" smtClean="0"/>
              <a:t>Research Design</a:t>
            </a:r>
            <a:endParaRPr lang="en-US" dirty="0"/>
          </a:p>
        </p:txBody>
      </p:sp>
      <p:sp>
        <p:nvSpPr>
          <p:cNvPr id="7" name="Footer Placeholder 6"/>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7366834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199" y="1524001"/>
            <a:ext cx="8527144" cy="45720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pPr>
            <a:r>
              <a:rPr lang="en-US" sz="2200" dirty="0" smtClean="0">
                <a:latin typeface="+mn-lt"/>
              </a:rPr>
              <a:t>All households? Children? Teachers</a:t>
            </a:r>
            <a:r>
              <a:rPr lang="en-US" sz="2200" dirty="0">
                <a:latin typeface="+mn-lt"/>
              </a:rPr>
              <a:t>?</a:t>
            </a:r>
            <a:r>
              <a:rPr lang="en-US" sz="2200" dirty="0" smtClean="0">
                <a:latin typeface="+mn-lt"/>
              </a:rPr>
              <a:t> Village leaders? Those interviewed?</a:t>
            </a:r>
          </a:p>
          <a:p>
            <a:pPr>
              <a:lnSpc>
                <a:spcPct val="80000"/>
              </a:lnSpc>
              <a:spcAft>
                <a:spcPts val="600"/>
              </a:spcAft>
            </a:pPr>
            <a:r>
              <a:rPr lang="en-US" sz="2200" dirty="0" smtClean="0">
                <a:latin typeface="+mn-lt"/>
              </a:rPr>
              <a:t>All impacted by the intervention, are they all impacted by research? </a:t>
            </a:r>
          </a:p>
          <a:p>
            <a:pPr lvl="1">
              <a:lnSpc>
                <a:spcPct val="80000"/>
              </a:lnSpc>
              <a:spcAft>
                <a:spcPts val="600"/>
              </a:spcAft>
            </a:pPr>
            <a:r>
              <a:rPr lang="en-US" sz="2200" dirty="0" smtClean="0">
                <a:latin typeface="+mn-lt"/>
              </a:rPr>
              <a:t>Indirect effects of any action can far reaching </a:t>
            </a:r>
          </a:p>
          <a:p>
            <a:pPr lvl="1">
              <a:lnSpc>
                <a:spcPct val="80000"/>
              </a:lnSpc>
              <a:spcAft>
                <a:spcPts val="600"/>
              </a:spcAft>
            </a:pPr>
            <a:r>
              <a:rPr lang="en-US" sz="2200" dirty="0" smtClean="0">
                <a:latin typeface="+mn-lt"/>
              </a:rPr>
              <a:t>Do we need to get permission of one shopkeeper before giving a loan to a neighboring shop keeper who might cut into their market?</a:t>
            </a:r>
          </a:p>
          <a:p>
            <a:pPr>
              <a:lnSpc>
                <a:spcPct val="80000"/>
              </a:lnSpc>
              <a:spcAft>
                <a:spcPts val="600"/>
              </a:spcAft>
            </a:pPr>
            <a:r>
              <a:rPr lang="en-US" sz="2200" dirty="0" smtClean="0">
                <a:latin typeface="+mn-lt"/>
              </a:rPr>
              <a:t>Informed consent for what?</a:t>
            </a:r>
          </a:p>
          <a:p>
            <a:pPr lvl="1">
              <a:lnSpc>
                <a:spcPct val="80000"/>
              </a:lnSpc>
              <a:spcAft>
                <a:spcPts val="600"/>
              </a:spcAft>
            </a:pPr>
            <a:r>
              <a:rPr lang="en-US" sz="2200" dirty="0" smtClean="0">
                <a:latin typeface="+mn-lt"/>
              </a:rPr>
              <a:t>To be interviewed?</a:t>
            </a:r>
          </a:p>
          <a:p>
            <a:pPr lvl="1">
              <a:lnSpc>
                <a:spcPct val="80000"/>
              </a:lnSpc>
              <a:spcAft>
                <a:spcPts val="600"/>
              </a:spcAft>
            </a:pPr>
            <a:r>
              <a:rPr lang="en-US" sz="2200" dirty="0" smtClean="0">
                <a:latin typeface="+mn-lt"/>
              </a:rPr>
              <a:t>To have data collected on them? (</a:t>
            </a:r>
            <a:r>
              <a:rPr lang="en-US" sz="2200" dirty="0" err="1" smtClean="0">
                <a:latin typeface="+mn-lt"/>
              </a:rPr>
              <a:t>eg</a:t>
            </a:r>
            <a:r>
              <a:rPr lang="en-US" sz="2200" dirty="0" smtClean="0">
                <a:latin typeface="+mn-lt"/>
              </a:rPr>
              <a:t> teacher absenteeism)</a:t>
            </a:r>
          </a:p>
          <a:p>
            <a:pPr lvl="1">
              <a:lnSpc>
                <a:spcPct val="80000"/>
              </a:lnSpc>
              <a:spcAft>
                <a:spcPts val="600"/>
              </a:spcAft>
            </a:pPr>
            <a:r>
              <a:rPr lang="en-US" sz="2200" dirty="0" smtClean="0">
                <a:latin typeface="+mn-lt"/>
              </a:rPr>
              <a:t>To allow intervention to go ahead? (</a:t>
            </a:r>
            <a:r>
              <a:rPr lang="en-US" sz="2200" dirty="0" err="1" smtClean="0">
                <a:latin typeface="+mn-lt"/>
              </a:rPr>
              <a:t>ie</a:t>
            </a:r>
            <a:r>
              <a:rPr lang="en-US" sz="2200" dirty="0" smtClean="0">
                <a:latin typeface="+mn-lt"/>
              </a:rPr>
              <a:t> veto power)</a:t>
            </a:r>
          </a:p>
          <a:p>
            <a:pPr marL="0" indent="0">
              <a:lnSpc>
                <a:spcPct val="80000"/>
              </a:lnSpc>
              <a:spcAft>
                <a:spcPts val="600"/>
              </a:spcAft>
              <a:buNone/>
            </a:pPr>
            <a:r>
              <a:rPr lang="en-US" sz="2200" dirty="0" smtClean="0">
                <a:latin typeface="+mn-lt"/>
              </a:rPr>
              <a:t>	</a:t>
            </a:r>
          </a:p>
          <a:p>
            <a:pPr>
              <a:lnSpc>
                <a:spcPct val="80000"/>
              </a:lnSpc>
              <a:spcAft>
                <a:spcPts val="600"/>
              </a:spcAft>
            </a:pPr>
            <a:endParaRPr lang="en-US" sz="2200" dirty="0" smtClean="0">
              <a:latin typeface="+mn-lt"/>
            </a:endParaRPr>
          </a:p>
          <a:p>
            <a:pPr lvl="1">
              <a:lnSpc>
                <a:spcPct val="80000"/>
              </a:lnSpc>
              <a:spcAft>
                <a:spcPts val="600"/>
              </a:spcAft>
            </a:pPr>
            <a:endParaRPr lang="en-US" sz="2200" dirty="0">
              <a:latin typeface="+mn-lt"/>
            </a:endParaRPr>
          </a:p>
        </p:txBody>
      </p:sp>
      <p:sp>
        <p:nvSpPr>
          <p:cNvPr id="4" name="Title 3"/>
          <p:cNvSpPr>
            <a:spLocks noGrp="1"/>
          </p:cNvSpPr>
          <p:nvPr>
            <p:ph type="title"/>
          </p:nvPr>
        </p:nvSpPr>
        <p:spPr/>
        <p:txBody>
          <a:bodyPr/>
          <a:lstStyle/>
          <a:p>
            <a:r>
              <a:rPr lang="en-US" dirty="0" smtClean="0"/>
              <a:t>Who is the subject of the research?</a:t>
            </a:r>
            <a:endParaRPr lang="en-US" dirty="0"/>
          </a:p>
        </p:txBody>
      </p:sp>
      <p:sp>
        <p:nvSpPr>
          <p:cNvPr id="8" name="Footer Placeholder 7"/>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650289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28600" y="1362851"/>
            <a:ext cx="8527144" cy="501468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spcAft>
                <a:spcPts val="600"/>
              </a:spcAft>
              <a:buNone/>
            </a:pPr>
            <a:endParaRPr lang="en-US" sz="300" dirty="0">
              <a:latin typeface="+mn-lt"/>
            </a:endParaRPr>
          </a:p>
          <a:p>
            <a:pPr>
              <a:lnSpc>
                <a:spcPct val="80000"/>
              </a:lnSpc>
              <a:spcAft>
                <a:spcPts val="600"/>
              </a:spcAft>
            </a:pPr>
            <a:r>
              <a:rPr lang="en-US" sz="2000" dirty="0" smtClean="0">
                <a:latin typeface="+mn-lt"/>
              </a:rPr>
              <a:t>Practice: </a:t>
            </a:r>
            <a:r>
              <a:rPr lang="en-US" sz="2000" dirty="0" err="1" smtClean="0">
                <a:latin typeface="+mn-lt"/>
              </a:rPr>
              <a:t>Pratham</a:t>
            </a:r>
            <a:r>
              <a:rPr lang="en-US" sz="2000" dirty="0" smtClean="0">
                <a:latin typeface="+mn-lt"/>
              </a:rPr>
              <a:t> regulated as an NGO in India</a:t>
            </a:r>
          </a:p>
          <a:p>
            <a:pPr lvl="1">
              <a:lnSpc>
                <a:spcPct val="80000"/>
              </a:lnSpc>
              <a:spcAft>
                <a:spcPts val="600"/>
              </a:spcAft>
            </a:pPr>
            <a:r>
              <a:rPr lang="en-US" sz="1800" dirty="0" smtClean="0">
                <a:latin typeface="+mn-lt"/>
              </a:rPr>
              <a:t>Right and ability to implement their program without informed consent of everyone in the village</a:t>
            </a:r>
          </a:p>
          <a:p>
            <a:pPr lvl="1">
              <a:lnSpc>
                <a:spcPct val="80000"/>
              </a:lnSpc>
              <a:spcAft>
                <a:spcPts val="600"/>
              </a:spcAft>
            </a:pPr>
            <a:r>
              <a:rPr lang="en-US" sz="1800" dirty="0" err="1" smtClean="0">
                <a:latin typeface="+mn-lt"/>
              </a:rPr>
              <a:t>Eg</a:t>
            </a:r>
            <a:r>
              <a:rPr lang="en-US" sz="1800" dirty="0" smtClean="0">
                <a:latin typeface="+mn-lt"/>
              </a:rPr>
              <a:t> can provide information about villager rights without teacher or village leader giving their consent, though leader might be impacted</a:t>
            </a:r>
          </a:p>
          <a:p>
            <a:pPr lvl="1">
              <a:lnSpc>
                <a:spcPct val="80000"/>
              </a:lnSpc>
              <a:spcAft>
                <a:spcPts val="600"/>
              </a:spcAft>
            </a:pPr>
            <a:r>
              <a:rPr lang="en-US" sz="1800" dirty="0" err="1" smtClean="0">
                <a:latin typeface="+mn-lt"/>
              </a:rPr>
              <a:t>Pratham</a:t>
            </a:r>
            <a:r>
              <a:rPr lang="en-US" sz="1800" dirty="0" smtClean="0">
                <a:latin typeface="+mn-lt"/>
              </a:rPr>
              <a:t> worked closely with researchers to design the program (drawing on their knowledge of what works), does that make it research?</a:t>
            </a:r>
          </a:p>
          <a:p>
            <a:pPr marL="457200" lvl="1" indent="0">
              <a:lnSpc>
                <a:spcPct val="80000"/>
              </a:lnSpc>
              <a:spcAft>
                <a:spcPts val="600"/>
              </a:spcAft>
              <a:buNone/>
            </a:pPr>
            <a:endParaRPr lang="en-US" sz="400" dirty="0" smtClean="0">
              <a:latin typeface="+mn-lt"/>
            </a:endParaRPr>
          </a:p>
          <a:p>
            <a:pPr>
              <a:lnSpc>
                <a:spcPct val="80000"/>
              </a:lnSpc>
              <a:spcAft>
                <a:spcPts val="600"/>
              </a:spcAft>
            </a:pPr>
            <a:r>
              <a:rPr lang="en-US" sz="2000" dirty="0" smtClean="0">
                <a:latin typeface="+mn-lt"/>
              </a:rPr>
              <a:t>Research: Systematic study leading to general lessons</a:t>
            </a:r>
          </a:p>
          <a:p>
            <a:pPr lvl="1">
              <a:lnSpc>
                <a:spcPct val="80000"/>
              </a:lnSpc>
              <a:spcAft>
                <a:spcPts val="600"/>
              </a:spcAft>
            </a:pPr>
            <a:r>
              <a:rPr lang="en-US" sz="1800" dirty="0">
                <a:latin typeface="+mn-lt"/>
              </a:rPr>
              <a:t>Bad studies aren’t regulated, good ones are?</a:t>
            </a:r>
          </a:p>
          <a:p>
            <a:pPr lvl="1">
              <a:lnSpc>
                <a:spcPct val="80000"/>
              </a:lnSpc>
              <a:spcAft>
                <a:spcPts val="600"/>
              </a:spcAft>
            </a:pPr>
            <a:r>
              <a:rPr lang="en-US" sz="1800" dirty="0">
                <a:latin typeface="+mn-lt"/>
              </a:rPr>
              <a:t>Changes made to implementation in order to </a:t>
            </a:r>
            <a:r>
              <a:rPr lang="en-US" sz="1800" dirty="0" smtClean="0">
                <a:latin typeface="+mn-lt"/>
              </a:rPr>
              <a:t>evaluate (in this case none)</a:t>
            </a:r>
            <a:endParaRPr lang="en-US" sz="1800" dirty="0">
              <a:latin typeface="+mn-lt"/>
            </a:endParaRPr>
          </a:p>
          <a:p>
            <a:pPr lvl="1">
              <a:lnSpc>
                <a:spcPct val="80000"/>
              </a:lnSpc>
              <a:spcAft>
                <a:spcPts val="600"/>
              </a:spcAft>
            </a:pPr>
            <a:r>
              <a:rPr lang="en-US" sz="1800" dirty="0">
                <a:latin typeface="+mn-lt"/>
              </a:rPr>
              <a:t>Data collection storage and </a:t>
            </a:r>
            <a:r>
              <a:rPr lang="en-US" sz="1800" dirty="0" smtClean="0">
                <a:latin typeface="+mn-lt"/>
              </a:rPr>
              <a:t>analysis (informed consent needed)</a:t>
            </a:r>
          </a:p>
          <a:p>
            <a:pPr lvl="1">
              <a:lnSpc>
                <a:spcPct val="80000"/>
              </a:lnSpc>
              <a:spcAft>
                <a:spcPts val="600"/>
              </a:spcAft>
            </a:pPr>
            <a:endParaRPr lang="en-US" sz="2000" dirty="0">
              <a:latin typeface="+mn-lt"/>
            </a:endParaRPr>
          </a:p>
          <a:p>
            <a:pPr lvl="1">
              <a:lnSpc>
                <a:spcPct val="80000"/>
              </a:lnSpc>
              <a:spcAft>
                <a:spcPts val="600"/>
              </a:spcAft>
            </a:pPr>
            <a:endParaRPr lang="en-US" sz="2000" dirty="0" smtClean="0">
              <a:latin typeface="+mn-lt"/>
            </a:endParaRPr>
          </a:p>
          <a:p>
            <a:pPr>
              <a:lnSpc>
                <a:spcPct val="80000"/>
              </a:lnSpc>
              <a:spcAft>
                <a:spcPts val="600"/>
              </a:spcAft>
            </a:pPr>
            <a:endParaRPr lang="en-US" sz="2000" dirty="0" smtClean="0">
              <a:latin typeface="+mn-lt"/>
            </a:endParaRPr>
          </a:p>
          <a:p>
            <a:pPr lvl="1">
              <a:lnSpc>
                <a:spcPct val="80000"/>
              </a:lnSpc>
              <a:spcAft>
                <a:spcPts val="600"/>
              </a:spcAft>
            </a:pPr>
            <a:endParaRPr lang="en-US" sz="2000" dirty="0">
              <a:latin typeface="+mn-lt"/>
            </a:endParaRPr>
          </a:p>
        </p:txBody>
      </p:sp>
      <p:sp>
        <p:nvSpPr>
          <p:cNvPr id="2" name="Title 1"/>
          <p:cNvSpPr>
            <a:spLocks noGrp="1"/>
          </p:cNvSpPr>
          <p:nvPr>
            <p:ph type="title"/>
          </p:nvPr>
        </p:nvSpPr>
        <p:spPr/>
        <p:txBody>
          <a:bodyPr/>
          <a:lstStyle/>
          <a:p>
            <a:r>
              <a:rPr lang="en-US" dirty="0" smtClean="0"/>
              <a:t>What is research and what is practice?</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7930441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08563" y="1361872"/>
            <a:ext cx="8278238" cy="451363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pPr>
            <a:r>
              <a:rPr lang="en-US" sz="1800" dirty="0" smtClean="0">
                <a:latin typeface="+mn-lt"/>
              </a:rPr>
              <a:t>Regulations for answering these questions are surprisingly underdeveloped. The following are some suggested criteria</a:t>
            </a:r>
          </a:p>
          <a:p>
            <a:pPr>
              <a:lnSpc>
                <a:spcPct val="80000"/>
              </a:lnSpc>
              <a:spcAft>
                <a:spcPts val="600"/>
              </a:spcAft>
            </a:pPr>
            <a:r>
              <a:rPr lang="en-US" sz="1800" dirty="0" smtClean="0">
                <a:latin typeface="+mn-lt"/>
              </a:rPr>
              <a:t>Would the intervention have happened anyway? What change is due to the evaluation? </a:t>
            </a:r>
          </a:p>
          <a:p>
            <a:pPr lvl="1">
              <a:lnSpc>
                <a:spcPct val="80000"/>
              </a:lnSpc>
              <a:spcAft>
                <a:spcPts val="600"/>
              </a:spcAft>
            </a:pPr>
            <a:r>
              <a:rPr lang="en-US" sz="1800" dirty="0" smtClean="0">
                <a:latin typeface="+mn-lt"/>
              </a:rPr>
              <a:t>Subjects are those impacted by changes due to evaluation</a:t>
            </a:r>
          </a:p>
          <a:p>
            <a:pPr>
              <a:lnSpc>
                <a:spcPct val="80000"/>
              </a:lnSpc>
              <a:spcAft>
                <a:spcPts val="600"/>
              </a:spcAft>
            </a:pPr>
            <a:r>
              <a:rPr lang="en-US" sz="1800" dirty="0" smtClean="0">
                <a:latin typeface="+mn-lt"/>
              </a:rPr>
              <a:t>Is participation in the intervention voluntary?</a:t>
            </a:r>
          </a:p>
          <a:p>
            <a:pPr lvl="1">
              <a:lnSpc>
                <a:spcPct val="80000"/>
              </a:lnSpc>
              <a:spcAft>
                <a:spcPts val="600"/>
              </a:spcAft>
            </a:pPr>
            <a:r>
              <a:rPr lang="en-US" sz="1800" dirty="0" smtClean="0">
                <a:latin typeface="+mn-lt"/>
              </a:rPr>
              <a:t>More careful assessment and consent rules for involuntary programs</a:t>
            </a:r>
          </a:p>
          <a:p>
            <a:pPr>
              <a:lnSpc>
                <a:spcPct val="80000"/>
              </a:lnSpc>
              <a:spcAft>
                <a:spcPts val="600"/>
              </a:spcAft>
            </a:pPr>
            <a:r>
              <a:rPr lang="en-US" sz="1800" dirty="0" smtClean="0">
                <a:latin typeface="+mn-lt"/>
              </a:rPr>
              <a:t>Some deference to local standards and regulations</a:t>
            </a:r>
          </a:p>
          <a:p>
            <a:pPr lvl="1">
              <a:lnSpc>
                <a:spcPct val="80000"/>
              </a:lnSpc>
              <a:spcAft>
                <a:spcPts val="600"/>
              </a:spcAft>
            </a:pPr>
            <a:r>
              <a:rPr lang="en-US" sz="1800" dirty="0" err="1" smtClean="0">
                <a:latin typeface="+mn-lt"/>
              </a:rPr>
              <a:t>Eg</a:t>
            </a:r>
            <a:r>
              <a:rPr lang="en-US" sz="1800" dirty="0" smtClean="0">
                <a:latin typeface="+mn-lt"/>
              </a:rPr>
              <a:t> right of community to collect information on absent teachers</a:t>
            </a:r>
          </a:p>
          <a:p>
            <a:pPr>
              <a:lnSpc>
                <a:spcPct val="80000"/>
              </a:lnSpc>
              <a:spcAft>
                <a:spcPts val="600"/>
              </a:spcAft>
            </a:pPr>
            <a:r>
              <a:rPr lang="en-US" sz="1800" dirty="0" smtClean="0">
                <a:latin typeface="+mn-lt"/>
              </a:rPr>
              <a:t>Level of risk and benefit</a:t>
            </a:r>
          </a:p>
          <a:p>
            <a:pPr lvl="1">
              <a:lnSpc>
                <a:spcPct val="80000"/>
              </a:lnSpc>
              <a:spcAft>
                <a:spcPts val="600"/>
              </a:spcAft>
            </a:pPr>
            <a:r>
              <a:rPr lang="en-US" sz="1800" dirty="0" smtClean="0">
                <a:latin typeface="+mn-lt"/>
              </a:rPr>
              <a:t>Parent may punish their child if they find out they are performing badly</a:t>
            </a:r>
          </a:p>
          <a:p>
            <a:pPr lvl="1">
              <a:lnSpc>
                <a:spcPct val="80000"/>
              </a:lnSpc>
              <a:spcAft>
                <a:spcPts val="600"/>
              </a:spcAft>
            </a:pPr>
            <a:r>
              <a:rPr lang="en-US" sz="1800" dirty="0" smtClean="0">
                <a:latin typeface="+mn-lt"/>
              </a:rPr>
              <a:t>But benefit from study in improving education</a:t>
            </a:r>
          </a:p>
        </p:txBody>
      </p:sp>
      <p:sp>
        <p:nvSpPr>
          <p:cNvPr id="4" name="Title 3"/>
          <p:cNvSpPr>
            <a:spLocks noGrp="1"/>
          </p:cNvSpPr>
          <p:nvPr>
            <p:ph type="title"/>
          </p:nvPr>
        </p:nvSpPr>
        <p:spPr/>
        <p:txBody>
          <a:bodyPr/>
          <a:lstStyle/>
          <a:p>
            <a:r>
              <a:rPr lang="en-US" dirty="0" smtClean="0"/>
              <a:t>Possible Criteria for Regulating CRT’s </a:t>
            </a:r>
            <a:endParaRPr lang="en-US" dirty="0"/>
          </a:p>
        </p:txBody>
      </p:sp>
      <p:sp>
        <p:nvSpPr>
          <p:cNvPr id="8" name="Footer Placeholder 7"/>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384412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 Approval for Research</a:t>
            </a:r>
            <a:endParaRPr lang="en-US" dirty="0"/>
          </a:p>
        </p:txBody>
      </p:sp>
      <p:sp>
        <p:nvSpPr>
          <p:cNvPr id="3" name="Content Placeholder 2"/>
          <p:cNvSpPr>
            <a:spLocks noGrp="1"/>
          </p:cNvSpPr>
          <p:nvPr>
            <p:ph idx="1"/>
          </p:nvPr>
        </p:nvSpPr>
        <p:spPr/>
        <p:txBody>
          <a:bodyPr>
            <a:normAutofit/>
          </a:bodyPr>
          <a:lstStyle/>
          <a:p>
            <a:r>
              <a:rPr lang="en-US" dirty="0"/>
              <a:t>Many universities have Institutional Review </a:t>
            </a:r>
            <a:r>
              <a:rPr lang="en-US" dirty="0" smtClean="0"/>
              <a:t>Boards</a:t>
            </a:r>
          </a:p>
          <a:p>
            <a:endParaRPr lang="en-US" sz="1000" dirty="0"/>
          </a:p>
          <a:p>
            <a:r>
              <a:rPr lang="en-US" dirty="0"/>
              <a:t>Research is considered to involve human subjects if</a:t>
            </a:r>
          </a:p>
          <a:p>
            <a:pPr lvl="1"/>
            <a:r>
              <a:rPr lang="en-US" dirty="0"/>
              <a:t>interacting with human subjects</a:t>
            </a:r>
          </a:p>
          <a:p>
            <a:pPr lvl="1"/>
            <a:r>
              <a:rPr lang="en-US" dirty="0"/>
              <a:t>collecting data on individuals</a:t>
            </a:r>
          </a:p>
          <a:p>
            <a:pPr lvl="1"/>
            <a:r>
              <a:rPr lang="en-US" dirty="0"/>
              <a:t>using data that includes personally identifying </a:t>
            </a:r>
            <a:r>
              <a:rPr lang="en-US" dirty="0" smtClean="0"/>
              <a:t>information</a:t>
            </a:r>
          </a:p>
          <a:p>
            <a:pPr marL="0" indent="0">
              <a:buNone/>
            </a:pPr>
            <a:endParaRPr lang="en-US" sz="1000" dirty="0"/>
          </a:p>
          <a:p>
            <a:r>
              <a:rPr lang="en-US" dirty="0"/>
              <a:t>“Practice” is not covered but “research” is</a:t>
            </a:r>
          </a:p>
          <a:p>
            <a:pPr marL="0" indent="0">
              <a:buNone/>
            </a:pPr>
            <a:endParaRPr lang="en-US" dirty="0"/>
          </a:p>
          <a:p>
            <a:endParaRPr lang="en-US" dirty="0"/>
          </a:p>
          <a:p>
            <a:endParaRPr lang="en-US" sz="1100" dirty="0"/>
          </a:p>
          <a:p>
            <a:endParaRPr lang="en-US" sz="800" dirty="0"/>
          </a:p>
          <a:p>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6403526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70581"/>
            <a:ext cx="8372168" cy="4851561"/>
          </a:xfrm>
        </p:spPr>
        <p:txBody>
          <a:bodyPr>
            <a:normAutofit lnSpcReduction="10000"/>
          </a:bodyPr>
          <a:lstStyle/>
          <a:p>
            <a:r>
              <a:rPr lang="en-US" dirty="0" smtClean="0"/>
              <a:t>Ensuring compliance with ethical regulation and norms is hard work but very important</a:t>
            </a:r>
          </a:p>
          <a:p>
            <a:endParaRPr lang="en-US" sz="400" dirty="0" smtClean="0"/>
          </a:p>
          <a:p>
            <a:r>
              <a:rPr lang="en-US" dirty="0" smtClean="0"/>
              <a:t>There is often no obvious right answer</a:t>
            </a:r>
          </a:p>
          <a:p>
            <a:pPr lvl="1"/>
            <a:r>
              <a:rPr lang="en-US" dirty="0" smtClean="0"/>
              <a:t>Think carefully</a:t>
            </a:r>
          </a:p>
          <a:p>
            <a:pPr lvl="1"/>
            <a:r>
              <a:rPr lang="en-US" dirty="0" smtClean="0"/>
              <a:t>Understand your own IRB as different institutions interpret the rules differently</a:t>
            </a:r>
          </a:p>
          <a:p>
            <a:pPr lvl="1"/>
            <a:endParaRPr lang="en-US" sz="400" dirty="0" smtClean="0"/>
          </a:p>
          <a:p>
            <a:r>
              <a:rPr lang="en-US" dirty="0" smtClean="0"/>
              <a:t>Provide a general overview of the context in which the research fits </a:t>
            </a:r>
          </a:p>
          <a:p>
            <a:pPr lvl="1"/>
            <a:r>
              <a:rPr lang="en-US" dirty="0" err="1" smtClean="0"/>
              <a:t>Eg</a:t>
            </a:r>
            <a:r>
              <a:rPr lang="en-US" dirty="0" smtClean="0"/>
              <a:t> what consent process makes sense </a:t>
            </a:r>
          </a:p>
          <a:p>
            <a:pPr lvl="1"/>
            <a:r>
              <a:rPr lang="en-US" dirty="0" smtClean="0"/>
              <a:t>What is the implementation program being evaluated</a:t>
            </a:r>
          </a:p>
          <a:p>
            <a:pPr lvl="1"/>
            <a:endParaRPr lang="en-US" sz="400" dirty="0"/>
          </a:p>
          <a:p>
            <a:r>
              <a:rPr lang="en-US" dirty="0"/>
              <a:t>T</a:t>
            </a:r>
            <a:r>
              <a:rPr lang="en-US" dirty="0" smtClean="0"/>
              <a:t>ry and be clear about what is the marginal impact and role of the research as separate from the implementation</a:t>
            </a:r>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19447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Research</a:t>
            </a:r>
            <a:endParaRPr lang="en-US" dirty="0"/>
          </a:p>
        </p:txBody>
      </p:sp>
      <p:sp>
        <p:nvSpPr>
          <p:cNvPr id="3" name="Content Placeholder 2"/>
          <p:cNvSpPr>
            <a:spLocks noGrp="1"/>
          </p:cNvSpPr>
          <p:nvPr>
            <p:ph idx="1"/>
          </p:nvPr>
        </p:nvSpPr>
        <p:spPr/>
        <p:txBody>
          <a:bodyPr>
            <a:normAutofit/>
          </a:bodyPr>
          <a:lstStyle/>
          <a:p>
            <a:r>
              <a:rPr lang="en-US" dirty="0"/>
              <a:t>Precise definitions of research differ:</a:t>
            </a:r>
          </a:p>
          <a:p>
            <a:pPr lvl="1"/>
            <a:endParaRPr lang="en-US" sz="1000" dirty="0"/>
          </a:p>
          <a:p>
            <a:r>
              <a:rPr lang="en-US" dirty="0"/>
              <a:t>Most preparatory work is not </a:t>
            </a:r>
            <a:r>
              <a:rPr lang="en-US" dirty="0" smtClean="0"/>
              <a:t>research</a:t>
            </a:r>
          </a:p>
          <a:p>
            <a:endParaRPr lang="en-US" sz="400" dirty="0"/>
          </a:p>
          <a:p>
            <a:r>
              <a:rPr lang="en-US" dirty="0" smtClean="0"/>
              <a:t>If </a:t>
            </a:r>
            <a:r>
              <a:rPr lang="en-US" dirty="0"/>
              <a:t>you are going to present results as evidence, its research</a:t>
            </a:r>
          </a:p>
          <a:p>
            <a:endParaRPr lang="en-US" sz="1000" dirty="0"/>
          </a:p>
          <a:p>
            <a:r>
              <a:rPr lang="en-US" dirty="0"/>
              <a:t>Q: do the ethical rules cover the evaluation or also the program being evaluated?</a:t>
            </a:r>
          </a:p>
          <a:p>
            <a:endParaRPr lang="en-US" dirty="0"/>
          </a:p>
          <a:p>
            <a:endParaRPr lang="en-US" sz="1100" dirty="0"/>
          </a:p>
          <a:p>
            <a:endParaRPr lang="en-US" sz="800" dirty="0"/>
          </a:p>
          <a:p>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2255321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Practice vs Research: Two Extremes</a:t>
            </a:r>
            <a:endParaRPr lang="en-US" dirty="0"/>
          </a:p>
        </p:txBody>
      </p:sp>
      <p:sp>
        <p:nvSpPr>
          <p:cNvPr id="3" name="Content Placeholder 2"/>
          <p:cNvSpPr>
            <a:spLocks noGrp="1"/>
          </p:cNvSpPr>
          <p:nvPr>
            <p:ph idx="1"/>
          </p:nvPr>
        </p:nvSpPr>
        <p:spPr>
          <a:xfrm>
            <a:off x="457200" y="1470581"/>
            <a:ext cx="8323006" cy="4975989"/>
          </a:xfrm>
        </p:spPr>
        <p:txBody>
          <a:bodyPr>
            <a:normAutofit fontScale="92500" lnSpcReduction="10000"/>
          </a:bodyPr>
          <a:lstStyle/>
          <a:p>
            <a:r>
              <a:rPr lang="en-US" dirty="0" smtClean="0"/>
              <a:t>In evaluation of Vietnam war: lottery draft was not subject to ethical approval</a:t>
            </a:r>
          </a:p>
          <a:p>
            <a:endParaRPr lang="en-US" sz="1000" dirty="0" smtClean="0"/>
          </a:p>
          <a:p>
            <a:r>
              <a:rPr lang="en-US" dirty="0" smtClean="0"/>
              <a:t>When researcher invents and test new vaccine on humans, the program (vaccine) is part of research</a:t>
            </a:r>
          </a:p>
          <a:p>
            <a:endParaRPr lang="en-US" sz="1000" dirty="0" smtClean="0"/>
          </a:p>
          <a:p>
            <a:r>
              <a:rPr lang="en-US" dirty="0" smtClean="0"/>
              <a:t>Potential criteria for judging if the program is covered by IRB rules</a:t>
            </a:r>
          </a:p>
          <a:p>
            <a:pPr lvl="1"/>
            <a:r>
              <a:rPr lang="en-US" dirty="0"/>
              <a:t>Is the researcher undertaking the program </a:t>
            </a:r>
            <a:r>
              <a:rPr lang="en-US" dirty="0" smtClean="0"/>
              <a:t>?</a:t>
            </a:r>
            <a:endParaRPr lang="en-US" dirty="0"/>
          </a:p>
          <a:p>
            <a:pPr lvl="1"/>
            <a:r>
              <a:rPr lang="en-US" dirty="0"/>
              <a:t>Would the program have gone ahead without the evaluation?</a:t>
            </a:r>
          </a:p>
          <a:p>
            <a:pPr lvl="1"/>
            <a:r>
              <a:rPr lang="en-US" dirty="0"/>
              <a:t>I</a:t>
            </a:r>
            <a:r>
              <a:rPr lang="en-US" dirty="0" smtClean="0"/>
              <a:t>s program design </a:t>
            </a:r>
            <a:r>
              <a:rPr lang="en-US" dirty="0"/>
              <a:t>of the program influenced by the </a:t>
            </a:r>
            <a:r>
              <a:rPr lang="en-US" dirty="0" smtClean="0"/>
              <a:t>evaluation?</a:t>
            </a:r>
            <a:endParaRPr lang="en-US" dirty="0"/>
          </a:p>
          <a:p>
            <a:pPr lvl="1"/>
            <a:r>
              <a:rPr lang="en-US" dirty="0"/>
              <a:t>Is the program </a:t>
            </a:r>
            <a:r>
              <a:rPr lang="en-US" dirty="0" err="1" smtClean="0"/>
              <a:t>novell</a:t>
            </a:r>
            <a:r>
              <a:rPr lang="en-US" dirty="0" smtClean="0"/>
              <a:t>?</a:t>
            </a:r>
            <a:endParaRPr lang="en-US" dirty="0"/>
          </a:p>
          <a:p>
            <a:endParaRPr lang="en-US" sz="1100" dirty="0" smtClean="0"/>
          </a:p>
          <a:p>
            <a:r>
              <a:rPr lang="en-US" dirty="0" smtClean="0"/>
              <a:t>In IRB documentation, explain the program being evaluated and role of evaluator</a:t>
            </a:r>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J-PAL 102x | Ethics</a:t>
            </a:r>
            <a:endParaRPr lang="en-US" dirty="0"/>
          </a:p>
        </p:txBody>
      </p:sp>
    </p:spTree>
    <p:extLst>
      <p:ext uri="{BB962C8B-B14F-4D97-AF65-F5344CB8AC3E}">
        <p14:creationId xmlns:p14="http://schemas.microsoft.com/office/powerpoint/2010/main" val="3475631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Respect for </a:t>
            </a:r>
            <a:r>
              <a:rPr lang="en-US" dirty="0"/>
              <a:t>P</a:t>
            </a:r>
            <a:r>
              <a:rPr lang="en-US" dirty="0" smtClean="0"/>
              <a:t>ersons: Implications</a:t>
            </a:r>
            <a:endParaRPr lang="en-US" dirty="0"/>
          </a:p>
        </p:txBody>
      </p:sp>
      <p:sp>
        <p:nvSpPr>
          <p:cNvPr id="3" name="Content Placeholder 2"/>
          <p:cNvSpPr>
            <a:spLocks noGrp="1"/>
          </p:cNvSpPr>
          <p:nvPr>
            <p:ph idx="1"/>
          </p:nvPr>
        </p:nvSpPr>
        <p:spPr/>
        <p:txBody>
          <a:bodyPr>
            <a:normAutofit/>
          </a:bodyPr>
          <a:lstStyle/>
          <a:p>
            <a:endParaRPr lang="en-US" sz="800" dirty="0" smtClean="0"/>
          </a:p>
          <a:p>
            <a:r>
              <a:rPr lang="en-US" sz="2800" dirty="0" smtClean="0"/>
              <a:t>Informed consent needed for study participants</a:t>
            </a:r>
          </a:p>
          <a:p>
            <a:endParaRPr lang="en-US" sz="1000" dirty="0" smtClean="0"/>
          </a:p>
          <a:p>
            <a:r>
              <a:rPr lang="en-US" sz="2800" dirty="0" smtClean="0"/>
              <a:t>Particular care needed for children and prisoners</a:t>
            </a:r>
          </a:p>
          <a:p>
            <a:endParaRPr lang="en-US" sz="1000" dirty="0" smtClean="0"/>
          </a:p>
          <a:p>
            <a:pPr lvl="1"/>
            <a:endParaRPr lang="en-US" sz="1000" dirty="0" smtClean="0"/>
          </a:p>
          <a:p>
            <a:r>
              <a:rPr lang="en-US" sz="2800" dirty="0"/>
              <a:t>D</a:t>
            </a:r>
            <a:r>
              <a:rPr lang="en-US" sz="2800" dirty="0" smtClean="0"/>
              <a:t>ata that could identify an individual must </a:t>
            </a:r>
            <a:r>
              <a:rPr lang="en-US" sz="2800" dirty="0"/>
              <a:t>be kept </a:t>
            </a:r>
            <a:r>
              <a:rPr lang="en-US" sz="2800" dirty="0" smtClean="0"/>
              <a:t>confidential</a:t>
            </a:r>
          </a:p>
          <a:p>
            <a:pPr marL="457200" lvl="1" indent="0">
              <a:buNone/>
            </a:pPr>
            <a:endParaRPr lang="en-US" sz="800"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1868603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97964"/>
            <a:ext cx="8509819" cy="1028883"/>
          </a:xfrm>
        </p:spPr>
        <p:txBody>
          <a:bodyPr>
            <a:normAutofit fontScale="90000"/>
          </a:bodyPr>
          <a:lstStyle/>
          <a:p>
            <a:r>
              <a:rPr lang="en-US" dirty="0" smtClean="0"/>
              <a:t>Consent in Clustered RCTs: Who is Subject?</a:t>
            </a:r>
            <a:endParaRPr lang="en-US" dirty="0"/>
          </a:p>
        </p:txBody>
      </p:sp>
      <p:sp>
        <p:nvSpPr>
          <p:cNvPr id="3" name="Content Placeholder 2"/>
          <p:cNvSpPr>
            <a:spLocks noGrp="1"/>
          </p:cNvSpPr>
          <p:nvPr>
            <p:ph idx="1"/>
          </p:nvPr>
        </p:nvSpPr>
        <p:spPr>
          <a:xfrm>
            <a:off x="457200" y="1340069"/>
            <a:ext cx="8229600" cy="4862767"/>
          </a:xfrm>
        </p:spPr>
        <p:txBody>
          <a:bodyPr>
            <a:normAutofit fontScale="55000" lnSpcReduction="20000"/>
          </a:bodyPr>
          <a:lstStyle/>
          <a:p>
            <a:endParaRPr lang="en-US" sz="800" dirty="0" smtClean="0"/>
          </a:p>
          <a:p>
            <a:r>
              <a:rPr lang="en-US" sz="4500" dirty="0" smtClean="0"/>
              <a:t>Q: if a study is randomized at the community level, who do we need to get consent from? </a:t>
            </a:r>
          </a:p>
          <a:p>
            <a:endParaRPr lang="en-US" sz="800" dirty="0" smtClean="0"/>
          </a:p>
          <a:p>
            <a:r>
              <a:rPr lang="en-US" sz="4500" dirty="0" smtClean="0"/>
              <a:t>Depends on the line </a:t>
            </a:r>
            <a:r>
              <a:rPr lang="en-US" sz="4500" dirty="0"/>
              <a:t>between practice and research: </a:t>
            </a:r>
            <a:endParaRPr lang="en-US" sz="4500" dirty="0" smtClean="0"/>
          </a:p>
          <a:p>
            <a:endParaRPr lang="en-US" sz="1200" dirty="0"/>
          </a:p>
          <a:p>
            <a:r>
              <a:rPr lang="en-US" sz="4500" dirty="0" smtClean="0"/>
              <a:t>One approach is to get “community approval”</a:t>
            </a:r>
            <a:endParaRPr lang="en-US" sz="800" dirty="0" smtClean="0"/>
          </a:p>
          <a:p>
            <a:endParaRPr lang="en-US" sz="800" dirty="0" smtClean="0"/>
          </a:p>
          <a:p>
            <a:r>
              <a:rPr lang="en-US" sz="4500" dirty="0" smtClean="0"/>
              <a:t>In practice most IRBs take into account:</a:t>
            </a:r>
          </a:p>
          <a:p>
            <a:pPr lvl="1"/>
            <a:r>
              <a:rPr lang="en-US" sz="4100" dirty="0" smtClean="0"/>
              <a:t>Cost of getting consent </a:t>
            </a:r>
          </a:p>
          <a:p>
            <a:pPr lvl="1"/>
            <a:r>
              <a:rPr lang="en-US" sz="4100" dirty="0" smtClean="0"/>
              <a:t>Whether program is voluntary </a:t>
            </a:r>
          </a:p>
          <a:p>
            <a:pPr lvl="1"/>
            <a:r>
              <a:rPr lang="en-US" sz="4100" dirty="0" smtClean="0"/>
              <a:t>The extent the evaluation changes the running of the program</a:t>
            </a:r>
          </a:p>
          <a:p>
            <a:pPr lvl="1"/>
            <a:r>
              <a:rPr lang="en-US" sz="4100" dirty="0" smtClean="0"/>
              <a:t>Risks of the program</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30430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Beneficence principle: </a:t>
            </a:r>
            <a:r>
              <a:rPr lang="en-US" dirty="0"/>
              <a:t>I</a:t>
            </a:r>
            <a:r>
              <a:rPr lang="en-US" dirty="0" smtClean="0"/>
              <a:t>mplications</a:t>
            </a:r>
            <a:endParaRPr lang="en-US" dirty="0"/>
          </a:p>
        </p:txBody>
      </p:sp>
      <p:sp>
        <p:nvSpPr>
          <p:cNvPr id="3" name="Content Placeholder 2"/>
          <p:cNvSpPr>
            <a:spLocks noGrp="1"/>
          </p:cNvSpPr>
          <p:nvPr>
            <p:ph idx="1"/>
          </p:nvPr>
        </p:nvSpPr>
        <p:spPr/>
        <p:txBody>
          <a:bodyPr>
            <a:normAutofit/>
          </a:bodyPr>
          <a:lstStyle/>
          <a:p>
            <a:r>
              <a:rPr lang="en-US" dirty="0" smtClean="0"/>
              <a:t>Potential benefits must outweigh potential harm</a:t>
            </a:r>
          </a:p>
          <a:p>
            <a:endParaRPr lang="en-US" sz="900" dirty="0" smtClean="0"/>
          </a:p>
          <a:p>
            <a:r>
              <a:rPr lang="en-US" dirty="0" smtClean="0"/>
              <a:t>Researcher should seek to minimize risk</a:t>
            </a:r>
          </a:p>
          <a:p>
            <a:endParaRPr lang="en-US" sz="900" dirty="0" smtClean="0"/>
          </a:p>
          <a:p>
            <a:r>
              <a:rPr lang="en-US" dirty="0"/>
              <a:t>I</a:t>
            </a:r>
            <a:r>
              <a:rPr lang="en-US" dirty="0" smtClean="0"/>
              <a:t>s researcher responsible for risk of program or evaluation?</a:t>
            </a:r>
          </a:p>
          <a:p>
            <a:endParaRPr lang="en-US" sz="900" dirty="0" smtClean="0"/>
          </a:p>
          <a:p>
            <a:r>
              <a:rPr lang="en-US" dirty="0" smtClean="0"/>
              <a:t>Program may have risks but that does not make </a:t>
            </a:r>
            <a:r>
              <a:rPr lang="en-US" i="1" dirty="0" smtClean="0"/>
              <a:t>evaluating</a:t>
            </a:r>
            <a:r>
              <a:rPr lang="en-US" dirty="0" smtClean="0"/>
              <a:t> it unethical</a:t>
            </a:r>
          </a:p>
          <a:p>
            <a:endParaRPr lang="en-US" sz="1100" dirty="0" smtClean="0"/>
          </a:p>
          <a:p>
            <a:r>
              <a:rPr lang="en-US" dirty="0" smtClean="0"/>
              <a:t>Q: what are the risks and benefits of evaluating a risky program</a:t>
            </a:r>
            <a:r>
              <a:rPr lang="en-US" dirty="0"/>
              <a:t>?</a:t>
            </a:r>
            <a:endParaRPr lang="en-US" dirty="0" smtClean="0"/>
          </a:p>
          <a:p>
            <a:pPr lvl="1"/>
            <a:endParaRPr lang="en-US" dirty="0" smtClean="0"/>
          </a:p>
          <a:p>
            <a:pPr lvl="1"/>
            <a:endParaRPr lang="en-US" sz="900"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J-PAL 102x | Ethics</a:t>
            </a:r>
            <a:endParaRPr lang="en-US" dirty="0"/>
          </a:p>
        </p:txBody>
      </p:sp>
    </p:spTree>
    <p:extLst>
      <p:ext uri="{BB962C8B-B14F-4D97-AF65-F5344CB8AC3E}">
        <p14:creationId xmlns:p14="http://schemas.microsoft.com/office/powerpoint/2010/main" val="5552704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J-PAL Color Palette">
      <a:dk1>
        <a:srgbClr val="000000"/>
      </a:dk1>
      <a:lt1>
        <a:srgbClr val="FFFFFF"/>
      </a:lt1>
      <a:dk2>
        <a:srgbClr val="919191"/>
      </a:dk2>
      <a:lt2>
        <a:srgbClr val="CACACA"/>
      </a:lt2>
      <a:accent1>
        <a:srgbClr val="E35925"/>
      </a:accent1>
      <a:accent2>
        <a:srgbClr val="2FAA9F"/>
      </a:accent2>
      <a:accent3>
        <a:srgbClr val="F4C300"/>
      </a:accent3>
      <a:accent4>
        <a:srgbClr val="4A9C65"/>
      </a:accent4>
      <a:accent5>
        <a:srgbClr val="2D616E"/>
      </a:accent5>
      <a:accent6>
        <a:srgbClr val="646464"/>
      </a:accent6>
      <a:hlink>
        <a:srgbClr val="2FAA9F"/>
      </a:hlink>
      <a:folHlink>
        <a:srgbClr val="E3591B"/>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600" dirty="0" smtClean="0"/>
        </a:defPPr>
      </a:lstStyle>
      <a:style>
        <a:lnRef idx="1">
          <a:schemeClr val="accent1"/>
        </a:lnRef>
        <a:fillRef idx="3">
          <a:schemeClr val="accent1"/>
        </a:fillRef>
        <a:effectRef idx="2">
          <a:schemeClr val="accent1"/>
        </a:effectRef>
        <a:fontRef idx="minor">
          <a:schemeClr val="lt1"/>
        </a:fontRef>
      </a:style>
    </a:spDef>
    <a:lnDef>
      <a:spPr>
        <a:ln w="3175">
          <a:solidFill>
            <a:schemeClr val="accent1"/>
          </a:solidFill>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iningType xmlns="6075b9dd-69da-4080-9e13-093fc5119558"/>
    <TrainingSector xmlns="6075b9dd-69da-4080-9e13-093fc5119558"/>
    <TrainingResourceType xmlns="6075b9dd-69da-4080-9e13-093fc5119558" xsi:nil="true"/>
    <Country xmlns="6075b9dd-69da-4080-9e13-093fc5119558" xsi:nil="true"/>
    <LastUsed xmlns="36d19e46-f4da-4773-8ea9-e11846e3e1cd" xsi:nil="true"/>
    <TrainingActivity xmlns="6075b9dd-69da-4080-9e13-093fc5119558" xsi:nil="true"/>
    <TrainingSubactivity xmlns="6075b9dd-69da-4080-9e13-093fc5119558" xsi:nil="true"/>
    <Language xmlns="36d19e46-f4da-4773-8ea9-e11846e3e1cd">English</Language>
    <Region xmlns="6075b9dd-69da-4080-9e13-093fc5119558" xsi:nil="true"/>
    <PublishingContact xmlns="http://schemas.microsoft.com/sharepoint/v3">
      <UserInfo>
        <DisplayName/>
        <AccountId xsi:nil="true"/>
        <AccountType/>
      </UserInfo>
    </PublishingContact>
    <Contact xmlns="36d19e46-f4da-4773-8ea9-e11846e3e1c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9425F369CD754A87C60479FB70AD44" ma:contentTypeVersion="17" ma:contentTypeDescription="Create a new document." ma:contentTypeScope="" ma:versionID="43ff54b0dff39bdfb5465f5198966177">
  <xsd:schema xmlns:xsd="http://www.w3.org/2001/XMLSchema" xmlns:xs="http://www.w3.org/2001/XMLSchema" xmlns:p="http://schemas.microsoft.com/office/2006/metadata/properties" xmlns:ns1="http://schemas.microsoft.com/sharepoint/v3" xmlns:ns2="6075b9dd-69da-4080-9e13-093fc5119558" xmlns:ns3="36d19e46-f4da-4773-8ea9-e11846e3e1cd" targetNamespace="http://schemas.microsoft.com/office/2006/metadata/properties" ma:root="true" ma:fieldsID="386c4916269969d07e398cfeca7805a4" ns1:_="" ns2:_="" ns3:_="">
    <xsd:import namespace="http://schemas.microsoft.com/sharepoint/v3"/>
    <xsd:import namespace="6075b9dd-69da-4080-9e13-093fc5119558"/>
    <xsd:import namespace="36d19e46-f4da-4773-8ea9-e11846e3e1cd"/>
    <xsd:element name="properties">
      <xsd:complexType>
        <xsd:sequence>
          <xsd:element name="documentManagement">
            <xsd:complexType>
              <xsd:all>
                <xsd:element ref="ns2:TrainingType" minOccurs="0"/>
                <xsd:element ref="ns2:TrainingSector" minOccurs="0"/>
                <xsd:element ref="ns2:TrainingActivity" minOccurs="0"/>
                <xsd:element ref="ns2:TrainingSubactivity" minOccurs="0"/>
                <xsd:element ref="ns2:TrainingResourceType" minOccurs="0"/>
                <xsd:element ref="ns2:Region" minOccurs="0"/>
                <xsd:element ref="ns2:Country" minOccurs="0"/>
                <xsd:element ref="ns3:LastUsed" minOccurs="0"/>
                <xsd:element ref="ns1:PublishingContact" minOccurs="0"/>
                <xsd:element ref="ns3:Contact"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16" nillable="true" ma:displayName="Contact2" ma:description=""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075b9dd-69da-4080-9e13-093fc5119558" elementFormDefault="qualified">
    <xsd:import namespace="http://schemas.microsoft.com/office/2006/documentManagement/types"/>
    <xsd:import namespace="http://schemas.microsoft.com/office/infopath/2007/PartnerControls"/>
    <xsd:element name="TrainingType" ma:index="8" nillable="true" ma:displayName="TrainingType" ma:internalName="TrainingType">
      <xsd:complexType>
        <xsd:complexContent>
          <xsd:extension base="dms:MultiChoice">
            <xsd:sequence>
              <xsd:element name="Value" maxOccurs="unbounded" minOccurs="0" nillable="true">
                <xsd:simpleType>
                  <xsd:restriction base="dms:Choice">
                    <xsd:enumeration value="Executive Education"/>
                    <xsd:enumeration value="Advanced Executive Education"/>
                    <xsd:enumeration value="Managing Measurement and Data"/>
                    <xsd:enumeration value="Custom Workshop"/>
                    <xsd:enumeration value="Staff Training"/>
                    <xsd:enumeration value="Remote Learning"/>
                  </xsd:restriction>
                </xsd:simpleType>
              </xsd:element>
            </xsd:sequence>
          </xsd:extension>
        </xsd:complexContent>
      </xsd:complexType>
    </xsd:element>
    <xsd:element name="TrainingSector" ma:index="9" nillable="true" ma:displayName="TrainingSector" ma:internalName="TrainingSector">
      <xsd:complexType>
        <xsd:complexContent>
          <xsd:extension base="dms:MultiChoice">
            <xsd:sequence>
              <xsd:element name="Value" maxOccurs="unbounded" minOccurs="0" nillable="true">
                <xsd:simpleType>
                  <xsd:restriction base="dms:Choice">
                    <xsd:enumeration value="Agriculture"/>
                    <xsd:enumeration value="Education"/>
                    <xsd:enumeration value="Governance"/>
                    <xsd:enumeration value="Health"/>
                    <xsd:enumeration value="Labor"/>
                    <xsd:enumeration value="Microfinance"/>
                    <xsd:enumeration value="Multiple"/>
                    <xsd:enumeration value="Water and Sanitation"/>
                  </xsd:restriction>
                </xsd:simpleType>
              </xsd:element>
            </xsd:sequence>
          </xsd:extension>
        </xsd:complexContent>
      </xsd:complexType>
    </xsd:element>
    <xsd:element name="TrainingActivity" ma:index="10" nillable="true" ma:displayName="TrainingActivity" ma:format="Dropdown" ma:internalName="TrainingActivity">
      <xsd:simpleType>
        <xsd:restriction base="dms:Choice">
          <xsd:enumeration value="0.Guide for conducting a successful training"/>
          <xsd:enumeration value="Agenda"/>
          <xsd:enumeration value="Application"/>
          <xsd:enumeration value="Assessment"/>
          <xsd:enumeration value="Case Study"/>
          <xsd:enumeration value="Exercise"/>
          <xsd:enumeration value="Finance"/>
          <xsd:enumeration value="Group Presentations"/>
          <xsd:enumeration value="Logistics"/>
          <xsd:enumeration value="Paraphernalia"/>
          <xsd:enumeration value="Printing"/>
          <xsd:enumeration value="Registration"/>
          <xsd:enumeration value="Slides"/>
          <xsd:enumeration value="TA Training"/>
          <xsd:enumeration value="USB"/>
        </xsd:restriction>
      </xsd:simpleType>
    </xsd:element>
    <xsd:element name="TrainingSubactivity" ma:index="11" nillable="true" ma:displayName="TrainingSubactivity" ma:format="Dropdown" ma:internalName="TrainingSubactivity">
      <xsd:simpleType>
        <xsd:restriction base="dms:Choice">
          <xsd:enumeration value="Budget"/>
          <xsd:enumeration value="Certificate"/>
          <xsd:enumeration value="Checklist"/>
          <xsd:enumeration value="Communication"/>
          <xsd:enumeration value="Course Packet"/>
          <xsd:enumeration value=".Presentation Template"/>
          <xsd:enumeration value="Goals"/>
          <xsd:enumeration value="Invoice"/>
          <xsd:enumeration value="Literature"/>
          <xsd:enumeration value="Nametag"/>
          <xsd:enumeration value="Quiz"/>
          <xsd:enumeration value="Report"/>
          <xsd:enumeration value="Software"/>
          <xsd:enumeration value="Tasklist"/>
          <xsd:enumeration value="Accomodation"/>
          <xsd:enumeration value="Food"/>
          <xsd:enumeration value="Transport"/>
          <xsd:enumeration value="Travel"/>
          <xsd:enumeration value="Venue"/>
          <xsd:enumeration value="Visa"/>
          <xsd:enumeration value="0.0Introduction"/>
          <xsd:enumeration value="0.1What is Evaluation"/>
          <xsd:enumeration value="0.2ToC_Measurement"/>
          <xsd:enumeration value="0.3Why Randomize"/>
          <xsd:enumeration value="0.4How to Randomize"/>
          <xsd:enumeration value="0.5Sampling and Sample Size"/>
          <xsd:enumeration value="0.6Threats and Analysis"/>
          <xsd:enumeration value="0.7Start-to-Finish"/>
          <xsd:enumeration value="0.8Cost-effectiveness"/>
          <xsd:enumeration value="0.9Common Pitfalls"/>
          <xsd:enumeration value="_ProjectDevelopment"/>
          <xsd:enumeration value="0ProjectManagement"/>
          <xsd:enumeration value="1ResearchFinance"/>
          <xsd:enumeration value="2ResearchDesign"/>
          <xsd:enumeration value="3Intervention"/>
          <xsd:enumeration value="4HumanSubjects"/>
          <xsd:enumeration value="5Measurement"/>
          <xsd:enumeration value="6DataCollection"/>
          <xsd:enumeration value="6.1CAI"/>
          <xsd:enumeration value="7DataManagement"/>
          <xsd:enumeration value="7.1Stata"/>
          <xsd:enumeration value="8Results"/>
          <xsd:enumeration value="Balance"/>
          <xsd:enumeration value="Randomization Mechanics"/>
          <xsd:enumeration value="Guide"/>
        </xsd:restriction>
      </xsd:simpleType>
    </xsd:element>
    <xsd:element name="TrainingResourceType" ma:index="12" nillable="true" ma:displayName="TrainingResourceType" ma:format="Dropdown" ma:internalName="TrainingResourceType">
      <xsd:simpleType>
        <xsd:restriction base="dms:Choice">
          <xsd:enumeration value="Template"/>
          <xsd:enumeration value="Latest Version"/>
          <xsd:enumeration value="Sample"/>
          <xsd:enumeration value="Checklist"/>
          <xsd:enumeration value="Manual"/>
        </xsd:restriction>
      </xsd:simpleType>
    </xsd:element>
    <xsd:element name="Region" ma:index="13" nillable="true" ma:displayName="Region" ma:format="Dropdown" ma:internalName="Region">
      <xsd:simpleType>
        <xsd:restriction base="dms:Choice">
          <xsd:enumeration value="Africa"/>
          <xsd:enumeration value="Europe"/>
          <xsd:enumeration value="South Asia"/>
          <xsd:enumeration value="North America"/>
          <xsd:enumeration value="Latin America"/>
          <xsd:enumeration value="Southeast Asia"/>
        </xsd:restriction>
      </xsd:simpleType>
    </xsd:element>
    <xsd:element name="Country" ma:index="14" nillable="true" ma:displayName="Country" ma:format="Dropdown" ma:internalName="Country">
      <xsd:simpleType>
        <xsd:restriction base="dms:Choice">
          <xsd:enumeration value="Afghanistan"/>
          <xsd:enumeration value="Aland Islands"/>
          <xsd:enumeration value="Albania"/>
          <xsd:enumeration value="Algeria"/>
          <xsd:enumeration value="American Samoa"/>
          <xsd:enumeration value="Andorra"/>
          <xsd:enumeration value="Angola"/>
          <xsd:enumeration value="Anguilla"/>
          <xsd:enumeration value="Antarctica"/>
          <xsd:enumeration value="Antigua And Barbuda"/>
          <xsd:enumeration value="Argentina"/>
          <xsd:enumeration value="Armenia"/>
          <xsd:enumeration value="Aruba"/>
          <xsd:enumeration value="Australia"/>
          <xsd:enumeration value="Austria"/>
          <xsd:enumeration value="Azerbaijan"/>
          <xsd:enumeration value="Bahamas"/>
          <xsd:enumeration value="Bahrain"/>
          <xsd:enumeration value="Bangladesh"/>
          <xsd:enumeration value="Barbados"/>
          <xsd:enumeration value="Belarus"/>
          <xsd:enumeration value="Belgium"/>
          <xsd:enumeration value="Belize"/>
          <xsd:enumeration value="Benin"/>
          <xsd:enumeration value="Bermuda"/>
          <xsd:enumeration value="Bhutan"/>
          <xsd:enumeration value="Bolivia"/>
          <xsd:enumeration value="Bosnia And Herzegovina"/>
          <xsd:enumeration value="Botswana"/>
          <xsd:enumeration value="Bouvet Island"/>
          <xsd:enumeration value="Brazil"/>
          <xsd:enumeration value="British Indian Ocean Territory"/>
          <xsd:enumeration value="Brunei Darussalam"/>
          <xsd:enumeration value="Bulgaria"/>
          <xsd:enumeration value="Burkina Faso"/>
          <xsd:enumeration value="Burundi"/>
          <xsd:enumeration value="Cambodia"/>
          <xsd:enumeration value="Cameroon"/>
          <xsd:enumeration value="Canada"/>
          <xsd:enumeration value="Cape Verde"/>
          <xsd:enumeration value="Cayman Islands"/>
          <xsd:enumeration value="Central African Republic"/>
          <xsd:enumeration value="Chad"/>
          <xsd:enumeration value="Chile"/>
          <xsd:enumeration value="China"/>
          <xsd:enumeration value="Christmas Island"/>
          <xsd:enumeration value="Cocos (Keeling) Islands"/>
          <xsd:enumeration value="Colombia"/>
          <xsd:enumeration value="Comoros"/>
          <xsd:enumeration value="Congo"/>
          <xsd:enumeration value="Congo, The Democratic Republic Of The"/>
          <xsd:enumeration value="Cook Islands"/>
          <xsd:enumeration value="Costa Rica"/>
          <xsd:enumeration value="Cote D'Ivoire"/>
          <xsd:enumeration value="Croatia"/>
          <xsd:enumeration value="Cuba"/>
          <xsd:enumeration value="Cyprus"/>
          <xsd:enumeration value="Czech Republic"/>
          <xsd:enumeration value="Denmark"/>
          <xsd:enumeration value="Djibouti"/>
          <xsd:enumeration value="Dominica"/>
          <xsd:enumeration value="Dominican Republic"/>
          <xsd:enumeration value="Ecuador"/>
          <xsd:enumeration value="Egypt"/>
          <xsd:enumeration value="El Salvador"/>
          <xsd:enumeration value="Equatorial Guinea"/>
          <xsd:enumeration value="Eritrea"/>
          <xsd:enumeration value="Estonia"/>
          <xsd:enumeration value="Ethiopia"/>
          <xsd:enumeration value="Falkland Islands (Malvinas)"/>
          <xsd:enumeration value="Faroe Islands"/>
          <xsd:enumeration value="Fiji"/>
          <xsd:enumeration value="Finland"/>
          <xsd:enumeration value="France"/>
          <xsd:enumeration value="French Guiana"/>
          <xsd:enumeration value="French Polynesia"/>
          <xsd:enumeration value="French Southern Territories"/>
          <xsd:enumeration value="Gabon"/>
          <xsd:enumeration value="Gambia"/>
          <xsd:enumeration value="Georgia"/>
          <xsd:enumeration value="Germany"/>
          <xsd:enumeration value="Ghana"/>
          <xsd:enumeration value="Gibraltar"/>
          <xsd:enumeration value="Greece"/>
          <xsd:enumeration value="Greenland"/>
          <xsd:enumeration value="Grenada"/>
          <xsd:enumeration value="Guadeloupe"/>
          <xsd:enumeration value="Guam"/>
          <xsd:enumeration value="Guatemala"/>
          <xsd:enumeration value="Guernsey"/>
          <xsd:enumeration value="Guinea"/>
          <xsd:enumeration value="Guinea-Bissau"/>
          <xsd:enumeration value="Guyana"/>
          <xsd:enumeration value="Haiti"/>
          <xsd:enumeration value="Heard Island And Mcdonald Islands"/>
          <xsd:enumeration value="Holy See (Vatican City State)"/>
          <xsd:enumeration value="Honduras"/>
          <xsd:enumeration value="Hong Kong"/>
          <xsd:enumeration value="Hungary"/>
          <xsd:enumeration value="Iceland"/>
          <xsd:enumeration value="India"/>
          <xsd:enumeration value="Indonesia"/>
          <xsd:enumeration value="Iran, Islamic Republic Of"/>
          <xsd:enumeration value="Iraq"/>
          <xsd:enumeration value="Ireland"/>
          <xsd:enumeration value="Isle Of Man"/>
          <xsd:enumeration value="Israel"/>
          <xsd:enumeration value="Italy"/>
          <xsd:enumeration value="Jamaica"/>
          <xsd:enumeration value="Japan"/>
          <xsd:enumeration value="Jersey"/>
          <xsd:enumeration value="Jordan"/>
          <xsd:enumeration value="Kazakhstan"/>
          <xsd:enumeration value="Kenya"/>
          <xsd:enumeration value="Kiribati"/>
          <xsd:enumeration value="Korea, Democratic People'S Republic Of"/>
          <xsd:enumeration value="Korea, Republic Of"/>
          <xsd:enumeration value="Kuwait"/>
          <xsd:enumeration value="Kyrgyzstan"/>
          <xsd:enumeration value="Lao People'S Democratic Republic"/>
          <xsd:enumeration value="Latvia"/>
          <xsd:enumeration value="Lebanon"/>
          <xsd:enumeration value="Lesotho"/>
          <xsd:enumeration value="Liberia"/>
          <xsd:enumeration value="Libyan Arab Jamahiriya"/>
          <xsd:enumeration value="Liechtenstein"/>
          <xsd:enumeration value="Lithuania"/>
          <xsd:enumeration value="Luxembourg"/>
          <xsd:enumeration value="Macao"/>
          <xsd:enumeration value="Macedonia, The Former Yugoslav Republic Of"/>
          <xsd:enumeration value="Madagascar"/>
          <xsd:enumeration value="Malawi"/>
          <xsd:enumeration value="Malaysia"/>
          <xsd:enumeration value="Maldives"/>
          <xsd:enumeration value="Mali"/>
          <xsd:enumeration value="Malta"/>
          <xsd:enumeration value="Marshall Islands"/>
          <xsd:enumeration value="Martinique"/>
          <xsd:enumeration value="Mauritania"/>
          <xsd:enumeration value="Mauritius"/>
          <xsd:enumeration value="Mayotte"/>
          <xsd:enumeration value="Mexico"/>
          <xsd:enumeration value="Micronesia, Federated States Of"/>
          <xsd:enumeration value="Moldova, Republic Of"/>
          <xsd:enumeration value="Monaco"/>
          <xsd:enumeration value="Mongolia"/>
          <xsd:enumeration value="Montserrat"/>
          <xsd:enumeration value="Morocco"/>
          <xsd:enumeration value="Mozambique"/>
          <xsd:enumeration value="Myanmar"/>
          <xsd:enumeration value="Namibia"/>
          <xsd:enumeration value="Nauru"/>
          <xsd:enumeration value="Nepal"/>
          <xsd:enumeration value="Netherlands"/>
          <xsd:enumeration value="Netherlands Antilles"/>
          <xsd:enumeration value="New Caledonia"/>
          <xsd:enumeration value="New Zealand"/>
          <xsd:enumeration value="Nicaragua"/>
          <xsd:enumeration value="Niger"/>
          <xsd:enumeration value="Nigeria"/>
          <xsd:enumeration value="Niue"/>
          <xsd:enumeration value="Norfolk Island"/>
          <xsd:enumeration value="Northern Mariana Islands"/>
          <xsd:enumeration value="Norway"/>
          <xsd:enumeration value="Oman"/>
          <xsd:enumeration value="Pakistan"/>
          <xsd:enumeration value="Palau"/>
          <xsd:enumeration value="Palestinian Territory, Occupied"/>
          <xsd:enumeration value="Panama"/>
          <xsd:enumeration value="Papua New Guinea"/>
          <xsd:enumeration value="Paraguay"/>
          <xsd:enumeration value="Peru"/>
          <xsd:enumeration value="Philippines"/>
          <xsd:enumeration value="Pitcairn"/>
          <xsd:enumeration value="Poland"/>
          <xsd:enumeration value="Portugal"/>
          <xsd:enumeration value="Puerto Rico"/>
          <xsd:enumeration value="Qatar"/>
          <xsd:enumeration value="Reunion"/>
          <xsd:enumeration value="Romania"/>
          <xsd:enumeration value="Russian Federation"/>
          <xsd:enumeration value="Rwanda"/>
          <xsd:enumeration value="Saint Helena"/>
          <xsd:enumeration value="Saint Kitts And Nevis"/>
          <xsd:enumeration value="Saint Lucia"/>
          <xsd:enumeration value="Saint Pierre And Miquelon"/>
          <xsd:enumeration value="Saint Vincent And The Grenadines"/>
          <xsd:enumeration value="Samoa"/>
          <xsd:enumeration value="San Marino"/>
          <xsd:enumeration value="Sao Tome And Principe"/>
          <xsd:enumeration value="Saudi Arabia"/>
          <xsd:enumeration value="Senegal"/>
          <xsd:enumeration value="Serbia And Montenegro"/>
          <xsd:enumeration value="Seychelles"/>
          <xsd:enumeration value="Sierra Leone"/>
          <xsd:enumeration value="Singapore"/>
          <xsd:enumeration value="Slovakia"/>
          <xsd:enumeration value="Slovenia"/>
          <xsd:enumeration value="Solomon Islands"/>
          <xsd:enumeration value="Somalia"/>
          <xsd:enumeration value="South Africa"/>
          <xsd:enumeration value="South Georgia And The South Sandwich Islands"/>
          <xsd:enumeration value="Spain"/>
          <xsd:enumeration value="Sri Lanka"/>
          <xsd:enumeration value="Sudan"/>
          <xsd:enumeration value="Suriname"/>
          <xsd:enumeration value="Svalbard And Jan Mayen"/>
          <xsd:enumeration value="Swaziland"/>
          <xsd:enumeration value="Sweden"/>
          <xsd:enumeration value="Switzerland"/>
          <xsd:enumeration value="Syrian Arab Republic"/>
          <xsd:enumeration value="Taiwan, Province Of China"/>
          <xsd:enumeration value="Tajikistan"/>
          <xsd:enumeration value="Tanzania, United Republic Of"/>
          <xsd:enumeration value="Thailand"/>
          <xsd:enumeration value="Timor-Leste"/>
          <xsd:enumeration value="Togo"/>
          <xsd:enumeration value="Tokelau"/>
          <xsd:enumeration value="Tonga"/>
          <xsd:enumeration value="Trinidad And Tobago"/>
          <xsd:enumeration value="Tunisia"/>
          <xsd:enumeration value="Turkey"/>
          <xsd:enumeration value="Turkmenistan"/>
          <xsd:enumeration value="Turks And Caicos Islands"/>
          <xsd:enumeration value="Tuvalu"/>
          <xsd:enumeration value="Uganda"/>
          <xsd:enumeration value="Ukraine"/>
          <xsd:enumeration value="United Arab Emirates"/>
          <xsd:enumeration value="United Kingdom"/>
          <xsd:enumeration value="United States"/>
          <xsd:enumeration value="United States Minor Outlying Islands"/>
          <xsd:enumeration value="Uruguay"/>
          <xsd:enumeration value="Uzbekistan"/>
          <xsd:enumeration value="Vanuatu"/>
          <xsd:enumeration value="Venezuela"/>
          <xsd:enumeration value="Viet Nam"/>
          <xsd:enumeration value="Virgin Islands, British"/>
          <xsd:enumeration value="Virgin Islands, U.S."/>
          <xsd:enumeration value="Wallis And Futuna"/>
          <xsd:enumeration value="Western Sahara"/>
          <xsd:enumeration value="Yemen"/>
          <xsd:enumeration value="Zambia"/>
          <xsd:enumeration value="Zimbabwe"/>
        </xsd:restriction>
      </xsd:simpleType>
    </xsd:element>
  </xsd:schema>
  <xsd:schema xmlns:xsd="http://www.w3.org/2001/XMLSchema" xmlns:xs="http://www.w3.org/2001/XMLSchema" xmlns:dms="http://schemas.microsoft.com/office/2006/documentManagement/types" xmlns:pc="http://schemas.microsoft.com/office/infopath/2007/PartnerControls" targetNamespace="36d19e46-f4da-4773-8ea9-e11846e3e1cd" elementFormDefault="qualified">
    <xsd:import namespace="http://schemas.microsoft.com/office/2006/documentManagement/types"/>
    <xsd:import namespace="http://schemas.microsoft.com/office/infopath/2007/PartnerControls"/>
    <xsd:element name="LastUsed" ma:index="15" nillable="true" ma:displayName="LastUsed" ma:description="When was the last time this training material was used" ma:format="DateOnly" ma:internalName="LastUsed">
      <xsd:simpleType>
        <xsd:restriction base="dms:DateTime"/>
      </xsd:simpleType>
    </xsd:element>
    <xsd:element name="Contact" ma:index="17" nillable="true" ma:displayName="Contact" ma:list="{d980e52d-47e3-478b-bbaf-1236e01fa3fe}" ma:internalName="Contact" ma:showField="FullName">
      <xsd:simpleType>
        <xsd:restriction base="dms:Lookup"/>
      </xsd:simpleType>
    </xsd:element>
    <xsd:element name="Language" ma:index="18" nillable="true" ma:displayName="Language" ma:default="English" ma:format="Dropdown" ma:internalName="Language">
      <xsd:simpleType>
        <xsd:restriction base="dms:Choice">
          <xsd:enumeration value="English"/>
          <xsd:enumeration value="French"/>
          <xsd:enumeration value="Spanish"/>
          <xsd:enumeration value="Portugues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3E33C5-1BE5-45F3-A645-C42F93056CFF}">
  <ds:schemaRefs>
    <ds:schemaRef ds:uri="http://schemas.microsoft.com/sharepoint/v3/contenttype/forms"/>
  </ds:schemaRefs>
</ds:datastoreItem>
</file>

<file path=customXml/itemProps2.xml><?xml version="1.0" encoding="utf-8"?>
<ds:datastoreItem xmlns:ds="http://schemas.openxmlformats.org/officeDocument/2006/customXml" ds:itemID="{9163D4B2-2507-48F9-9BD6-C32B7E1C1D3C}">
  <ds:schemaRef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36d19e46-f4da-4773-8ea9-e11846e3e1cd"/>
    <ds:schemaRef ds:uri="http://schemas.microsoft.com/office/infopath/2007/PartnerControls"/>
    <ds:schemaRef ds:uri="6075b9dd-69da-4080-9e13-093fc5119558"/>
    <ds:schemaRef ds:uri="http://schemas.microsoft.com/sharepoint/v3"/>
  </ds:schemaRefs>
</ds:datastoreItem>
</file>

<file path=customXml/itemProps3.xml><?xml version="1.0" encoding="utf-8"?>
<ds:datastoreItem xmlns:ds="http://schemas.openxmlformats.org/officeDocument/2006/customXml" ds:itemID="{5E29143A-B36F-442C-B355-54CE2F46E2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75b9dd-69da-4080-9e13-093fc5119558"/>
    <ds:schemaRef ds:uri="36d19e46-f4da-4773-8ea9-e11846e3e1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4445</TotalTime>
  <Words>2319</Words>
  <Application>Microsoft Office PowerPoint</Application>
  <PresentationFormat>On-screen Show (4:3)</PresentationFormat>
  <Paragraphs>414</Paragraphs>
  <Slides>40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Century Gothic</vt:lpstr>
      <vt:lpstr>Gill Sans</vt:lpstr>
      <vt:lpstr>Office Theme</vt:lpstr>
      <vt:lpstr>Ethics, Human Subjects Approval and Consent in Randomized Evaluations</vt:lpstr>
      <vt:lpstr>Overview</vt:lpstr>
      <vt:lpstr>Ethical Considerations: Background</vt:lpstr>
      <vt:lpstr>Implications: Approval for Research</vt:lpstr>
      <vt:lpstr>Definition of Research</vt:lpstr>
      <vt:lpstr>Practice vs Research: Two Extremes</vt:lpstr>
      <vt:lpstr>Respect for Persons: Implications</vt:lpstr>
      <vt:lpstr>Consent in Clustered RCTs: Who is Subject?</vt:lpstr>
      <vt:lpstr>Beneficence principle: Implications</vt:lpstr>
      <vt:lpstr>Potential Risks of Harm from Evaluating</vt:lpstr>
      <vt:lpstr>What are the Benefits?</vt:lpstr>
      <vt:lpstr>Justice Provision: Implications</vt:lpstr>
      <vt:lpstr>Ethics with Different Randomization Designs</vt:lpstr>
      <vt:lpstr>Simple Treatment Lottery</vt:lpstr>
      <vt:lpstr>Simple Lottery and Beneficence</vt:lpstr>
      <vt:lpstr>Example: Ethical Costs and Targeting</vt:lpstr>
      <vt:lpstr>Lottery Around the Cutoff</vt:lpstr>
      <vt:lpstr>Example: Credit Scoring in Philippines </vt:lpstr>
      <vt:lpstr>Ethics of lottery around the cutoff</vt:lpstr>
      <vt:lpstr>Randomized Phase-In</vt:lpstr>
      <vt:lpstr>Ethics of randomized phase-in</vt:lpstr>
      <vt:lpstr>Randomized Rotation</vt:lpstr>
      <vt:lpstr>Ethics of Rotation Design</vt:lpstr>
      <vt:lpstr>Encouragement Design</vt:lpstr>
      <vt:lpstr>Ethics of Encouragement Design</vt:lpstr>
      <vt:lpstr>Achieving Compliance with IRB</vt:lpstr>
      <vt:lpstr>Basic requirements for IRB </vt:lpstr>
      <vt:lpstr>Personally Identified Information </vt:lpstr>
      <vt:lpstr>Data Management Plans </vt:lpstr>
      <vt:lpstr>Timing of Approval</vt:lpstr>
      <vt:lpstr>Checklist for IRB compliance</vt:lpstr>
      <vt:lpstr>IRB checklist continued</vt:lpstr>
      <vt:lpstr>Check Local IRB rules</vt:lpstr>
      <vt:lpstr>Case Study of Challenges of Clustered Randomized Evaluation</vt:lpstr>
      <vt:lpstr>Improving learning in India</vt:lpstr>
      <vt:lpstr>Research Design</vt:lpstr>
      <vt:lpstr>Who is the subject of the research?</vt:lpstr>
      <vt:lpstr>What is research and what is practice?</vt:lpstr>
      <vt:lpstr>Possible Criteria for Regulating CRT’s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Bond</dc:creator>
  <cp:lastModifiedBy>Rachel Glennerster</cp:lastModifiedBy>
  <cp:revision>491</cp:revision>
  <cp:lastPrinted>2016-01-08T14:37:49Z</cp:lastPrinted>
  <dcterms:created xsi:type="dcterms:W3CDTF">2015-11-12T16:10:35Z</dcterms:created>
  <dcterms:modified xsi:type="dcterms:W3CDTF">2016-10-20T16:44:03Z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0x010100329425F369CD754A87C60479FB70AD44</vt:lpwstr>
  </property>
</Properties>
</file>