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9" r:id="rId2"/>
    <p:sldId id="270" r:id="rId3"/>
    <p:sldId id="271" r:id="rId4"/>
    <p:sldId id="274" r:id="rId5"/>
    <p:sldId id="275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D035"/>
    <a:srgbClr val="85D52B"/>
    <a:srgbClr val="445878"/>
    <a:srgbClr val="141313"/>
    <a:srgbClr val="787978"/>
    <a:srgbClr val="2F9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6" d="100"/>
          <a:sy n="96" d="100"/>
        </p:scale>
        <p:origin x="-127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86138"/>
            <a:ext cx="7848600" cy="1587"/>
          </a:xfrm>
          <a:prstGeom prst="line">
            <a:avLst/>
          </a:prstGeom>
          <a:ln w="38100" cmpd="sng">
            <a:solidFill>
              <a:srgbClr val="445878"/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78797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72F1-BB71-444A-B15A-96485E43985E}" type="datetime2">
              <a:rPr lang="en-US"/>
              <a:pPr>
                <a:defRPr/>
              </a:pPr>
              <a:t>Monday, November 18, 13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29CCB-9690-FB48-A3F1-5B31AB08F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8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rgbClr val="78797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6360"/>
          </a:xfrm>
        </p:spPr>
        <p:txBody>
          <a:bodyPr/>
          <a:lstStyle>
            <a:lvl1pPr>
              <a:buClr>
                <a:srgbClr val="FF0000"/>
              </a:buClr>
              <a:defRPr>
                <a:solidFill>
                  <a:srgbClr val="141313"/>
                </a:solidFill>
              </a:defRPr>
            </a:lvl1pPr>
            <a:lvl2pPr>
              <a:buClr>
                <a:srgbClr val="FF0000"/>
              </a:buClr>
              <a:defRPr>
                <a:solidFill>
                  <a:srgbClr val="141313"/>
                </a:solidFill>
              </a:defRPr>
            </a:lvl2pPr>
            <a:lvl3pPr>
              <a:buClr>
                <a:srgbClr val="FF0000"/>
              </a:buClr>
              <a:defRPr>
                <a:solidFill>
                  <a:srgbClr val="141313"/>
                </a:solidFill>
              </a:defRPr>
            </a:lvl3pPr>
            <a:lvl4pPr>
              <a:buClr>
                <a:srgbClr val="FF0000"/>
              </a:buClr>
              <a:defRPr>
                <a:solidFill>
                  <a:srgbClr val="141313"/>
                </a:solidFill>
              </a:defRPr>
            </a:lvl4pPr>
            <a:lvl5pPr>
              <a:buClr>
                <a:srgbClr val="FF0000"/>
              </a:buClr>
              <a:defRPr>
                <a:solidFill>
                  <a:srgbClr val="14131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7F195-694A-C745-A481-4A54DA93ECB3}" type="datetime2">
              <a:rPr lang="en-US"/>
              <a:pPr>
                <a:defRPr/>
              </a:pPr>
              <a:t>Monday, November 18, 13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9B36D-2770-5E40-B136-62BA901FA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1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-117390"/>
            <a:ext cx="9250430" cy="6445799"/>
          </a:xfrm>
          <a:prstGeom prst="rect">
            <a:avLst/>
          </a:prstGeom>
          <a:solidFill>
            <a:srgbClr val="787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06729" y="6328409"/>
            <a:ext cx="9443671" cy="529591"/>
          </a:xfrm>
          <a:prstGeom prst="rect">
            <a:avLst/>
          </a:prstGeom>
          <a:solidFill>
            <a:srgbClr val="D4B7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19746"/>
            <a:ext cx="28956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EE547-D67D-974A-BA43-FBC897C5B1A9}" type="datetime2">
              <a:rPr lang="en-US"/>
              <a:pPr>
                <a:defRPr/>
              </a:pPr>
              <a:t>Monday, November 18, 13</a:t>
            </a:fld>
            <a:endParaRPr lang="en-US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6419746"/>
            <a:ext cx="10668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44695-807A-7544-81A4-AB202D6D7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3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l">
              <a:buNone/>
              <a:defRPr sz="2200" b="0">
                <a:solidFill>
                  <a:srgbClr val="445878"/>
                </a:solidFill>
                <a:latin typeface="Franklin Gothic Medium"/>
                <a:cs typeface="Franklin Gothic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694737"/>
          </a:xfrm>
        </p:spPr>
        <p:txBody>
          <a:bodyPr/>
          <a:lstStyle>
            <a:lvl1pPr>
              <a:buClr>
                <a:srgbClr val="787978"/>
              </a:buClr>
              <a:defRPr sz="2200">
                <a:solidFill>
                  <a:srgbClr val="141313"/>
                </a:solidFill>
              </a:defRPr>
            </a:lvl1pPr>
            <a:lvl2pPr>
              <a:buClr>
                <a:srgbClr val="787978"/>
              </a:buClr>
              <a:defRPr sz="2000">
                <a:solidFill>
                  <a:srgbClr val="141313"/>
                </a:solidFill>
              </a:defRPr>
            </a:lvl2pPr>
            <a:lvl3pPr>
              <a:buClr>
                <a:srgbClr val="787978"/>
              </a:buClr>
              <a:defRPr sz="1800">
                <a:solidFill>
                  <a:srgbClr val="141313"/>
                </a:solidFill>
              </a:defRPr>
            </a:lvl3pPr>
            <a:lvl4pPr>
              <a:buClr>
                <a:srgbClr val="787978"/>
              </a:buClr>
              <a:defRPr sz="1600">
                <a:solidFill>
                  <a:srgbClr val="141313"/>
                </a:solidFill>
              </a:defRPr>
            </a:lvl4pPr>
            <a:lvl5pPr>
              <a:buClr>
                <a:srgbClr val="787978"/>
              </a:buClr>
              <a:defRPr sz="1600">
                <a:solidFill>
                  <a:srgbClr val="14131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l">
              <a:buNone/>
              <a:defRPr lang="en-US" sz="2200" b="0" kern="1200" dirty="0" smtClean="0">
                <a:solidFill>
                  <a:srgbClr val="445878"/>
                </a:solidFill>
                <a:latin typeface="Franklin Gothic Medium"/>
                <a:ea typeface="+mn-ea"/>
                <a:cs typeface="Franklin Gothic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694737"/>
          </a:xfrm>
        </p:spPr>
        <p:txBody>
          <a:bodyPr/>
          <a:lstStyle>
            <a:lvl1pPr>
              <a:buClr>
                <a:srgbClr val="787978"/>
              </a:buClr>
              <a:defRPr sz="2200">
                <a:solidFill>
                  <a:srgbClr val="141313"/>
                </a:solidFill>
              </a:defRPr>
            </a:lvl1pPr>
            <a:lvl2pPr>
              <a:buClr>
                <a:srgbClr val="787978"/>
              </a:buClr>
              <a:defRPr sz="2000">
                <a:solidFill>
                  <a:srgbClr val="141313"/>
                </a:solidFill>
              </a:defRPr>
            </a:lvl2pPr>
            <a:lvl3pPr>
              <a:buClr>
                <a:srgbClr val="787978"/>
              </a:buClr>
              <a:defRPr sz="1800">
                <a:solidFill>
                  <a:srgbClr val="141313"/>
                </a:solidFill>
              </a:defRPr>
            </a:lvl3pPr>
            <a:lvl4pPr>
              <a:buClr>
                <a:srgbClr val="787978"/>
              </a:buClr>
              <a:defRPr sz="1600">
                <a:solidFill>
                  <a:srgbClr val="141313"/>
                </a:solidFill>
              </a:defRPr>
            </a:lvl4pPr>
            <a:lvl5pPr>
              <a:buClr>
                <a:srgbClr val="787978"/>
              </a:buClr>
              <a:defRPr sz="1600">
                <a:solidFill>
                  <a:srgbClr val="14131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02A32-7FA1-1C4C-83CE-A880ABB3DAAE}" type="datetime2">
              <a:rPr lang="en-US"/>
              <a:pPr>
                <a:defRPr/>
              </a:pPr>
              <a:t>Monday, November 18, 13</a:t>
            </a:fld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3070C-9ADB-FA4F-8432-49A6D1BD8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5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4E348-6563-F645-83C4-1A95631E8DBF}" type="datetime2">
              <a:rPr lang="en-US"/>
              <a:pPr>
                <a:defRPr/>
              </a:pPr>
              <a:t>Monday, November 18, 13</a:t>
            </a:fld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9ABC9-602B-3C49-9096-1FB6DE665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61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19746"/>
            <a:ext cx="28956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EE547-D67D-974A-BA43-FBC897C5B1A9}" type="datetime2">
              <a:rPr lang="en-US"/>
              <a:pPr>
                <a:defRPr/>
              </a:pPr>
              <a:t>Monday, November 18, 13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6419746"/>
            <a:ext cx="1066800" cy="328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44695-807A-7544-81A4-AB202D6D7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-116981"/>
            <a:ext cx="9144000" cy="64339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16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5438" y="792164"/>
            <a:ext cx="2357437" cy="5109829"/>
          </a:xfrm>
          <a:prstGeom prst="rect">
            <a:avLst/>
          </a:prstGeom>
          <a:solidFill>
            <a:srgbClr val="78797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  <a:ln w="3175" cmpd="sng">
            <a:noFill/>
          </a:ln>
        </p:spPr>
        <p:txBody>
          <a:bodyPr anchor="b"/>
          <a:lstStyle>
            <a:lvl1pPr algn="l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06379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3595229"/>
          </a:xfrm>
          <a:ln w="3175" cmpd="sng"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8288B-9DD0-4046-A9ED-DE343CCD5BC2}" type="datetime2">
              <a:rPr lang="en-US"/>
              <a:pPr>
                <a:defRPr/>
              </a:pPr>
              <a:t>Monday, November 18, 13</a:t>
            </a:fld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063CB-D9B6-1F43-A106-EFC3B4CB1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99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rgbClr val="D4B7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Franklin Gothic Book"/>
                <a:ea typeface="+mn-ea"/>
                <a:cs typeface="Franklin Gothic Book"/>
              </a:defRPr>
            </a:lvl1pPr>
          </a:lstStyle>
          <a:p>
            <a:pPr>
              <a:defRPr/>
            </a:pPr>
            <a:fld id="{32DF9FF2-F469-F64F-B974-F3B05D229CBA}" type="datetime2">
              <a:rPr lang="en-US"/>
              <a:pPr>
                <a:defRPr/>
              </a:pPr>
              <a:t>Monday, November 18, 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FFFFFF"/>
                </a:solidFill>
                <a:latin typeface="Franklin Gothic Book"/>
                <a:ea typeface="+mn-ea"/>
                <a:cs typeface="Franklin Gothic Book"/>
              </a:defRPr>
            </a:lvl1pPr>
          </a:lstStyle>
          <a:p>
            <a:pPr>
              <a:defRPr/>
            </a:pPr>
            <a:fld id="{06FE29BD-ED72-A942-8BD5-8D43C2769B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28862" y="6334902"/>
            <a:ext cx="9250430" cy="550513"/>
          </a:xfrm>
          <a:prstGeom prst="rect">
            <a:avLst/>
          </a:prstGeom>
          <a:solidFill>
            <a:srgbClr val="7879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1" r:id="rId3"/>
    <p:sldLayoutId id="2147483982" r:id="rId4"/>
    <p:sldLayoutId id="2147483983" r:id="rId5"/>
    <p:sldLayoutId id="2147483984" r:id="rId6"/>
    <p:sldLayoutId id="2147483985" r:id="rId7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spc="-100">
          <a:solidFill>
            <a:srgbClr val="787978"/>
          </a:solidFill>
          <a:latin typeface="Franklin Gothic Medium"/>
          <a:ea typeface="ＭＳ Ｐゴシック" charset="0"/>
          <a:cs typeface="Franklin Gothic Medium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7978"/>
          </a:solidFill>
          <a:latin typeface="Franklin Gothic Medium" charset="0"/>
          <a:ea typeface="ＭＳ Ｐゴシック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SzPct val="85000"/>
        <a:buFont typeface="Arial" charset="0"/>
        <a:buChar char="•"/>
        <a:defRPr sz="2400"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SzPct val="85000"/>
        <a:buFont typeface="Arial" charset="0"/>
        <a:buChar char="•"/>
        <a:defRPr sz="2000"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SzPct val="90000"/>
        <a:buFont typeface="Arial" charset="0"/>
        <a:buChar char="•"/>
        <a:defRPr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Font typeface="Arial" charset="0"/>
        <a:buChar char="•"/>
        <a:defRPr sz="1600"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rgbClr val="787978"/>
        </a:buClr>
        <a:buSzPct val="100000"/>
        <a:buFont typeface="Arial" charset="0"/>
        <a:buChar char="•"/>
        <a:defRPr sz="1400" kern="1200">
          <a:solidFill>
            <a:srgbClr val="141313"/>
          </a:solidFill>
          <a:latin typeface="Franklin Gothic Book"/>
          <a:ea typeface="ＭＳ Ｐゴシック" charset="0"/>
          <a:cs typeface="Franklin Gothic Book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Randomizing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741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Opportunities to randomize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 4.1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436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can be randomized?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787978"/>
              </a:buClr>
            </a:pPr>
            <a:r>
              <a:rPr lang="en-US" dirty="0" smtClean="0"/>
              <a:t>Different ways to randomize come from three basic elements of a program which can be randomized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Access: we can choose which people are offered access to a program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Timing: we can choose when people are offered access</a:t>
            </a:r>
          </a:p>
          <a:p>
            <a:pPr>
              <a:buClr>
                <a:srgbClr val="787978"/>
              </a:buClr>
            </a:pPr>
            <a:endParaRPr lang="en-US" sz="900" dirty="0" smtClean="0"/>
          </a:p>
          <a:p>
            <a:pPr>
              <a:buClr>
                <a:srgbClr val="787978"/>
              </a:buClr>
            </a:pPr>
            <a:r>
              <a:rPr lang="en-US" dirty="0" smtClean="0"/>
              <a:t>Encouragement: we can choose which people are given encouragement to participate</a:t>
            </a:r>
          </a:p>
        </p:txBody>
      </p:sp>
    </p:spTree>
    <p:extLst>
      <p:ext uri="{BB962C8B-B14F-4D97-AF65-F5344CB8AC3E}">
        <p14:creationId xmlns:p14="http://schemas.microsoft.com/office/powerpoint/2010/main" val="1640884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37646"/>
            <a:ext cx="8806267" cy="5660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5183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997527"/>
            <a:ext cx="9453124" cy="395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3817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1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Presentation1.pot</Template>
  <TotalTime>710</TotalTime>
  <Words>64</Words>
  <Application>Microsoft Macintosh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Presentation1</vt:lpstr>
      <vt:lpstr>Randomizing</vt:lpstr>
      <vt:lpstr>Opportunities to randomize</vt:lpstr>
      <vt:lpstr>What can be randomized?</vt:lpstr>
      <vt:lpstr>PowerPoint Presentation</vt:lpstr>
      <vt:lpstr>PowerPoint Presentation</vt:lpstr>
    </vt:vector>
  </TitlesOfParts>
  <Company>JPAL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Horgan</dc:creator>
  <cp:lastModifiedBy>Alison</cp:lastModifiedBy>
  <cp:revision>41</cp:revision>
  <dcterms:created xsi:type="dcterms:W3CDTF">2013-10-21T21:09:02Z</dcterms:created>
  <dcterms:modified xsi:type="dcterms:W3CDTF">2013-11-18T19:28:11Z</dcterms:modified>
</cp:coreProperties>
</file>