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86" r:id="rId2"/>
  </p:sldMasterIdLst>
  <p:sldIdLst>
    <p:sldId id="257" r:id="rId3"/>
    <p:sldId id="269" r:id="rId4"/>
    <p:sldId id="270" r:id="rId5"/>
    <p:sldId id="300" r:id="rId6"/>
    <p:sldId id="301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302" r:id="rId32"/>
    <p:sldId id="303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838"/>
    <a:srgbClr val="606060"/>
    <a:srgbClr val="4F4F4F"/>
    <a:srgbClr val="787978"/>
    <a:srgbClr val="B6D035"/>
    <a:srgbClr val="85D52B"/>
    <a:srgbClr val="445878"/>
    <a:srgbClr val="141313"/>
    <a:srgbClr val="2F9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4584" y="-1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86138"/>
            <a:ext cx="7848600" cy="1587"/>
          </a:xfrm>
          <a:prstGeom prst="line">
            <a:avLst/>
          </a:prstGeom>
          <a:ln w="38100" cmpd="sng">
            <a:solidFill>
              <a:srgbClr val="445878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7879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72F1-BB71-444A-B15A-96485E43985E}" type="datetime2">
              <a:rPr lang="en-US"/>
              <a:pPr>
                <a:defRPr/>
              </a:pPr>
              <a:t>Monday, September 28, 15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29CCB-9690-FB48-A3F1-5B31AB08F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8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117390"/>
            <a:ext cx="9250430" cy="6445799"/>
          </a:xfrm>
          <a:prstGeom prst="rect">
            <a:avLst/>
          </a:prstGeom>
          <a:solidFill>
            <a:srgbClr val="787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06729" y="6328409"/>
            <a:ext cx="9443671" cy="529591"/>
          </a:xfrm>
          <a:prstGeom prst="rect">
            <a:avLst/>
          </a:prstGeom>
          <a:solidFill>
            <a:srgbClr val="D4B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19746"/>
            <a:ext cx="28956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EE547-D67D-974A-BA43-FBC897C5B1A9}" type="datetime2">
              <a:rPr lang="en-US"/>
              <a:pPr>
                <a:defRPr/>
              </a:pPr>
              <a:t>Monday, September 28, 15</a:t>
            </a:fld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419746"/>
            <a:ext cx="10668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44695-807A-7544-81A4-AB202D6D7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9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l">
              <a:buNone/>
              <a:defRPr sz="2200" b="0">
                <a:solidFill>
                  <a:srgbClr val="445878"/>
                </a:solidFill>
                <a:latin typeface="Franklin Gothic Medium"/>
                <a:cs typeface="Franklin Gothic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694737"/>
          </a:xfrm>
        </p:spPr>
        <p:txBody>
          <a:bodyPr/>
          <a:lstStyle>
            <a:lvl1pPr>
              <a:buClr>
                <a:srgbClr val="787978"/>
              </a:buClr>
              <a:defRPr sz="2200">
                <a:solidFill>
                  <a:srgbClr val="141313"/>
                </a:solidFill>
              </a:defRPr>
            </a:lvl1pPr>
            <a:lvl2pPr>
              <a:buClr>
                <a:srgbClr val="787978"/>
              </a:buClr>
              <a:defRPr sz="2000">
                <a:solidFill>
                  <a:srgbClr val="141313"/>
                </a:solidFill>
              </a:defRPr>
            </a:lvl2pPr>
            <a:lvl3pPr>
              <a:buClr>
                <a:srgbClr val="787978"/>
              </a:buClr>
              <a:defRPr sz="1800">
                <a:solidFill>
                  <a:srgbClr val="141313"/>
                </a:solidFill>
              </a:defRPr>
            </a:lvl3pPr>
            <a:lvl4pPr>
              <a:buClr>
                <a:srgbClr val="787978"/>
              </a:buClr>
              <a:defRPr sz="1600">
                <a:solidFill>
                  <a:srgbClr val="141313"/>
                </a:solidFill>
              </a:defRPr>
            </a:lvl4pPr>
            <a:lvl5pPr>
              <a:buClr>
                <a:srgbClr val="787978"/>
              </a:buClr>
              <a:defRPr sz="1600">
                <a:solidFill>
                  <a:srgbClr val="14131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l">
              <a:buNone/>
              <a:defRPr lang="en-US" sz="2200" b="0" kern="1200" dirty="0" smtClean="0">
                <a:solidFill>
                  <a:srgbClr val="445878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694737"/>
          </a:xfrm>
        </p:spPr>
        <p:txBody>
          <a:bodyPr/>
          <a:lstStyle>
            <a:lvl1pPr>
              <a:buClr>
                <a:srgbClr val="787978"/>
              </a:buClr>
              <a:defRPr sz="2200">
                <a:solidFill>
                  <a:srgbClr val="141313"/>
                </a:solidFill>
              </a:defRPr>
            </a:lvl1pPr>
            <a:lvl2pPr>
              <a:buClr>
                <a:srgbClr val="787978"/>
              </a:buClr>
              <a:defRPr sz="2000">
                <a:solidFill>
                  <a:srgbClr val="141313"/>
                </a:solidFill>
              </a:defRPr>
            </a:lvl2pPr>
            <a:lvl3pPr>
              <a:buClr>
                <a:srgbClr val="787978"/>
              </a:buClr>
              <a:defRPr sz="1800">
                <a:solidFill>
                  <a:srgbClr val="141313"/>
                </a:solidFill>
              </a:defRPr>
            </a:lvl3pPr>
            <a:lvl4pPr>
              <a:buClr>
                <a:srgbClr val="787978"/>
              </a:buClr>
              <a:defRPr sz="1600">
                <a:solidFill>
                  <a:srgbClr val="141313"/>
                </a:solidFill>
              </a:defRPr>
            </a:lvl4pPr>
            <a:lvl5pPr>
              <a:buClr>
                <a:srgbClr val="787978"/>
              </a:buClr>
              <a:defRPr sz="1600">
                <a:solidFill>
                  <a:srgbClr val="14131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02A32-7FA1-1C4C-83CE-A880ABB3DAAE}" type="datetime2">
              <a:rPr lang="en-US"/>
              <a:pPr>
                <a:defRPr/>
              </a:pPr>
              <a:t>Monday, September 28, 15</a:t>
            </a:fld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3070C-9ADB-FA4F-8432-49A6D1BD8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11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4E348-6563-F645-83C4-1A95631E8DBF}" type="datetime2">
              <a:rPr lang="en-US"/>
              <a:pPr>
                <a:defRPr/>
              </a:pPr>
              <a:t>Monday, September 28, 15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9ABC9-602B-3C49-9096-1FB6DE665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46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19746"/>
            <a:ext cx="28956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EE547-D67D-974A-BA43-FBC897C5B1A9}" type="datetime2">
              <a:rPr lang="en-US"/>
              <a:pPr>
                <a:defRPr/>
              </a:pPr>
              <a:t>Monday, September 28, 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419746"/>
            <a:ext cx="10668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44695-807A-7544-81A4-AB202D6D7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-116981"/>
            <a:ext cx="9144000" cy="6433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2939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5438" y="792164"/>
            <a:ext cx="2357437" cy="5109829"/>
          </a:xfrm>
          <a:prstGeom prst="rect">
            <a:avLst/>
          </a:prstGeom>
          <a:solidFill>
            <a:srgbClr val="78797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  <a:ln w="3175" cmpd="sng">
            <a:noFill/>
          </a:ln>
        </p:spPr>
        <p:txBody>
          <a:bodyPr anchor="b"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06379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3595229"/>
          </a:xfrm>
          <a:ln w="3175" cmpd="sng"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288B-9DD0-4046-A9ED-DE343CCD5BC2}" type="datetime2">
              <a:rPr lang="en-US"/>
              <a:pPr>
                <a:defRPr/>
              </a:pPr>
              <a:t>Monday, September 28, 15</a:t>
            </a:fld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063CB-D9B6-1F43-A106-EFC3B4CB1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7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7879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6360"/>
          </a:xfrm>
        </p:spPr>
        <p:txBody>
          <a:bodyPr/>
          <a:lstStyle>
            <a:lvl1pPr>
              <a:buClr>
                <a:srgbClr val="FF0000"/>
              </a:buClr>
              <a:defRPr>
                <a:solidFill>
                  <a:srgbClr val="141313"/>
                </a:solidFill>
              </a:defRPr>
            </a:lvl1pPr>
            <a:lvl2pPr>
              <a:buClr>
                <a:srgbClr val="FF0000"/>
              </a:buClr>
              <a:defRPr>
                <a:solidFill>
                  <a:srgbClr val="141313"/>
                </a:solidFill>
              </a:defRPr>
            </a:lvl2pPr>
            <a:lvl3pPr>
              <a:buClr>
                <a:srgbClr val="FF0000"/>
              </a:buClr>
              <a:defRPr>
                <a:solidFill>
                  <a:srgbClr val="141313"/>
                </a:solidFill>
              </a:defRPr>
            </a:lvl3pPr>
            <a:lvl4pPr>
              <a:buClr>
                <a:srgbClr val="FF0000"/>
              </a:buClr>
              <a:defRPr>
                <a:solidFill>
                  <a:srgbClr val="141313"/>
                </a:solidFill>
              </a:defRPr>
            </a:lvl4pPr>
            <a:lvl5pPr>
              <a:buClr>
                <a:srgbClr val="FF0000"/>
              </a:buClr>
              <a:defRPr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7F195-694A-C745-A481-4A54DA93ECB3}" type="datetime2">
              <a:rPr lang="en-US"/>
              <a:pPr>
                <a:defRPr/>
              </a:pPr>
              <a:t>Monday, September 28, 15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9B36D-2770-5E40-B136-62BA901FA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1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117390"/>
            <a:ext cx="9250430" cy="6445799"/>
          </a:xfrm>
          <a:prstGeom prst="rect">
            <a:avLst/>
          </a:prstGeom>
          <a:solidFill>
            <a:srgbClr val="787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06729" y="6328409"/>
            <a:ext cx="9443671" cy="529591"/>
          </a:xfrm>
          <a:prstGeom prst="rect">
            <a:avLst/>
          </a:prstGeom>
          <a:solidFill>
            <a:srgbClr val="D4B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19746"/>
            <a:ext cx="28956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EE547-D67D-974A-BA43-FBC897C5B1A9}" type="datetime2">
              <a:rPr lang="en-US"/>
              <a:pPr>
                <a:defRPr/>
              </a:pPr>
              <a:t>Monday, September 28, 15</a:t>
            </a:fld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419746"/>
            <a:ext cx="10668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44695-807A-7544-81A4-AB202D6D7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3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l">
              <a:buNone/>
              <a:defRPr sz="2200" b="0">
                <a:solidFill>
                  <a:srgbClr val="445878"/>
                </a:solidFill>
                <a:latin typeface="Franklin Gothic Medium"/>
                <a:cs typeface="Franklin Gothic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694737"/>
          </a:xfrm>
        </p:spPr>
        <p:txBody>
          <a:bodyPr/>
          <a:lstStyle>
            <a:lvl1pPr>
              <a:buClr>
                <a:srgbClr val="787978"/>
              </a:buClr>
              <a:defRPr sz="2200">
                <a:solidFill>
                  <a:srgbClr val="141313"/>
                </a:solidFill>
              </a:defRPr>
            </a:lvl1pPr>
            <a:lvl2pPr>
              <a:buClr>
                <a:srgbClr val="787978"/>
              </a:buClr>
              <a:defRPr sz="2000">
                <a:solidFill>
                  <a:srgbClr val="141313"/>
                </a:solidFill>
              </a:defRPr>
            </a:lvl2pPr>
            <a:lvl3pPr>
              <a:buClr>
                <a:srgbClr val="787978"/>
              </a:buClr>
              <a:defRPr sz="1800">
                <a:solidFill>
                  <a:srgbClr val="141313"/>
                </a:solidFill>
              </a:defRPr>
            </a:lvl3pPr>
            <a:lvl4pPr>
              <a:buClr>
                <a:srgbClr val="787978"/>
              </a:buClr>
              <a:defRPr sz="1600">
                <a:solidFill>
                  <a:srgbClr val="141313"/>
                </a:solidFill>
              </a:defRPr>
            </a:lvl4pPr>
            <a:lvl5pPr>
              <a:buClr>
                <a:srgbClr val="787978"/>
              </a:buClr>
              <a:defRPr sz="1600">
                <a:solidFill>
                  <a:srgbClr val="14131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l">
              <a:buNone/>
              <a:defRPr lang="en-US" sz="2200" b="0" kern="1200" dirty="0" smtClean="0">
                <a:solidFill>
                  <a:srgbClr val="445878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694737"/>
          </a:xfrm>
        </p:spPr>
        <p:txBody>
          <a:bodyPr/>
          <a:lstStyle>
            <a:lvl1pPr>
              <a:buClr>
                <a:srgbClr val="787978"/>
              </a:buClr>
              <a:defRPr sz="2200">
                <a:solidFill>
                  <a:srgbClr val="141313"/>
                </a:solidFill>
              </a:defRPr>
            </a:lvl1pPr>
            <a:lvl2pPr>
              <a:buClr>
                <a:srgbClr val="787978"/>
              </a:buClr>
              <a:defRPr sz="2000">
                <a:solidFill>
                  <a:srgbClr val="141313"/>
                </a:solidFill>
              </a:defRPr>
            </a:lvl2pPr>
            <a:lvl3pPr>
              <a:buClr>
                <a:srgbClr val="787978"/>
              </a:buClr>
              <a:defRPr sz="1800">
                <a:solidFill>
                  <a:srgbClr val="141313"/>
                </a:solidFill>
              </a:defRPr>
            </a:lvl3pPr>
            <a:lvl4pPr>
              <a:buClr>
                <a:srgbClr val="787978"/>
              </a:buClr>
              <a:defRPr sz="1600">
                <a:solidFill>
                  <a:srgbClr val="141313"/>
                </a:solidFill>
              </a:defRPr>
            </a:lvl4pPr>
            <a:lvl5pPr>
              <a:buClr>
                <a:srgbClr val="787978"/>
              </a:buClr>
              <a:defRPr sz="1600">
                <a:solidFill>
                  <a:srgbClr val="14131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02A32-7FA1-1C4C-83CE-A880ABB3DAAE}" type="datetime2">
              <a:rPr lang="en-US"/>
              <a:pPr>
                <a:defRPr/>
              </a:pPr>
              <a:t>Monday, September 28, 15</a:t>
            </a:fld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3070C-9ADB-FA4F-8432-49A6D1BD8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5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4E348-6563-F645-83C4-1A95631E8DBF}" type="datetime2">
              <a:rPr lang="en-US"/>
              <a:pPr>
                <a:defRPr/>
              </a:pPr>
              <a:t>Monday, September 28, 15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9ABC9-602B-3C49-9096-1FB6DE665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6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19746"/>
            <a:ext cx="28956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EE547-D67D-974A-BA43-FBC897C5B1A9}" type="datetime2">
              <a:rPr lang="en-US"/>
              <a:pPr>
                <a:defRPr/>
              </a:pPr>
              <a:t>Monday, September 28, 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419746"/>
            <a:ext cx="10668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44695-807A-7544-81A4-AB202D6D7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-116981"/>
            <a:ext cx="9144000" cy="6433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1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5438" y="792164"/>
            <a:ext cx="2357437" cy="5109829"/>
          </a:xfrm>
          <a:prstGeom prst="rect">
            <a:avLst/>
          </a:prstGeom>
          <a:solidFill>
            <a:srgbClr val="78797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  <a:ln w="3175" cmpd="sng">
            <a:noFill/>
          </a:ln>
        </p:spPr>
        <p:txBody>
          <a:bodyPr anchor="b"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06379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3595229"/>
          </a:xfrm>
          <a:ln w="3175" cmpd="sng"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288B-9DD0-4046-A9ED-DE343CCD5BC2}" type="datetime2">
              <a:rPr lang="en-US"/>
              <a:pPr>
                <a:defRPr/>
              </a:pPr>
              <a:t>Monday, September 28, 15</a:t>
            </a:fld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063CB-D9B6-1F43-A106-EFC3B4CB1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86138"/>
            <a:ext cx="7848600" cy="1587"/>
          </a:xfrm>
          <a:prstGeom prst="line">
            <a:avLst/>
          </a:prstGeom>
          <a:ln w="38100" cmpd="sng">
            <a:solidFill>
              <a:srgbClr val="445878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7879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72F1-BB71-444A-B15A-96485E43985E}" type="datetime2">
              <a:rPr lang="en-US"/>
              <a:pPr>
                <a:defRPr/>
              </a:pPr>
              <a:t>Monday, September 28, 15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29CCB-9690-FB48-A3F1-5B31AB08F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4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7879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6360"/>
          </a:xfrm>
        </p:spPr>
        <p:txBody>
          <a:bodyPr/>
          <a:lstStyle>
            <a:lvl1pPr>
              <a:buClr>
                <a:srgbClr val="FF0000"/>
              </a:buClr>
              <a:defRPr>
                <a:solidFill>
                  <a:srgbClr val="141313"/>
                </a:solidFill>
              </a:defRPr>
            </a:lvl1pPr>
            <a:lvl2pPr>
              <a:buClr>
                <a:srgbClr val="FF0000"/>
              </a:buClr>
              <a:defRPr>
                <a:solidFill>
                  <a:srgbClr val="141313"/>
                </a:solidFill>
              </a:defRPr>
            </a:lvl2pPr>
            <a:lvl3pPr>
              <a:buClr>
                <a:srgbClr val="FF0000"/>
              </a:buClr>
              <a:defRPr>
                <a:solidFill>
                  <a:srgbClr val="141313"/>
                </a:solidFill>
              </a:defRPr>
            </a:lvl3pPr>
            <a:lvl4pPr>
              <a:buClr>
                <a:srgbClr val="FF0000"/>
              </a:buClr>
              <a:defRPr>
                <a:solidFill>
                  <a:srgbClr val="141313"/>
                </a:solidFill>
              </a:defRPr>
            </a:lvl4pPr>
            <a:lvl5pPr>
              <a:buClr>
                <a:srgbClr val="FF0000"/>
              </a:buClr>
              <a:defRPr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7F195-694A-C745-A481-4A54DA93ECB3}" type="datetime2">
              <a:rPr lang="en-US"/>
              <a:pPr>
                <a:defRPr/>
              </a:pPr>
              <a:t>Monday, September 28, 15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9B36D-2770-5E40-B136-62BA901FA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5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9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D4B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Franklin Gothic Book"/>
                <a:ea typeface="+mn-ea"/>
                <a:cs typeface="Franklin Gothic Book"/>
              </a:defRPr>
            </a:lvl1pPr>
          </a:lstStyle>
          <a:p>
            <a:pPr>
              <a:defRPr/>
            </a:pPr>
            <a:fld id="{32DF9FF2-F469-F64F-B974-F3B05D229CBA}" type="datetime2">
              <a:rPr lang="en-US"/>
              <a:pPr>
                <a:defRPr/>
              </a:pPr>
              <a:t>Monday, September 28, 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Franklin Gothic Book"/>
                <a:ea typeface="+mn-ea"/>
                <a:cs typeface="Franklin Gothic Book"/>
              </a:defRPr>
            </a:lvl1pPr>
          </a:lstStyle>
          <a:p>
            <a:pPr>
              <a:defRPr/>
            </a:pPr>
            <a:fld id="{06FE29BD-ED72-A942-8BD5-8D43C2769B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8862" y="6334902"/>
            <a:ext cx="9250430" cy="550513"/>
          </a:xfrm>
          <a:prstGeom prst="rect">
            <a:avLst/>
          </a:prstGeom>
          <a:solidFill>
            <a:srgbClr val="787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1" r:id="rId3"/>
    <p:sldLayoutId id="2147483982" r:id="rId4"/>
    <p:sldLayoutId id="2147483983" r:id="rId5"/>
    <p:sldLayoutId id="2147483984" r:id="rId6"/>
    <p:sldLayoutId id="2147483985" r:id="rId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spc="-100">
          <a:solidFill>
            <a:srgbClr val="787978"/>
          </a:solidFill>
          <a:latin typeface="Franklin Gothic Medium"/>
          <a:ea typeface="ＭＳ Ｐゴシック" charset="0"/>
          <a:cs typeface="Franklin Gothic Medium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7978"/>
          </a:solidFill>
          <a:latin typeface="Franklin Gothic Medium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7978"/>
          </a:solidFill>
          <a:latin typeface="Franklin Gothic Medium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7978"/>
          </a:solidFill>
          <a:latin typeface="Franklin Gothic Medium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7978"/>
          </a:solidFill>
          <a:latin typeface="Franklin Gothic Medium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7978"/>
          </a:solidFill>
          <a:latin typeface="Franklin Gothic Medium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7978"/>
          </a:solidFill>
          <a:latin typeface="Franklin Gothic Medium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7978"/>
          </a:solidFill>
          <a:latin typeface="Franklin Gothic Medium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7978"/>
          </a:solidFill>
          <a:latin typeface="Franklin Gothic Medium" charset="0"/>
          <a:ea typeface="ＭＳ Ｐゴシック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rgbClr val="787978"/>
        </a:buClr>
        <a:buSzPct val="85000"/>
        <a:buFont typeface="Arial" charset="0"/>
        <a:buChar char="•"/>
        <a:defRPr sz="2400" kern="1200">
          <a:solidFill>
            <a:srgbClr val="141313"/>
          </a:solidFill>
          <a:latin typeface="Franklin Gothic Book"/>
          <a:ea typeface="ＭＳ Ｐゴシック" charset="0"/>
          <a:cs typeface="Franklin Gothic Book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rgbClr val="787978"/>
        </a:buClr>
        <a:buSzPct val="85000"/>
        <a:buFont typeface="Arial" charset="0"/>
        <a:buChar char="•"/>
        <a:defRPr sz="2000" kern="1200">
          <a:solidFill>
            <a:srgbClr val="141313"/>
          </a:solidFill>
          <a:latin typeface="Franklin Gothic Book"/>
          <a:ea typeface="ＭＳ Ｐゴシック" charset="0"/>
          <a:cs typeface="Franklin Gothic Book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rgbClr val="787978"/>
        </a:buClr>
        <a:buSzPct val="90000"/>
        <a:buFont typeface="Arial" charset="0"/>
        <a:buChar char="•"/>
        <a:defRPr kern="1200">
          <a:solidFill>
            <a:srgbClr val="141313"/>
          </a:solidFill>
          <a:latin typeface="Franklin Gothic Book"/>
          <a:ea typeface="ＭＳ Ｐゴシック" charset="0"/>
          <a:cs typeface="Franklin Gothic Book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rgbClr val="787978"/>
        </a:buClr>
        <a:buFont typeface="Arial" charset="0"/>
        <a:buChar char="•"/>
        <a:defRPr sz="1600" kern="1200">
          <a:solidFill>
            <a:srgbClr val="141313"/>
          </a:solidFill>
          <a:latin typeface="Franklin Gothic Book"/>
          <a:ea typeface="ＭＳ Ｐゴシック" charset="0"/>
          <a:cs typeface="Franklin Gothic Book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rgbClr val="787978"/>
        </a:buClr>
        <a:buSzPct val="100000"/>
        <a:buFont typeface="Arial" charset="0"/>
        <a:buChar char="•"/>
        <a:defRPr sz="1400" kern="1200">
          <a:solidFill>
            <a:srgbClr val="141313"/>
          </a:solidFill>
          <a:latin typeface="Franklin Gothic Book"/>
          <a:ea typeface="ＭＳ Ｐゴシック" charset="0"/>
          <a:cs typeface="Franklin Gothic Book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9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D4B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Franklin Gothic Book"/>
                <a:ea typeface="+mn-ea"/>
                <a:cs typeface="Franklin Gothic Book"/>
              </a:defRPr>
            </a:lvl1pPr>
          </a:lstStyle>
          <a:p>
            <a:pPr>
              <a:defRPr/>
            </a:pPr>
            <a:fld id="{32DF9FF2-F469-F64F-B974-F3B05D229CBA}" type="datetime2">
              <a:rPr lang="en-US"/>
              <a:pPr>
                <a:defRPr/>
              </a:pPr>
              <a:t>Monday, September 28, 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Franklin Gothic Book"/>
                <a:ea typeface="+mn-ea"/>
                <a:cs typeface="Franklin Gothic Book"/>
              </a:defRPr>
            </a:lvl1pPr>
          </a:lstStyle>
          <a:p>
            <a:pPr>
              <a:defRPr/>
            </a:pPr>
            <a:fld id="{06FE29BD-ED72-A942-8BD5-8D43C2769B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8862" y="6334902"/>
            <a:ext cx="9250430" cy="550513"/>
          </a:xfrm>
          <a:prstGeom prst="rect">
            <a:avLst/>
          </a:prstGeom>
          <a:solidFill>
            <a:srgbClr val="787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034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spc="-100">
          <a:solidFill>
            <a:srgbClr val="787978"/>
          </a:solidFill>
          <a:latin typeface="Franklin Gothic Medium"/>
          <a:ea typeface="ＭＳ Ｐゴシック" charset="0"/>
          <a:cs typeface="Franklin Gothic Medium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7978"/>
          </a:solidFill>
          <a:latin typeface="Franklin Gothic Medium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7978"/>
          </a:solidFill>
          <a:latin typeface="Franklin Gothic Medium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7978"/>
          </a:solidFill>
          <a:latin typeface="Franklin Gothic Medium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7978"/>
          </a:solidFill>
          <a:latin typeface="Franklin Gothic Medium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7978"/>
          </a:solidFill>
          <a:latin typeface="Franklin Gothic Medium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7978"/>
          </a:solidFill>
          <a:latin typeface="Franklin Gothic Medium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7978"/>
          </a:solidFill>
          <a:latin typeface="Franklin Gothic Medium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7978"/>
          </a:solidFill>
          <a:latin typeface="Franklin Gothic Medium" charset="0"/>
          <a:ea typeface="ＭＳ Ｐゴシック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rgbClr val="787978"/>
        </a:buClr>
        <a:buSzPct val="85000"/>
        <a:buFont typeface="Arial" charset="0"/>
        <a:buChar char="•"/>
        <a:defRPr sz="2400" kern="1200">
          <a:solidFill>
            <a:srgbClr val="141313"/>
          </a:solidFill>
          <a:latin typeface="Franklin Gothic Book"/>
          <a:ea typeface="ＭＳ Ｐゴシック" charset="0"/>
          <a:cs typeface="Franklin Gothic Book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rgbClr val="787978"/>
        </a:buClr>
        <a:buSzPct val="85000"/>
        <a:buFont typeface="Arial" charset="0"/>
        <a:buChar char="•"/>
        <a:defRPr sz="2000" kern="1200">
          <a:solidFill>
            <a:srgbClr val="141313"/>
          </a:solidFill>
          <a:latin typeface="Franklin Gothic Book"/>
          <a:ea typeface="ＭＳ Ｐゴシック" charset="0"/>
          <a:cs typeface="Franklin Gothic Book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rgbClr val="787978"/>
        </a:buClr>
        <a:buSzPct val="90000"/>
        <a:buFont typeface="Arial" charset="0"/>
        <a:buChar char="•"/>
        <a:defRPr kern="1200">
          <a:solidFill>
            <a:srgbClr val="141313"/>
          </a:solidFill>
          <a:latin typeface="Franklin Gothic Book"/>
          <a:ea typeface="ＭＳ Ｐゴシック" charset="0"/>
          <a:cs typeface="Franklin Gothic Book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rgbClr val="787978"/>
        </a:buClr>
        <a:buFont typeface="Arial" charset="0"/>
        <a:buChar char="•"/>
        <a:defRPr sz="1600" kern="1200">
          <a:solidFill>
            <a:srgbClr val="141313"/>
          </a:solidFill>
          <a:latin typeface="Franklin Gothic Book"/>
          <a:ea typeface="ＭＳ Ｐゴシック" charset="0"/>
          <a:cs typeface="Franklin Gothic Book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rgbClr val="787978"/>
        </a:buClr>
        <a:buSzPct val="100000"/>
        <a:buFont typeface="Arial" charset="0"/>
        <a:buChar char="•"/>
        <a:defRPr sz="1400" kern="1200">
          <a:solidFill>
            <a:srgbClr val="141313"/>
          </a:solidFill>
          <a:latin typeface="Franklin Gothic Book"/>
          <a:ea typeface="ＭＳ Ｐゴシック" charset="0"/>
          <a:cs typeface="Franklin Gothic Book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46110"/>
            <a:ext cx="7848600" cy="1927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Choosing the level of randomization</a:t>
            </a:r>
            <a:endParaRPr lang="en-US" dirty="0">
              <a:ea typeface="+mj-ea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3" y="507771"/>
            <a:ext cx="3668975" cy="275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499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individual level randomization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6" y="1812970"/>
            <a:ext cx="8229600" cy="410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53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group level randomization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94" y="1787224"/>
            <a:ext cx="8229600" cy="415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640779" y="5700156"/>
            <a:ext cx="2030681" cy="39287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28904" y="5700156"/>
            <a:ext cx="2576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0606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large villages only</a:t>
            </a:r>
            <a:endParaRPr lang="en-US" sz="1400" b="1" dirty="0">
              <a:solidFill>
                <a:srgbClr val="60606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92549" y="5699310"/>
            <a:ext cx="286603" cy="299493"/>
          </a:xfrm>
          <a:prstGeom prst="ellipse">
            <a:avLst/>
          </a:prstGeom>
          <a:solidFill>
            <a:schemeClr val="bg1"/>
          </a:solidFill>
          <a:ln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3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in group level randomization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27" y="1619534"/>
            <a:ext cx="8229600" cy="440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53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level of randomization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87978"/>
              </a:buClr>
            </a:pPr>
            <a:r>
              <a:rPr lang="en-US" dirty="0"/>
              <a:t>Unit of measurement</a:t>
            </a:r>
          </a:p>
          <a:p>
            <a:pPr>
              <a:buClr>
                <a:srgbClr val="787978"/>
              </a:buClr>
            </a:pPr>
            <a:endParaRPr lang="en-US" sz="800" dirty="0"/>
          </a:p>
          <a:p>
            <a:pPr>
              <a:buClr>
                <a:srgbClr val="787978"/>
              </a:buClr>
            </a:pPr>
            <a:r>
              <a:rPr lang="en-US" dirty="0"/>
              <a:t>Feasibility and fairness</a:t>
            </a:r>
          </a:p>
          <a:p>
            <a:pPr>
              <a:buClr>
                <a:srgbClr val="787978"/>
              </a:buClr>
            </a:pPr>
            <a:endParaRPr lang="en-US" sz="800" dirty="0"/>
          </a:p>
          <a:p>
            <a:pPr>
              <a:buClr>
                <a:srgbClr val="787978"/>
              </a:buClr>
            </a:pPr>
            <a:r>
              <a:rPr lang="en-US" dirty="0"/>
              <a:t>Spillovers</a:t>
            </a:r>
          </a:p>
          <a:p>
            <a:pPr>
              <a:buClr>
                <a:srgbClr val="787978"/>
              </a:buClr>
            </a:pPr>
            <a:endParaRPr lang="en-US" sz="800" dirty="0"/>
          </a:p>
          <a:p>
            <a:pPr>
              <a:buClr>
                <a:srgbClr val="787978"/>
              </a:buClr>
            </a:pPr>
            <a:r>
              <a:rPr lang="en-US" dirty="0"/>
              <a:t>Attrition</a:t>
            </a:r>
          </a:p>
          <a:p>
            <a:pPr>
              <a:buClr>
                <a:srgbClr val="787978"/>
              </a:buClr>
            </a:pPr>
            <a:endParaRPr lang="en-US" sz="800" dirty="0"/>
          </a:p>
          <a:p>
            <a:pPr>
              <a:buClr>
                <a:srgbClr val="787978"/>
              </a:buClr>
            </a:pPr>
            <a:r>
              <a:rPr lang="en-US" dirty="0" smtClean="0"/>
              <a:t>Compliance</a:t>
            </a:r>
            <a:endParaRPr lang="en-US" dirty="0"/>
          </a:p>
          <a:p>
            <a:pPr>
              <a:buClr>
                <a:srgbClr val="787978"/>
              </a:buClr>
            </a:pPr>
            <a:endParaRPr lang="en-US" sz="800" dirty="0"/>
          </a:p>
          <a:p>
            <a:pPr>
              <a:buClr>
                <a:srgbClr val="787978"/>
              </a:buClr>
            </a:pPr>
            <a:r>
              <a:rPr lang="en-US" dirty="0"/>
              <a:t>Statistical power</a:t>
            </a:r>
          </a:p>
          <a:p>
            <a:pPr>
              <a:buClr>
                <a:srgbClr val="787978"/>
              </a:buClr>
            </a:pPr>
            <a:endParaRPr lang="en-US" sz="800" dirty="0"/>
          </a:p>
          <a:p>
            <a:pPr>
              <a:buClr>
                <a:srgbClr val="787978"/>
              </a:buClr>
            </a:pPr>
            <a:r>
              <a:rPr lang="en-US" dirty="0"/>
              <a:t>Clustering on the ground</a:t>
            </a:r>
          </a:p>
          <a:p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245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and unit of randomization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0326"/>
            <a:ext cx="8229600" cy="4566360"/>
          </a:xfrm>
        </p:spPr>
        <p:txBody>
          <a:bodyPr/>
          <a:lstStyle/>
          <a:p>
            <a:pPr>
              <a:buClr>
                <a:srgbClr val="787978"/>
              </a:buClr>
            </a:pPr>
            <a:r>
              <a:rPr lang="en-US" dirty="0"/>
              <a:t>Randomization cannot take place at a lower level than our outcome is measured</a:t>
            </a:r>
          </a:p>
          <a:p>
            <a:pPr>
              <a:buClr>
                <a:srgbClr val="787978"/>
              </a:buClr>
            </a:pPr>
            <a:endParaRPr lang="en-US" sz="2000" dirty="0"/>
          </a:p>
          <a:p>
            <a:pPr>
              <a:buClr>
                <a:srgbClr val="787978"/>
              </a:buClr>
            </a:pPr>
            <a:r>
              <a:rPr lang="en-US" dirty="0"/>
              <a:t>Outcome is quality of school building, cant randomize at level of class, teacher, or child</a:t>
            </a:r>
          </a:p>
          <a:p>
            <a:pPr>
              <a:buClr>
                <a:srgbClr val="787978"/>
              </a:buClr>
            </a:pPr>
            <a:endParaRPr lang="en-US" sz="2000" dirty="0"/>
          </a:p>
          <a:p>
            <a:pPr>
              <a:buClr>
                <a:srgbClr val="787978"/>
              </a:buClr>
            </a:pPr>
            <a:r>
              <a:rPr lang="en-US" dirty="0"/>
              <a:t>Outcome is election of MP from a minority group, cant randomize at level lower than MP constituency</a:t>
            </a:r>
          </a:p>
          <a:p>
            <a:pPr>
              <a:buClr>
                <a:srgbClr val="787978"/>
              </a:buClr>
            </a:pPr>
            <a:r>
              <a:rPr lang="en-US" dirty="0"/>
              <a:t>Note if our outcome is self reported voting for a minority candidate then can randomize individually</a:t>
            </a:r>
          </a:p>
          <a:p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2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Feasibility and unit of randomization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0325"/>
            <a:ext cx="8229600" cy="4566360"/>
          </a:xfrm>
        </p:spPr>
        <p:txBody>
          <a:bodyPr/>
          <a:lstStyle/>
          <a:p>
            <a:pPr>
              <a:buClr>
                <a:srgbClr val="787978"/>
              </a:buClr>
            </a:pPr>
            <a:r>
              <a:rPr lang="en-US" dirty="0"/>
              <a:t>Usually randomization is at the level at which the program is implemented</a:t>
            </a:r>
          </a:p>
          <a:p>
            <a:pPr>
              <a:buClr>
                <a:srgbClr val="787978"/>
              </a:buClr>
            </a:pPr>
            <a:endParaRPr lang="en-US" sz="1000" dirty="0"/>
          </a:p>
          <a:p>
            <a:pPr>
              <a:buClr>
                <a:srgbClr val="787978"/>
              </a:buClr>
            </a:pPr>
            <a:r>
              <a:rPr lang="en-US" dirty="0"/>
              <a:t>Community health program is randomized by community</a:t>
            </a:r>
          </a:p>
          <a:p>
            <a:pPr>
              <a:buClr>
                <a:srgbClr val="787978"/>
              </a:buClr>
            </a:pPr>
            <a:endParaRPr lang="en-US" sz="1000" dirty="0"/>
          </a:p>
          <a:p>
            <a:pPr>
              <a:buClr>
                <a:srgbClr val="787978"/>
              </a:buClr>
            </a:pPr>
            <a:r>
              <a:rPr lang="en-US" dirty="0"/>
              <a:t>School improvement program is randomized by school</a:t>
            </a:r>
          </a:p>
          <a:p>
            <a:pPr>
              <a:buClr>
                <a:srgbClr val="787978"/>
              </a:buClr>
            </a:pPr>
            <a:endParaRPr lang="en-US" sz="1000" dirty="0"/>
          </a:p>
          <a:p>
            <a:pPr>
              <a:buClr>
                <a:srgbClr val="787978"/>
              </a:buClr>
            </a:pPr>
            <a:r>
              <a:rPr lang="en-US" dirty="0"/>
              <a:t>Randomizing below this level means changing how program </a:t>
            </a:r>
            <a:r>
              <a:rPr lang="en-US" dirty="0" smtClean="0"/>
              <a:t>implemented</a:t>
            </a:r>
          </a:p>
          <a:p>
            <a:pPr>
              <a:buClr>
                <a:srgbClr val="787978"/>
              </a:buClr>
            </a:pPr>
            <a:endParaRPr lang="en-US" sz="400" dirty="0"/>
          </a:p>
          <a:p>
            <a:pPr lvl="1">
              <a:buClr>
                <a:srgbClr val="787978"/>
              </a:buClr>
            </a:pPr>
            <a:r>
              <a:rPr lang="en-US" sz="2200" dirty="0" err="1"/>
              <a:t>Eg</a:t>
            </a:r>
            <a:r>
              <a:rPr lang="en-US" sz="2200" dirty="0"/>
              <a:t> nutritional supplement program normally done by school but randomized by individual has to keep track of which children are treatment, adding to cost of program</a:t>
            </a:r>
          </a:p>
          <a:p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2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feasibility and perceived fairness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3737"/>
            <a:ext cx="8229600" cy="4566360"/>
          </a:xfrm>
        </p:spPr>
        <p:txBody>
          <a:bodyPr/>
          <a:lstStyle/>
          <a:p>
            <a:pPr>
              <a:buClr>
                <a:srgbClr val="787978"/>
              </a:buClr>
            </a:pPr>
            <a:r>
              <a:rPr lang="en-US" dirty="0"/>
              <a:t>Randomizing at a higher level can make randomization be perceived as fair</a:t>
            </a:r>
          </a:p>
          <a:p>
            <a:pPr>
              <a:buClr>
                <a:srgbClr val="787978"/>
              </a:buClr>
            </a:pPr>
            <a:endParaRPr lang="en-US" sz="800" dirty="0"/>
          </a:p>
          <a:p>
            <a:pPr>
              <a:buClr>
                <a:srgbClr val="787978"/>
              </a:buClr>
            </a:pPr>
            <a:r>
              <a:rPr lang="en-US" dirty="0"/>
              <a:t>Important to understand what is seen as fair in a given context</a:t>
            </a:r>
          </a:p>
          <a:p>
            <a:pPr>
              <a:buClr>
                <a:srgbClr val="787978"/>
              </a:buClr>
            </a:pPr>
            <a:endParaRPr lang="en-US" sz="800" dirty="0"/>
          </a:p>
          <a:p>
            <a:pPr>
              <a:buClr>
                <a:srgbClr val="787978"/>
              </a:buClr>
            </a:pPr>
            <a:r>
              <a:rPr lang="en-US" dirty="0"/>
              <a:t>It may seem fair that some schools are selected for a pilot program, if schools have a fair (random) chance of being selected for the pilot </a:t>
            </a:r>
          </a:p>
          <a:p>
            <a:pPr>
              <a:buClr>
                <a:srgbClr val="787978"/>
              </a:buClr>
            </a:pPr>
            <a:endParaRPr lang="en-US" sz="800" dirty="0"/>
          </a:p>
          <a:p>
            <a:pPr>
              <a:buClr>
                <a:srgbClr val="787978"/>
              </a:buClr>
            </a:pPr>
            <a:r>
              <a:rPr lang="en-US" dirty="0"/>
              <a:t>Providing some individual students with a program and excluding others within a school may be seen as less fair</a:t>
            </a:r>
          </a:p>
          <a:p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2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Spillovers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82973"/>
            <a:ext cx="8229600" cy="4566360"/>
          </a:xfrm>
        </p:spPr>
        <p:txBody>
          <a:bodyPr/>
          <a:lstStyle/>
          <a:p>
            <a:pPr>
              <a:buClr>
                <a:srgbClr val="787978"/>
              </a:buClr>
            </a:pPr>
            <a:r>
              <a:rPr lang="en-US" sz="2200" dirty="0"/>
              <a:t>When a program changes outcomes for those not directly participating we call this impacts “spillovers</a:t>
            </a:r>
            <a:r>
              <a:rPr lang="en-US" sz="2200" dirty="0" smtClean="0"/>
              <a:t>”</a:t>
            </a:r>
            <a:endParaRPr lang="en-US" sz="600" dirty="0"/>
          </a:p>
          <a:p>
            <a:pPr>
              <a:buClr>
                <a:srgbClr val="787978"/>
              </a:buClr>
            </a:pPr>
            <a:r>
              <a:rPr lang="en-US" sz="2200" dirty="0"/>
              <a:t>Physical spillovers</a:t>
            </a:r>
          </a:p>
          <a:p>
            <a:pPr lvl="1">
              <a:buClr>
                <a:srgbClr val="787978"/>
              </a:buClr>
            </a:pPr>
            <a:r>
              <a:rPr lang="en-US" sz="1800" dirty="0"/>
              <a:t>a farmer draws water from an aquifer and there is less for others (negative spillover</a:t>
            </a:r>
            <a:r>
              <a:rPr lang="en-US" sz="1800" dirty="0" smtClean="0"/>
              <a:t>)</a:t>
            </a:r>
            <a:endParaRPr lang="en-US" sz="600" dirty="0"/>
          </a:p>
          <a:p>
            <a:pPr>
              <a:buClr>
                <a:srgbClr val="787978"/>
              </a:buClr>
            </a:pPr>
            <a:r>
              <a:rPr lang="en-US" sz="2200" dirty="0"/>
              <a:t>Behavioral spillovers</a:t>
            </a:r>
          </a:p>
          <a:p>
            <a:pPr lvl="1">
              <a:buClr>
                <a:srgbClr val="787978"/>
              </a:buClr>
            </a:pPr>
            <a:r>
              <a:rPr lang="en-US" sz="1800" dirty="0"/>
              <a:t>if some children go to school more this may encourage others to go (positive spillover</a:t>
            </a:r>
            <a:r>
              <a:rPr lang="en-US" sz="1800" dirty="0" smtClean="0"/>
              <a:t>)</a:t>
            </a:r>
            <a:endParaRPr lang="en-US" sz="600" dirty="0"/>
          </a:p>
          <a:p>
            <a:pPr>
              <a:buClr>
                <a:srgbClr val="787978"/>
              </a:buClr>
            </a:pPr>
            <a:r>
              <a:rPr lang="en-US" sz="2200" dirty="0"/>
              <a:t>Informational</a:t>
            </a:r>
          </a:p>
          <a:p>
            <a:pPr lvl="1">
              <a:buClr>
                <a:srgbClr val="787978"/>
              </a:buClr>
            </a:pPr>
            <a:r>
              <a:rPr lang="en-US" sz="1800" dirty="0"/>
              <a:t>if one mother learns the benefits of breastfeeding she may tell her friends (positive </a:t>
            </a:r>
            <a:r>
              <a:rPr lang="en-US" sz="1800" dirty="0" smtClean="0"/>
              <a:t>spillover</a:t>
            </a:r>
            <a:r>
              <a:rPr lang="en-US" sz="1800" dirty="0"/>
              <a:t>)</a:t>
            </a:r>
            <a:endParaRPr lang="en-US" sz="600" dirty="0"/>
          </a:p>
          <a:p>
            <a:pPr>
              <a:buClr>
                <a:srgbClr val="787978"/>
              </a:buClr>
            </a:pPr>
            <a:r>
              <a:rPr lang="en-US" sz="2200" dirty="0"/>
              <a:t>Market or general equilibrium</a:t>
            </a:r>
          </a:p>
          <a:p>
            <a:pPr lvl="1">
              <a:buClr>
                <a:srgbClr val="787978"/>
              </a:buClr>
            </a:pPr>
            <a:r>
              <a:rPr lang="en-US" sz="1800" dirty="0"/>
              <a:t>If some firms reduce cost of production and price this may affect the price other firms can charge for their product (negative spillover)</a:t>
            </a:r>
          </a:p>
          <a:p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2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Spillovers and randomization unit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14099"/>
            <a:ext cx="8229600" cy="4566360"/>
          </a:xfrm>
        </p:spPr>
        <p:txBody>
          <a:bodyPr/>
          <a:lstStyle/>
          <a:p>
            <a:pPr>
              <a:buClr>
                <a:srgbClr val="787978"/>
              </a:buClr>
            </a:pPr>
            <a:r>
              <a:rPr lang="en-US" dirty="0"/>
              <a:t>Spillovers mean outcomes for the comparison groups may be impacted by the program</a:t>
            </a:r>
          </a:p>
          <a:p>
            <a:pPr>
              <a:buClr>
                <a:srgbClr val="787978"/>
              </a:buClr>
            </a:pPr>
            <a:endParaRPr lang="en-US" dirty="0"/>
          </a:p>
          <a:p>
            <a:pPr>
              <a:buClr>
                <a:srgbClr val="787978"/>
              </a:buClr>
            </a:pPr>
            <a:r>
              <a:rPr lang="en-US" dirty="0"/>
              <a:t>The comparison group is no longer a good counterfactual</a:t>
            </a:r>
          </a:p>
          <a:p>
            <a:pPr>
              <a:buClr>
                <a:srgbClr val="787978"/>
              </a:buClr>
            </a:pPr>
            <a:endParaRPr lang="en-US" dirty="0"/>
          </a:p>
          <a:p>
            <a:pPr>
              <a:buClr>
                <a:srgbClr val="787978"/>
              </a:buClr>
            </a:pPr>
            <a:r>
              <a:rPr lang="en-US" dirty="0"/>
              <a:t>Q: if positive benefits of the program spillover to the comparison group, will this lead to an under or over estimate of program impact?</a:t>
            </a:r>
          </a:p>
          <a:p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2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9796"/>
            <a:ext cx="7632914" cy="419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2508" y="480848"/>
            <a:ext cx="8229600" cy="990600"/>
          </a:xfrm>
        </p:spPr>
        <p:txBody>
          <a:bodyPr/>
          <a:lstStyle/>
          <a:p>
            <a:r>
              <a:rPr lang="en-US" dirty="0"/>
              <a:t>Positive spillover bias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2350" y="5876246"/>
            <a:ext cx="71034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Bias = Measured impact – True impact = - 1 month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2350" y="5455113"/>
            <a:ext cx="38058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Measured impact = 2 months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30656" y="2321135"/>
            <a:ext cx="1058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Franklin Gothic Book" panose="020B0503020102020204" pitchFamily="34" charset="0"/>
              </a:rPr>
              <a:t>measured</a:t>
            </a:r>
          </a:p>
          <a:p>
            <a:r>
              <a:rPr lang="en-US" sz="1600" dirty="0" smtClean="0">
                <a:latin typeface="Franklin Gothic Book" panose="020B0503020102020204" pitchFamily="34" charset="0"/>
              </a:rPr>
              <a:t>impact</a:t>
            </a:r>
            <a:endParaRPr lang="en-US" sz="1600" dirty="0">
              <a:latin typeface="Franklin Gothic Book" panose="020B0503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44755" y="2637649"/>
            <a:ext cx="1030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Franklin Gothic Book" panose="020B0503020102020204" pitchFamily="34" charset="0"/>
              </a:rPr>
              <a:t>true</a:t>
            </a:r>
          </a:p>
          <a:p>
            <a:r>
              <a:rPr lang="en-US" sz="1600" dirty="0" smtClean="0">
                <a:latin typeface="Franklin Gothic Book" panose="020B0503020102020204" pitchFamily="34" charset="0"/>
              </a:rPr>
              <a:t>Impact</a:t>
            </a:r>
            <a:endParaRPr lang="en-US" sz="1600" dirty="0">
              <a:latin typeface="Franklin Gothic Book" panose="020B0503020102020204" pitchFamily="34" charset="0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7196681" y="2235329"/>
            <a:ext cx="495818" cy="936372"/>
          </a:xfrm>
          <a:prstGeom prst="rightBrac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7250879" y="2251095"/>
            <a:ext cx="376889" cy="1354979"/>
          </a:xfrm>
          <a:prstGeom prst="rightBrac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29213" y="5455113"/>
            <a:ext cx="321660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True impact = 3 months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02558" y="3233004"/>
            <a:ext cx="103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Franklin Gothic Book" panose="020B0503020102020204" pitchFamily="34" charset="0"/>
              </a:rPr>
              <a:t>bias</a:t>
            </a:r>
            <a:endParaRPr lang="en-US" sz="1600" dirty="0">
              <a:latin typeface="Franklin Gothic Book" panose="020B0503020102020204" pitchFamily="34" charset="0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7212447" y="3171701"/>
            <a:ext cx="506324" cy="398097"/>
          </a:xfrm>
          <a:prstGeom prst="rightBrac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1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/>
      <p:bldP spid="8" grpId="1"/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1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of Randomization: Individual?</a:t>
            </a: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37" y="3114742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49" y="3109182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88" y="3346005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9" y="3346005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6" y="2971732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00296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593" y="3267142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268558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593" y="1772851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832460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084" y="1506747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6" y="1514542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9" y="1861689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88" y="1861689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49" y="1524000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9" y="1514542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49" y="4967292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88" y="5172142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9" y="5172142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6" y="4856200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284" y="4856200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78" y="5194450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172142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9" y="4918935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53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Containing spillovers within treatment group</a:t>
            </a:r>
          </a:p>
        </p:txBody>
      </p:sp>
      <p:sp>
        <p:nvSpPr>
          <p:cNvPr id="58" name="Content Placeholder 4"/>
          <p:cNvSpPr txBox="1">
            <a:spLocks/>
          </p:cNvSpPr>
          <p:nvPr/>
        </p:nvSpPr>
        <p:spPr>
          <a:xfrm>
            <a:off x="457200" y="1978925"/>
            <a:ext cx="8229600" cy="1528550"/>
          </a:xfrm>
          <a:prstGeom prst="rect">
            <a:avLst/>
          </a:prstGeom>
        </p:spPr>
        <p:txBody>
          <a:bodyPr/>
          <a:lstStyle>
            <a:lvl1pPr marL="182563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978"/>
              </a:buClr>
              <a:buSzPct val="85000"/>
              <a:buFont typeface="Arial" charset="0"/>
              <a:buChar char="•"/>
              <a:defRPr sz="2400" kern="1200">
                <a:solidFill>
                  <a:srgbClr val="141313"/>
                </a:solidFill>
                <a:latin typeface="Franklin Gothic Book"/>
                <a:ea typeface="ＭＳ Ｐゴシック" charset="0"/>
                <a:cs typeface="Franklin Gothic Book"/>
              </a:defRPr>
            </a:lvl1pPr>
            <a:lvl2pPr marL="4572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978"/>
              </a:buClr>
              <a:buSzPct val="85000"/>
              <a:buFont typeface="Arial" charset="0"/>
              <a:buChar char="•"/>
              <a:defRPr sz="2000" kern="1200">
                <a:solidFill>
                  <a:srgbClr val="141313"/>
                </a:solidFill>
                <a:latin typeface="Franklin Gothic Book"/>
                <a:ea typeface="ＭＳ Ｐゴシック" charset="0"/>
                <a:cs typeface="Franklin Gothic Book"/>
              </a:defRPr>
            </a:lvl2pPr>
            <a:lvl3pPr marL="7302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978"/>
              </a:buClr>
              <a:buSzPct val="90000"/>
              <a:buFont typeface="Arial" charset="0"/>
              <a:buChar char="•"/>
              <a:defRPr kern="1200">
                <a:solidFill>
                  <a:srgbClr val="141313"/>
                </a:solidFill>
                <a:latin typeface="Franklin Gothic Book"/>
                <a:ea typeface="ＭＳ Ｐゴシック" charset="0"/>
                <a:cs typeface="Franklin Gothic Book"/>
              </a:defRPr>
            </a:lvl3pPr>
            <a:lvl4pPr marL="10048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978"/>
              </a:buClr>
              <a:buFont typeface="Arial" charset="0"/>
              <a:buChar char="•"/>
              <a:defRPr sz="1600" kern="1200">
                <a:solidFill>
                  <a:srgbClr val="141313"/>
                </a:solidFill>
                <a:latin typeface="Franklin Gothic Book"/>
                <a:ea typeface="ＭＳ Ｐゴシック" charset="0"/>
                <a:cs typeface="Franklin Gothic Book"/>
              </a:defRPr>
            </a:lvl4pPr>
            <a:lvl5pPr marL="1187450" indent="-1365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978"/>
              </a:buClr>
              <a:buSzPct val="100000"/>
              <a:buFont typeface="Arial" charset="0"/>
              <a:buChar char="•"/>
              <a:defRPr sz="1400" kern="1200">
                <a:solidFill>
                  <a:srgbClr val="141313"/>
                </a:solidFill>
                <a:latin typeface="Franklin Gothic Book"/>
                <a:ea typeface="ＭＳ Ｐゴシック" charset="0"/>
                <a:cs typeface="Franklin Gothic Book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Containing spillovers by randomizing at a higher level</a:t>
            </a:r>
          </a:p>
          <a:p>
            <a:endParaRPr lang="en-US" sz="800" dirty="0" smtClean="0"/>
          </a:p>
          <a:p>
            <a:r>
              <a:rPr lang="en-US" dirty="0"/>
              <a:t>Child given free meal at school will share with  friends</a:t>
            </a:r>
          </a:p>
          <a:p>
            <a:endParaRPr lang="en-US" sz="800" dirty="0" smtClean="0"/>
          </a:p>
          <a:p>
            <a:endParaRPr lang="en-US" sz="2200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455699" y="4210857"/>
            <a:ext cx="0" cy="2219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91154" y="4640273"/>
            <a:ext cx="330329" cy="967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455698" y="4901333"/>
            <a:ext cx="1" cy="245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006448" y="4640273"/>
            <a:ext cx="278595" cy="108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rglennerster\AppData\Local\Microsoft\Windows\Temporary Internet Files\Content.IE5\OGZ738MX\woman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35" y="3737316"/>
            <a:ext cx="200329" cy="39331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98" y="5007542"/>
            <a:ext cx="213250" cy="49240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13" name="Picture 2" descr="C:\Users\rglennerster\AppData\Local\Microsoft\Windows\Temporary Internet Files\Content.IE5\OGZ738MX\woman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483" y="3940087"/>
            <a:ext cx="200329" cy="39331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4" name="Picture 2" descr="C:\Users\rglennerster\AppData\Local\Microsoft\Windows\Temporary Internet Files\Content.IE5\OGZ738MX\woman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456" y="5220045"/>
            <a:ext cx="200329" cy="39331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5" name="Picture 2" descr="C:\Users\rglennerster\AppData\Local\Microsoft\Windows\Temporary Internet Files\Content.IE5\OGZ738MX\woman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494" y="4540325"/>
            <a:ext cx="200329" cy="39331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564" y="3890538"/>
            <a:ext cx="213250" cy="49240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01" y="4459174"/>
            <a:ext cx="213250" cy="49240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18" name="Picture 2" descr="C:\Users\rglennerster\AppData\Local\Microsoft\Windows\Temporary Internet Files\Content.IE5\OGZ738MX\woman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337" y="5057090"/>
            <a:ext cx="200329" cy="39331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35" y="4412086"/>
            <a:ext cx="213250" cy="49240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35" y="4424968"/>
            <a:ext cx="213250" cy="49240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58" y="5027622"/>
            <a:ext cx="213250" cy="49240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3" name="Picture 2" descr="C:\Users\rglennerster\AppData\Local\Microsoft\Windows\Temporary Internet Files\Content.IE5\OGZ738MX\woman2.pn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493" y="4530975"/>
            <a:ext cx="208800" cy="409943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24" name="Rectangle 23"/>
          <p:cNvSpPr/>
          <p:nvPr/>
        </p:nvSpPr>
        <p:spPr>
          <a:xfrm>
            <a:off x="4804166" y="3940087"/>
            <a:ext cx="152400" cy="1621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13691" y="4348467"/>
            <a:ext cx="152400" cy="162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032766" y="383650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032766" y="424224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813691" y="4771461"/>
            <a:ext cx="152400" cy="162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032766" y="465829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spillover</a:t>
            </a:r>
            <a:endParaRPr lang="en-US" dirty="0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010" y="3870065"/>
            <a:ext cx="213250" cy="49240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32" name="Picture 2" descr="C:\Users\rglennerster\AppData\Local\Microsoft\Windows\Temporary Internet Files\Content.IE5\OGZ738MX\woman2.png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342" y="5047010"/>
            <a:ext cx="212400" cy="417011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33" name="Picture 2" descr="C:\Users\rglennerster\AppData\Local\Microsoft\Windows\Temporary Internet Files\Content.IE5\OGZ738MX\woman2.pn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994" y="5209490"/>
            <a:ext cx="208800" cy="409943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34" name="Picture 2" descr="C:\Users\rglennerster\AppData\Local\Microsoft\Windows\Temporary Internet Files\Content.IE5\OGZ738MX\woman2.pn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52" y="3933249"/>
            <a:ext cx="208800" cy="409943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35" name="Picture 2" descr="C:\Users\rglennerster\AppData\Local\Microsoft\Windows\Temporary Internet Files\Content.IE5\OGZ738MX\woman2.pn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98" y="3726798"/>
            <a:ext cx="208800" cy="40994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01" y="4459174"/>
            <a:ext cx="213250" cy="49240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37" name="Picture 2" descr="C:\Users\rglennerster\AppData\Local\Microsoft\Windows\Temporary Internet Files\Content.IE5\OGZ738MX\woman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98" y="3725130"/>
            <a:ext cx="221086" cy="434064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38" name="Picture 2" descr="C:\Users\rglennerster\AppData\Local\Microsoft\Windows\Temporary Internet Files\Content.IE5\OGZ738MX\woman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999" y="4499963"/>
            <a:ext cx="220887" cy="433674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401581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27" grpId="0"/>
      <p:bldP spid="28" grpId="0" animBg="1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Containing spillovers within treatment group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10" y="3916480"/>
            <a:ext cx="6108700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Content Placeholder 4"/>
          <p:cNvSpPr txBox="1">
            <a:spLocks/>
          </p:cNvSpPr>
          <p:nvPr/>
        </p:nvSpPr>
        <p:spPr>
          <a:xfrm>
            <a:off x="457200" y="1783308"/>
            <a:ext cx="8229600" cy="1528550"/>
          </a:xfrm>
          <a:prstGeom prst="rect">
            <a:avLst/>
          </a:prstGeom>
        </p:spPr>
        <p:txBody>
          <a:bodyPr/>
          <a:lstStyle>
            <a:lvl1pPr marL="182563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978"/>
              </a:buClr>
              <a:buSzPct val="85000"/>
              <a:buFont typeface="Arial" charset="0"/>
              <a:buChar char="•"/>
              <a:defRPr sz="2400" kern="1200">
                <a:solidFill>
                  <a:srgbClr val="141313"/>
                </a:solidFill>
                <a:latin typeface="Franklin Gothic Book"/>
                <a:ea typeface="ＭＳ Ｐゴシック" charset="0"/>
                <a:cs typeface="Franklin Gothic Book"/>
              </a:defRPr>
            </a:lvl1pPr>
            <a:lvl2pPr marL="4572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978"/>
              </a:buClr>
              <a:buSzPct val="85000"/>
              <a:buFont typeface="Arial" charset="0"/>
              <a:buChar char="•"/>
              <a:defRPr sz="2000" kern="1200">
                <a:solidFill>
                  <a:srgbClr val="141313"/>
                </a:solidFill>
                <a:latin typeface="Franklin Gothic Book"/>
                <a:ea typeface="ＭＳ Ｐゴシック" charset="0"/>
                <a:cs typeface="Franklin Gothic Book"/>
              </a:defRPr>
            </a:lvl2pPr>
            <a:lvl3pPr marL="7302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978"/>
              </a:buClr>
              <a:buSzPct val="90000"/>
              <a:buFont typeface="Arial" charset="0"/>
              <a:buChar char="•"/>
              <a:defRPr kern="1200">
                <a:solidFill>
                  <a:srgbClr val="141313"/>
                </a:solidFill>
                <a:latin typeface="Franklin Gothic Book"/>
                <a:ea typeface="ＭＳ Ｐゴシック" charset="0"/>
                <a:cs typeface="Franklin Gothic Book"/>
              </a:defRPr>
            </a:lvl3pPr>
            <a:lvl4pPr marL="10048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978"/>
              </a:buClr>
              <a:buFont typeface="Arial" charset="0"/>
              <a:buChar char="•"/>
              <a:defRPr sz="1600" kern="1200">
                <a:solidFill>
                  <a:srgbClr val="141313"/>
                </a:solidFill>
                <a:latin typeface="Franklin Gothic Book"/>
                <a:ea typeface="ＭＳ Ｐゴシック" charset="0"/>
                <a:cs typeface="Franklin Gothic Book"/>
              </a:defRPr>
            </a:lvl4pPr>
            <a:lvl5pPr marL="1187450" indent="-1365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978"/>
              </a:buClr>
              <a:buSzPct val="100000"/>
              <a:buFont typeface="Arial" charset="0"/>
              <a:buChar char="•"/>
              <a:defRPr sz="1400" kern="1200">
                <a:solidFill>
                  <a:srgbClr val="141313"/>
                </a:solidFill>
                <a:latin typeface="Franklin Gothic Book"/>
                <a:ea typeface="ＭＳ Ｐゴシック" charset="0"/>
                <a:cs typeface="Franklin Gothic Book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Containing spillovers by randomizing at a higher level</a:t>
            </a:r>
          </a:p>
          <a:p>
            <a:endParaRPr lang="en-US" sz="800" dirty="0" smtClean="0"/>
          </a:p>
          <a:p>
            <a:r>
              <a:rPr lang="en-US" dirty="0"/>
              <a:t>Child given free meal at school will share with  </a:t>
            </a:r>
            <a:r>
              <a:rPr lang="en-US" dirty="0" smtClean="0"/>
              <a:t>friends</a:t>
            </a:r>
          </a:p>
          <a:p>
            <a:endParaRPr lang="en-US" sz="800" dirty="0" smtClean="0"/>
          </a:p>
          <a:p>
            <a:r>
              <a:rPr lang="en-US" dirty="0"/>
              <a:t>Randomizing at level of school solves the problem</a:t>
            </a:r>
          </a:p>
          <a:p>
            <a:endParaRPr lang="en-US" dirty="0"/>
          </a:p>
          <a:p>
            <a:endParaRPr lang="en-US" sz="800" dirty="0" smtClean="0"/>
          </a:p>
          <a:p>
            <a:endParaRPr lang="en-US" sz="22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1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buffer to absorb spillovers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1646830"/>
            <a:ext cx="8229600" cy="2174543"/>
          </a:xfrm>
          <a:prstGeom prst="rect">
            <a:avLst/>
          </a:prstGeom>
        </p:spPr>
        <p:txBody>
          <a:bodyPr/>
          <a:lstStyle>
            <a:lvl1pPr marL="182563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978"/>
              </a:buClr>
              <a:buSzPct val="85000"/>
              <a:buFont typeface="Arial" charset="0"/>
              <a:buChar char="•"/>
              <a:defRPr sz="2400" kern="1200">
                <a:solidFill>
                  <a:srgbClr val="141313"/>
                </a:solidFill>
                <a:latin typeface="Franklin Gothic Book"/>
                <a:ea typeface="ＭＳ Ｐゴシック" charset="0"/>
                <a:cs typeface="Franklin Gothic Book"/>
              </a:defRPr>
            </a:lvl1pPr>
            <a:lvl2pPr marL="4572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978"/>
              </a:buClr>
              <a:buSzPct val="85000"/>
              <a:buFont typeface="Arial" charset="0"/>
              <a:buChar char="•"/>
              <a:defRPr sz="2000" kern="1200">
                <a:solidFill>
                  <a:srgbClr val="141313"/>
                </a:solidFill>
                <a:latin typeface="Franklin Gothic Book"/>
                <a:ea typeface="ＭＳ Ｐゴシック" charset="0"/>
                <a:cs typeface="Franklin Gothic Book"/>
              </a:defRPr>
            </a:lvl2pPr>
            <a:lvl3pPr marL="7302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978"/>
              </a:buClr>
              <a:buSzPct val="90000"/>
              <a:buFont typeface="Arial" charset="0"/>
              <a:buChar char="•"/>
              <a:defRPr kern="1200">
                <a:solidFill>
                  <a:srgbClr val="141313"/>
                </a:solidFill>
                <a:latin typeface="Franklin Gothic Book"/>
                <a:ea typeface="ＭＳ Ｐゴシック" charset="0"/>
                <a:cs typeface="Franklin Gothic Book"/>
              </a:defRPr>
            </a:lvl3pPr>
            <a:lvl4pPr marL="10048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978"/>
              </a:buClr>
              <a:buFont typeface="Arial" charset="0"/>
              <a:buChar char="•"/>
              <a:defRPr sz="1600" kern="1200">
                <a:solidFill>
                  <a:srgbClr val="141313"/>
                </a:solidFill>
                <a:latin typeface="Franklin Gothic Book"/>
                <a:ea typeface="ＭＳ Ｐゴシック" charset="0"/>
                <a:cs typeface="Franklin Gothic Book"/>
              </a:defRPr>
            </a:lvl4pPr>
            <a:lvl5pPr marL="1187450" indent="-1365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978"/>
              </a:buClr>
              <a:buSzPct val="100000"/>
              <a:buFont typeface="Arial" charset="0"/>
              <a:buChar char="•"/>
              <a:defRPr sz="1400" kern="1200">
                <a:solidFill>
                  <a:srgbClr val="141313"/>
                </a:solidFill>
                <a:latin typeface="Franklin Gothic Book"/>
                <a:ea typeface="ＭＳ Ｐゴシック" charset="0"/>
                <a:cs typeface="Franklin Gothic Book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can randomize at the individual level if our sample individuals are far enough apart to avoid spillovers</a:t>
            </a:r>
          </a:p>
          <a:p>
            <a:endParaRPr lang="en-US" sz="800" dirty="0"/>
          </a:p>
          <a:p>
            <a:r>
              <a:rPr lang="en-US" dirty="0"/>
              <a:t>Farmers given new variety of rice, sample farmers live far from each other. Live on their farms so no obvious “community” to randomize by</a:t>
            </a:r>
          </a:p>
          <a:p>
            <a:endParaRPr lang="en-US" dirty="0"/>
          </a:p>
          <a:p>
            <a:endParaRPr lang="en-US" sz="800" dirty="0" smtClean="0"/>
          </a:p>
          <a:p>
            <a:endParaRPr lang="en-US" sz="22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25" y="4284174"/>
            <a:ext cx="213250" cy="49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636390" y="4541765"/>
            <a:ext cx="0" cy="2219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771845" y="4971181"/>
            <a:ext cx="330329" cy="967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636389" y="5232241"/>
            <a:ext cx="1" cy="245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187139" y="4971181"/>
            <a:ext cx="278595" cy="108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rglennerster\AppData\Local\Microsoft\Windows\Temporary Internet Files\Content.IE5\OGZ738MX\woman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226" y="4068224"/>
            <a:ext cx="200329" cy="39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89" y="5338450"/>
            <a:ext cx="213250" cy="49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rglennerster\AppData\Local\Microsoft\Windows\Temporary Internet Files\Content.IE5\OGZ738MX\woman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174" y="4270995"/>
            <a:ext cx="200329" cy="39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rglennerster\AppData\Local\Microsoft\Windows\Temporary Internet Files\Content.IE5\OGZ738MX\woman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147" y="5550953"/>
            <a:ext cx="200329" cy="39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rglennerster\AppData\Local\Microsoft\Windows\Temporary Internet Files\Content.IE5\OGZ738MX\woman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85" y="4871233"/>
            <a:ext cx="200329" cy="39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55" y="4221446"/>
            <a:ext cx="213250" cy="49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192" y="4790082"/>
            <a:ext cx="213250" cy="49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rglennerster\AppData\Local\Microsoft\Windows\Temporary Internet Files\Content.IE5\OGZ738MX\woman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028" y="5387998"/>
            <a:ext cx="200329" cy="39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597" y="4672849"/>
            <a:ext cx="213250" cy="49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34" y="5555389"/>
            <a:ext cx="213250" cy="49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473" y="5583397"/>
            <a:ext cx="213250" cy="49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:\Users\rglennerster\AppData\Local\Microsoft\Windows\Temporary Internet Files\Content.IE5\OGZ738MX\woman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32" y="5207805"/>
            <a:ext cx="200329" cy="39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rglennerster\AppData\Local\Microsoft\Windows\Temporary Internet Files\Content.IE5\OGZ738MX\woman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32" y="4265625"/>
            <a:ext cx="200329" cy="39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rglennerster\AppData\Local\Microsoft\Windows\Temporary Internet Files\Content.IE5\OGZ738MX\woman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61" y="4871233"/>
            <a:ext cx="200329" cy="39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rglennerster\AppData\Local\Microsoft\Windows\Temporary Internet Files\Content.IE5\OGZ738MX\woman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52" y="5545491"/>
            <a:ext cx="200329" cy="39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 flipV="1">
            <a:off x="6195423" y="4571155"/>
            <a:ext cx="0" cy="304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302048" y="5264545"/>
            <a:ext cx="267230" cy="205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830298" y="5311001"/>
            <a:ext cx="195262" cy="1715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5731225" y="5131145"/>
            <a:ext cx="227807" cy="18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C:\Users\rglennerster\AppData\Local\Microsoft\Windows\Temporary Internet Files\Content.IE5\OGZ738MX\woman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543" y="4396770"/>
            <a:ext cx="200329" cy="39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rglennerster\AppData\Local\Microsoft\Windows\Temporary Internet Files\Content.IE5\OGZ738MX\woman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544" y="5556935"/>
            <a:ext cx="200329" cy="39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711" y="4918456"/>
            <a:ext cx="213250" cy="49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798" y="3991781"/>
            <a:ext cx="213250" cy="49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628" y="4477133"/>
            <a:ext cx="213250" cy="49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903" y="5452497"/>
            <a:ext cx="213250" cy="49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C:\Users\rglennerster\AppData\Local\Microsoft\Windows\Temporary Internet Files\Content.IE5\OGZ738MX\woman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353" y="3925738"/>
            <a:ext cx="200329" cy="39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rglennerster\AppData\Local\Microsoft\Windows\Temporary Internet Files\Content.IE5\OGZ738MX\woman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150" y="5470508"/>
            <a:ext cx="200329" cy="39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039" y="4647935"/>
            <a:ext cx="213250" cy="49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347474" y="388355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sampled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230825" y="3987136"/>
            <a:ext cx="152400" cy="162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435" y="4913569"/>
            <a:ext cx="2016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2" cstate="email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764" y="4750062"/>
            <a:ext cx="213250" cy="49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81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design to measure spillovers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57200" y="1505800"/>
            <a:ext cx="8229600" cy="2174543"/>
          </a:xfrm>
          <a:prstGeom prst="rect">
            <a:avLst/>
          </a:prstGeom>
        </p:spPr>
        <p:txBody>
          <a:bodyPr/>
          <a:lstStyle>
            <a:lvl1pPr marL="182563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978"/>
              </a:buClr>
              <a:buSzPct val="85000"/>
              <a:buFont typeface="Arial" charset="0"/>
              <a:buChar char="•"/>
              <a:defRPr sz="2400" kern="1200">
                <a:solidFill>
                  <a:srgbClr val="141313"/>
                </a:solidFill>
                <a:latin typeface="Franklin Gothic Book"/>
                <a:ea typeface="ＭＳ Ｐゴシック" charset="0"/>
                <a:cs typeface="Franklin Gothic Book"/>
              </a:defRPr>
            </a:lvl1pPr>
            <a:lvl2pPr marL="4572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978"/>
              </a:buClr>
              <a:buSzPct val="85000"/>
              <a:buFont typeface="Arial" charset="0"/>
              <a:buChar char="•"/>
              <a:defRPr sz="2000" kern="1200">
                <a:solidFill>
                  <a:srgbClr val="141313"/>
                </a:solidFill>
                <a:latin typeface="Franklin Gothic Book"/>
                <a:ea typeface="ＭＳ Ｐゴシック" charset="0"/>
                <a:cs typeface="Franklin Gothic Book"/>
              </a:defRPr>
            </a:lvl2pPr>
            <a:lvl3pPr marL="7302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978"/>
              </a:buClr>
              <a:buSzPct val="90000"/>
              <a:buFont typeface="Arial" charset="0"/>
              <a:buChar char="•"/>
              <a:defRPr kern="1200">
                <a:solidFill>
                  <a:srgbClr val="141313"/>
                </a:solidFill>
                <a:latin typeface="Franklin Gothic Book"/>
                <a:ea typeface="ＭＳ Ｐゴシック" charset="0"/>
                <a:cs typeface="Franklin Gothic Book"/>
              </a:defRPr>
            </a:lvl3pPr>
            <a:lvl4pPr marL="10048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978"/>
              </a:buClr>
              <a:buFont typeface="Arial" charset="0"/>
              <a:buChar char="•"/>
              <a:defRPr sz="1600" kern="1200">
                <a:solidFill>
                  <a:srgbClr val="141313"/>
                </a:solidFill>
                <a:latin typeface="Franklin Gothic Book"/>
                <a:ea typeface="ＭＳ Ｐゴシック" charset="0"/>
                <a:cs typeface="Franklin Gothic Book"/>
              </a:defRPr>
            </a:lvl4pPr>
            <a:lvl5pPr marL="1187450" indent="-1365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978"/>
              </a:buClr>
              <a:buSzPct val="100000"/>
              <a:buFont typeface="Arial" charset="0"/>
              <a:buChar char="•"/>
              <a:defRPr sz="1400" kern="1200">
                <a:solidFill>
                  <a:srgbClr val="141313"/>
                </a:solidFill>
                <a:latin typeface="Franklin Gothic Book"/>
                <a:ea typeface="ＭＳ Ｐゴシック" charset="0"/>
                <a:cs typeface="Franklin Gothic Book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We can randomize at a level where some of the comparison experience spillovers and some </a:t>
            </a:r>
            <a:r>
              <a:rPr lang="en-US" sz="2200" dirty="0" smtClean="0"/>
              <a:t>don’t</a:t>
            </a:r>
            <a:endParaRPr lang="en-US" sz="800" dirty="0"/>
          </a:p>
          <a:p>
            <a:r>
              <a:rPr lang="en-US" sz="2200" dirty="0" smtClean="0"/>
              <a:t>In </a:t>
            </a:r>
            <a:r>
              <a:rPr lang="en-US" sz="2200" dirty="0"/>
              <a:t>our farmer example, farmers near treatment farmers are spillover farmers, and can be compared to those near comparison </a:t>
            </a:r>
            <a:r>
              <a:rPr lang="en-US" sz="2200" dirty="0" smtClean="0"/>
              <a:t>farmers</a:t>
            </a:r>
            <a:endParaRPr lang="en-US" sz="800" dirty="0"/>
          </a:p>
          <a:p>
            <a:r>
              <a:rPr lang="en-US" sz="2200" dirty="0"/>
              <a:t>In this example we asses spillovers by comparing purple figures with green figures</a:t>
            </a:r>
          </a:p>
          <a:p>
            <a:endParaRPr lang="en-US" dirty="0"/>
          </a:p>
          <a:p>
            <a:endParaRPr lang="en-US" sz="800" dirty="0" smtClean="0"/>
          </a:p>
          <a:p>
            <a:endParaRPr lang="en-US" sz="22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99" y="4026920"/>
            <a:ext cx="6688137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81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deworming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846994"/>
            <a:ext cx="8229600" cy="3489281"/>
          </a:xfrm>
          <a:prstGeom prst="rect">
            <a:avLst/>
          </a:prstGeom>
        </p:spPr>
        <p:txBody>
          <a:bodyPr/>
          <a:lstStyle>
            <a:lvl1pPr marL="182563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978"/>
              </a:buClr>
              <a:buSzPct val="85000"/>
              <a:buFont typeface="Arial" charset="0"/>
              <a:buChar char="•"/>
              <a:defRPr sz="2400" kern="1200">
                <a:solidFill>
                  <a:srgbClr val="141313"/>
                </a:solidFill>
                <a:latin typeface="Franklin Gothic Book"/>
                <a:ea typeface="ＭＳ Ｐゴシック" charset="0"/>
                <a:cs typeface="Franklin Gothic Book"/>
              </a:defRPr>
            </a:lvl1pPr>
            <a:lvl2pPr marL="4572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978"/>
              </a:buClr>
              <a:buSzPct val="85000"/>
              <a:buFont typeface="Arial" charset="0"/>
              <a:buChar char="•"/>
              <a:defRPr sz="2000" kern="1200">
                <a:solidFill>
                  <a:srgbClr val="141313"/>
                </a:solidFill>
                <a:latin typeface="Franklin Gothic Book"/>
                <a:ea typeface="ＭＳ Ｐゴシック" charset="0"/>
                <a:cs typeface="Franklin Gothic Book"/>
              </a:defRPr>
            </a:lvl2pPr>
            <a:lvl3pPr marL="7302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978"/>
              </a:buClr>
              <a:buSzPct val="90000"/>
              <a:buFont typeface="Arial" charset="0"/>
              <a:buChar char="•"/>
              <a:defRPr kern="1200">
                <a:solidFill>
                  <a:srgbClr val="141313"/>
                </a:solidFill>
                <a:latin typeface="Franklin Gothic Book"/>
                <a:ea typeface="ＭＳ Ｐゴシック" charset="0"/>
                <a:cs typeface="Franklin Gothic Book"/>
              </a:defRPr>
            </a:lvl3pPr>
            <a:lvl4pPr marL="10048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978"/>
              </a:buClr>
              <a:buFont typeface="Arial" charset="0"/>
              <a:buChar char="•"/>
              <a:defRPr sz="1600" kern="1200">
                <a:solidFill>
                  <a:srgbClr val="141313"/>
                </a:solidFill>
                <a:latin typeface="Franklin Gothic Book"/>
                <a:ea typeface="ＭＳ Ｐゴシック" charset="0"/>
                <a:cs typeface="Franklin Gothic Book"/>
              </a:defRPr>
            </a:lvl4pPr>
            <a:lvl5pPr marL="1187450" indent="-1365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87978"/>
              </a:buClr>
              <a:buSzPct val="100000"/>
              <a:buFont typeface="Arial" charset="0"/>
              <a:buChar char="•"/>
              <a:defRPr sz="1400" kern="1200">
                <a:solidFill>
                  <a:srgbClr val="141313"/>
                </a:solidFill>
                <a:latin typeface="Franklin Gothic Book"/>
                <a:ea typeface="ＭＳ Ｐゴシック" charset="0"/>
                <a:cs typeface="Franklin Gothic Book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a child is dewormed they are less likely to infect children in the neighborhood</a:t>
            </a:r>
          </a:p>
          <a:p>
            <a:endParaRPr lang="en-US" dirty="0"/>
          </a:p>
          <a:p>
            <a:r>
              <a:rPr lang="en-US" dirty="0"/>
              <a:t>While most of the spillovers would occur within schools, but some children lived near those who went to neighboring schools </a:t>
            </a:r>
          </a:p>
          <a:p>
            <a:endParaRPr lang="en-US" dirty="0"/>
          </a:p>
          <a:p>
            <a:r>
              <a:rPr lang="en-US" dirty="0"/>
              <a:t>Miguel and Kremer (2004) randomized at the school level but also measured outcomes in near by schools </a:t>
            </a:r>
          </a:p>
          <a:p>
            <a:endParaRPr lang="en-US" dirty="0"/>
          </a:p>
          <a:p>
            <a:endParaRPr lang="en-US" sz="800" dirty="0" smtClean="0"/>
          </a:p>
          <a:p>
            <a:endParaRPr lang="en-US" sz="22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1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Attrition and unit of randomization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13764"/>
            <a:ext cx="8229600" cy="4566360"/>
          </a:xfrm>
        </p:spPr>
        <p:txBody>
          <a:bodyPr/>
          <a:lstStyle/>
          <a:p>
            <a:pPr>
              <a:buClr>
                <a:srgbClr val="787978"/>
              </a:buClr>
            </a:pPr>
            <a:r>
              <a:rPr lang="en-US" sz="2200" dirty="0"/>
              <a:t>Attrition is when we cannot collect data on all our </a:t>
            </a:r>
            <a:r>
              <a:rPr lang="en-US" sz="2200" dirty="0" smtClean="0"/>
              <a:t>sample</a:t>
            </a:r>
          </a:p>
          <a:p>
            <a:pPr>
              <a:buClr>
                <a:srgbClr val="787978"/>
              </a:buClr>
            </a:pPr>
            <a:endParaRPr lang="en-US" sz="800" dirty="0"/>
          </a:p>
          <a:p>
            <a:pPr>
              <a:buClr>
                <a:srgbClr val="787978"/>
              </a:buClr>
            </a:pPr>
            <a:r>
              <a:rPr lang="en-US" sz="2200" dirty="0"/>
              <a:t>Usually attrition occurs when people move or are not at home when enumerators </a:t>
            </a:r>
            <a:r>
              <a:rPr lang="en-US" sz="2200" dirty="0" smtClean="0"/>
              <a:t>call</a:t>
            </a:r>
          </a:p>
          <a:p>
            <a:pPr>
              <a:buClr>
                <a:srgbClr val="787978"/>
              </a:buClr>
            </a:pPr>
            <a:endParaRPr lang="en-US" sz="800" dirty="0"/>
          </a:p>
          <a:p>
            <a:pPr>
              <a:buClr>
                <a:srgbClr val="787978"/>
              </a:buClr>
            </a:pPr>
            <a:r>
              <a:rPr lang="en-US" sz="2200" dirty="0"/>
              <a:t>If people feel a study is unfair they can refuse to cooperate, leading to </a:t>
            </a:r>
            <a:r>
              <a:rPr lang="en-US" sz="2200" dirty="0" smtClean="0"/>
              <a:t>attrition</a:t>
            </a:r>
          </a:p>
          <a:p>
            <a:pPr>
              <a:buClr>
                <a:srgbClr val="787978"/>
              </a:buClr>
            </a:pPr>
            <a:endParaRPr lang="en-US" sz="800" dirty="0"/>
          </a:p>
          <a:p>
            <a:pPr>
              <a:buClr>
                <a:srgbClr val="787978"/>
              </a:buClr>
            </a:pPr>
            <a:r>
              <a:rPr lang="en-US" sz="2200" dirty="0"/>
              <a:t>Sometimes providing benefits to some but not their neighbors is seen as unfair and can cause </a:t>
            </a:r>
            <a:r>
              <a:rPr lang="en-US" sz="2200" dirty="0" smtClean="0"/>
              <a:t>attrition</a:t>
            </a:r>
          </a:p>
          <a:p>
            <a:pPr>
              <a:buClr>
                <a:srgbClr val="787978"/>
              </a:buClr>
            </a:pPr>
            <a:endParaRPr lang="en-US" sz="800" dirty="0"/>
          </a:p>
          <a:p>
            <a:pPr>
              <a:buClr>
                <a:srgbClr val="787978"/>
              </a:buClr>
            </a:pPr>
            <a:r>
              <a:rPr lang="en-US" sz="2200" dirty="0"/>
              <a:t>It is important that randomization is seen as fair for many reasons, reducing attrition is one of </a:t>
            </a:r>
            <a:r>
              <a:rPr lang="en-US" sz="2200" dirty="0" smtClean="0"/>
              <a:t>them</a:t>
            </a:r>
          </a:p>
          <a:p>
            <a:pPr>
              <a:buClr>
                <a:srgbClr val="787978"/>
              </a:buClr>
            </a:pPr>
            <a:endParaRPr lang="en-US" sz="800" dirty="0"/>
          </a:p>
          <a:p>
            <a:pPr>
              <a:buClr>
                <a:srgbClr val="787978"/>
              </a:buClr>
            </a:pPr>
            <a:r>
              <a:rPr lang="en-US" sz="2200" dirty="0"/>
              <a:t>Randomizing at a higher level can help</a:t>
            </a:r>
          </a:p>
          <a:p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0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and unit of randomization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87978"/>
              </a:buClr>
            </a:pPr>
            <a:r>
              <a:rPr lang="en-US" dirty="0"/>
              <a:t>Full compliance is when all those in the treatment group get the program and all those in the comparison don’t get it</a:t>
            </a:r>
          </a:p>
          <a:p>
            <a:pPr>
              <a:buClr>
                <a:srgbClr val="787978"/>
              </a:buClr>
            </a:pPr>
            <a:endParaRPr lang="en-US" sz="1000" dirty="0"/>
          </a:p>
          <a:p>
            <a:pPr>
              <a:buClr>
                <a:srgbClr val="787978"/>
              </a:buClr>
            </a:pPr>
            <a:r>
              <a:rPr lang="en-US" dirty="0"/>
              <a:t>Low level randomization may lead to sharing which undermines compliance</a:t>
            </a:r>
          </a:p>
          <a:p>
            <a:pPr>
              <a:buClr>
                <a:srgbClr val="787978"/>
              </a:buClr>
            </a:pPr>
            <a:endParaRPr lang="en-US" sz="1000" dirty="0"/>
          </a:p>
          <a:p>
            <a:pPr>
              <a:buClr>
                <a:srgbClr val="787978"/>
              </a:buClr>
            </a:pPr>
            <a:r>
              <a:rPr lang="en-US" dirty="0"/>
              <a:t>Example: iron supplements in Indonesia</a:t>
            </a:r>
          </a:p>
          <a:p>
            <a:pPr lvl="1">
              <a:buClr>
                <a:srgbClr val="787978"/>
              </a:buClr>
            </a:pPr>
            <a:r>
              <a:rPr lang="en-US" sz="2200" dirty="0"/>
              <a:t>Iron supplements aimed at older people</a:t>
            </a:r>
          </a:p>
          <a:p>
            <a:pPr lvl="1">
              <a:buClr>
                <a:srgbClr val="787978"/>
              </a:buClr>
            </a:pPr>
            <a:r>
              <a:rPr lang="en-US" sz="2200" dirty="0"/>
              <a:t>Only providing supplements to some in the family might lead to sharing with others, diluting effect</a:t>
            </a:r>
          </a:p>
          <a:p>
            <a:pPr lvl="1">
              <a:buClr>
                <a:srgbClr val="787978"/>
              </a:buClr>
            </a:pPr>
            <a:r>
              <a:rPr lang="en-US" sz="2200" dirty="0"/>
              <a:t>Providing supplements to everyone in the family increased compliance</a:t>
            </a:r>
          </a:p>
          <a:p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77802" y="5828006"/>
            <a:ext cx="2820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Franklin Gothic Book" panose="020B0503020102020204" pitchFamily="34" charset="0"/>
              </a:rPr>
              <a:t>Source: Thomas et al, 2006.</a:t>
            </a:r>
            <a:endParaRPr lang="en-US" sz="1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30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and unit of randomization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04916"/>
            <a:ext cx="8229600" cy="4566360"/>
          </a:xfrm>
        </p:spPr>
        <p:txBody>
          <a:bodyPr/>
          <a:lstStyle/>
          <a:p>
            <a:pPr>
              <a:buClr>
                <a:srgbClr val="787978"/>
              </a:buClr>
            </a:pPr>
            <a:r>
              <a:rPr lang="en-US" dirty="0"/>
              <a:t>Simple to implement designs achieve higher compliance</a:t>
            </a:r>
          </a:p>
          <a:p>
            <a:pPr>
              <a:buClr>
                <a:srgbClr val="787978"/>
              </a:buClr>
            </a:pPr>
            <a:endParaRPr lang="en-US" sz="800" dirty="0"/>
          </a:p>
          <a:p>
            <a:pPr>
              <a:buClr>
                <a:srgbClr val="787978"/>
              </a:buClr>
            </a:pPr>
            <a:r>
              <a:rPr lang="en-US" dirty="0"/>
              <a:t>Avoid having one person implement two versions of a program</a:t>
            </a:r>
          </a:p>
          <a:p>
            <a:pPr>
              <a:buClr>
                <a:srgbClr val="787978"/>
              </a:buClr>
            </a:pPr>
            <a:endParaRPr lang="en-US" sz="800" dirty="0"/>
          </a:p>
          <a:p>
            <a:pPr>
              <a:buClr>
                <a:srgbClr val="787978"/>
              </a:buClr>
            </a:pPr>
            <a:r>
              <a:rPr lang="en-US" dirty="0"/>
              <a:t>Example: adding health insurance to micro credit </a:t>
            </a:r>
          </a:p>
          <a:p>
            <a:pPr lvl="1">
              <a:buClr>
                <a:srgbClr val="787978"/>
              </a:buClr>
            </a:pPr>
            <a:r>
              <a:rPr lang="en-US" sz="2200" dirty="0"/>
              <a:t>One microcredit officer serves 10 groups in an area</a:t>
            </a:r>
          </a:p>
          <a:p>
            <a:pPr lvl="1">
              <a:buClr>
                <a:srgbClr val="787978"/>
              </a:buClr>
            </a:pPr>
            <a:r>
              <a:rPr lang="en-US" sz="2200" dirty="0"/>
              <a:t>If randomize some groups to be offered health insurance and some not, credit officer will need to keep straight who can apply for insurance and who cant</a:t>
            </a:r>
          </a:p>
          <a:p>
            <a:pPr lvl="1">
              <a:buClr>
                <a:srgbClr val="787978"/>
              </a:buClr>
            </a:pPr>
            <a:r>
              <a:rPr lang="en-US" sz="2200" dirty="0"/>
              <a:t>May need to randomize at the credit officer level</a:t>
            </a:r>
          </a:p>
          <a:p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0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and unit of randomization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54707"/>
            <a:ext cx="8229600" cy="4566360"/>
          </a:xfrm>
        </p:spPr>
        <p:txBody>
          <a:bodyPr/>
          <a:lstStyle/>
          <a:p>
            <a:pPr>
              <a:buClr>
                <a:srgbClr val="787978"/>
              </a:buClr>
            </a:pPr>
            <a:r>
              <a:rPr lang="en-US" dirty="0"/>
              <a:t>Statistical power is the ability to detect an effect of a given size</a:t>
            </a:r>
          </a:p>
          <a:p>
            <a:pPr>
              <a:buClr>
                <a:srgbClr val="787978"/>
              </a:buClr>
            </a:pPr>
            <a:endParaRPr lang="en-US" sz="600" dirty="0"/>
          </a:p>
          <a:p>
            <a:pPr>
              <a:buClr>
                <a:srgbClr val="787978"/>
              </a:buClr>
            </a:pPr>
            <a:r>
              <a:rPr lang="en-US" dirty="0"/>
              <a:t>Individual randomization gives more power than group randomization (for a given sample size)</a:t>
            </a:r>
          </a:p>
          <a:p>
            <a:pPr>
              <a:buClr>
                <a:srgbClr val="787978"/>
              </a:buClr>
            </a:pPr>
            <a:endParaRPr lang="en-US" sz="600" dirty="0"/>
          </a:p>
          <a:p>
            <a:pPr>
              <a:buClr>
                <a:srgbClr val="787978"/>
              </a:buClr>
            </a:pPr>
            <a:r>
              <a:rPr lang="en-US" dirty="0"/>
              <a:t>We get more information from 20 children individually randomized than from 20 children in two schools (one treatment and one comparison)</a:t>
            </a:r>
          </a:p>
          <a:p>
            <a:pPr>
              <a:buClr>
                <a:srgbClr val="787978"/>
              </a:buClr>
            </a:pPr>
            <a:endParaRPr lang="en-US" sz="600" dirty="0"/>
          </a:p>
          <a:p>
            <a:pPr>
              <a:buClr>
                <a:srgbClr val="787978"/>
              </a:buClr>
            </a:pPr>
            <a:r>
              <a:rPr lang="en-US" dirty="0"/>
              <a:t>We will return to this subject in much more detail</a:t>
            </a:r>
          </a:p>
          <a:p>
            <a:pPr>
              <a:buClr>
                <a:srgbClr val="787978"/>
              </a:buClr>
            </a:pPr>
            <a:endParaRPr lang="en-US" sz="600" dirty="0"/>
          </a:p>
          <a:p>
            <a:pPr>
              <a:buClr>
                <a:srgbClr val="787978"/>
              </a:buClr>
            </a:pPr>
            <a:r>
              <a:rPr lang="en-US" dirty="0"/>
              <a:t>Many factors push as to randomize at higher levels, power pushes us to randomize lower </a:t>
            </a:r>
          </a:p>
          <a:p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0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and unit of randomization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66360"/>
          </a:xfrm>
        </p:spPr>
        <p:txBody>
          <a:bodyPr/>
          <a:lstStyle/>
          <a:p>
            <a:pPr>
              <a:buClr>
                <a:srgbClr val="787978"/>
              </a:buClr>
            </a:pPr>
            <a:r>
              <a:rPr lang="en-US" dirty="0"/>
              <a:t>Clusters by which we randomize must make sense on the </a:t>
            </a:r>
            <a:r>
              <a:rPr lang="en-US" dirty="0" smtClean="0"/>
              <a:t>ground</a:t>
            </a:r>
            <a:endParaRPr lang="en-US" sz="600" dirty="0"/>
          </a:p>
          <a:p>
            <a:pPr>
              <a:buClr>
                <a:srgbClr val="787978"/>
              </a:buClr>
            </a:pPr>
            <a:r>
              <a:rPr lang="en-US" dirty="0"/>
              <a:t>Administrative boundaries do not always correspond to how people interact with each </a:t>
            </a:r>
            <a:r>
              <a:rPr lang="en-US" dirty="0" smtClean="0"/>
              <a:t>other</a:t>
            </a:r>
            <a:endParaRPr lang="en-US" sz="600" dirty="0"/>
          </a:p>
          <a:p>
            <a:pPr>
              <a:buClr>
                <a:srgbClr val="787978"/>
              </a:buClr>
            </a:pPr>
            <a:r>
              <a:rPr lang="en-US" dirty="0"/>
              <a:t>People may cluster and interact in smaller groups than administrative neighborhoods or villages</a:t>
            </a:r>
          </a:p>
          <a:p>
            <a:pPr lvl="1">
              <a:buClr>
                <a:srgbClr val="787978"/>
              </a:buClr>
            </a:pPr>
            <a:r>
              <a:rPr lang="en-US" dirty="0"/>
              <a:t>We can randomize by these natural neighborhoods and have more power than if we randomized by administrative </a:t>
            </a:r>
            <a:r>
              <a:rPr lang="en-US" dirty="0" smtClean="0"/>
              <a:t>neighborhood</a:t>
            </a:r>
            <a:endParaRPr lang="en-US" sz="600" dirty="0"/>
          </a:p>
          <a:p>
            <a:pPr>
              <a:buClr>
                <a:srgbClr val="787978"/>
              </a:buClr>
            </a:pPr>
            <a:r>
              <a:rPr lang="en-US" dirty="0"/>
              <a:t>Or administrative neighborhoods may blend into each other with little real difference evident on the ground</a:t>
            </a:r>
          </a:p>
          <a:p>
            <a:pPr lvl="1">
              <a:buClr>
                <a:srgbClr val="787978"/>
              </a:buClr>
            </a:pPr>
            <a:r>
              <a:rPr lang="en-US" dirty="0"/>
              <a:t>Risk that implementers may not know who is in treatment and who in comparison</a:t>
            </a:r>
          </a:p>
          <a:p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0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of Randomization: Individual?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1524000"/>
            <a:ext cx="8437563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53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hamlets vs. villages in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1754"/>
            <a:ext cx="8260773" cy="1676399"/>
          </a:xfrm>
        </p:spPr>
        <p:txBody>
          <a:bodyPr>
            <a:normAutofit lnSpcReduction="10000"/>
          </a:bodyPr>
          <a:lstStyle/>
          <a:p>
            <a:pPr>
              <a:buClr>
                <a:srgbClr val="787978"/>
              </a:buClr>
            </a:pPr>
            <a:r>
              <a:rPr lang="en-US" dirty="0" smtClean="0"/>
              <a:t>Rural areas in India are divided into villages or </a:t>
            </a:r>
            <a:r>
              <a:rPr lang="en-US" dirty="0" err="1" smtClean="0"/>
              <a:t>panchayats</a:t>
            </a:r>
            <a:r>
              <a:rPr lang="en-US" dirty="0" smtClean="0"/>
              <a:t>, but in much of India a lot of social interaction happens within a hamlet </a:t>
            </a:r>
          </a:p>
          <a:p>
            <a:pPr>
              <a:buClr>
                <a:srgbClr val="787978"/>
              </a:buClr>
            </a:pPr>
            <a:endParaRPr lang="en-US" sz="9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Some interventions can be randomized by hamlet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4724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1219200" y="4572000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4984173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2664" y="5365173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3664" y="5212773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66900" y="4869873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62300" y="4755573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6600" y="4353791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4599709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5600" y="41148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5600" y="5604164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89273" y="5597237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10500" y="6137564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33064" y="5874328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62800" y="4343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19555" y="4741719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00" y="4135582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77200" y="43815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57009" y="5365173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5846619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48400" y="5566064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77000" y="6050973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57500" y="5694219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95600" y="6137564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00300" y="62865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914400" y="4807528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Isosceles Triangle 29"/>
          <p:cNvSpPr/>
          <p:nvPr/>
        </p:nvSpPr>
        <p:spPr>
          <a:xfrm>
            <a:off x="1143000" y="5181601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1" name="Isosceles Triangle 30"/>
          <p:cNvSpPr/>
          <p:nvPr/>
        </p:nvSpPr>
        <p:spPr>
          <a:xfrm>
            <a:off x="1524000" y="5029200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2" name="Isosceles Triangle 31"/>
          <p:cNvSpPr/>
          <p:nvPr/>
        </p:nvSpPr>
        <p:spPr>
          <a:xfrm>
            <a:off x="1801091" y="4724400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3" name="Isosceles Triangle 32"/>
          <p:cNvSpPr/>
          <p:nvPr/>
        </p:nvSpPr>
        <p:spPr>
          <a:xfrm>
            <a:off x="2590800" y="4429991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4" name="Isosceles Triangle 33"/>
          <p:cNvSpPr/>
          <p:nvPr/>
        </p:nvSpPr>
        <p:spPr>
          <a:xfrm>
            <a:off x="2840182" y="3962400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5" name="Isosceles Triangle 34"/>
          <p:cNvSpPr/>
          <p:nvPr/>
        </p:nvSpPr>
        <p:spPr>
          <a:xfrm>
            <a:off x="3200400" y="4197928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6" name="Isosceles Triangle 35"/>
          <p:cNvSpPr/>
          <p:nvPr/>
        </p:nvSpPr>
        <p:spPr>
          <a:xfrm>
            <a:off x="3086100" y="4610100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7" name="Isosceles Triangle 36"/>
          <p:cNvSpPr/>
          <p:nvPr/>
        </p:nvSpPr>
        <p:spPr>
          <a:xfrm>
            <a:off x="2767446" y="5541819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8" name="Isosceles Triangle 37"/>
          <p:cNvSpPr/>
          <p:nvPr/>
        </p:nvSpPr>
        <p:spPr>
          <a:xfrm>
            <a:off x="2833255" y="6012873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9" name="Isosceles Triangle 38"/>
          <p:cNvSpPr/>
          <p:nvPr/>
        </p:nvSpPr>
        <p:spPr>
          <a:xfrm>
            <a:off x="2324100" y="6127173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0" name="Isosceles Triangle 39"/>
          <p:cNvSpPr/>
          <p:nvPr/>
        </p:nvSpPr>
        <p:spPr>
          <a:xfrm>
            <a:off x="8011391" y="4229100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1" name="Isosceles Triangle 40"/>
          <p:cNvSpPr/>
          <p:nvPr/>
        </p:nvSpPr>
        <p:spPr>
          <a:xfrm>
            <a:off x="7543800" y="3983182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2" name="Isosceles Triangle 41"/>
          <p:cNvSpPr/>
          <p:nvPr/>
        </p:nvSpPr>
        <p:spPr>
          <a:xfrm>
            <a:off x="7086600" y="4191000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3" name="Isosceles Triangle 42"/>
          <p:cNvSpPr/>
          <p:nvPr/>
        </p:nvSpPr>
        <p:spPr>
          <a:xfrm>
            <a:off x="5770418" y="5694219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4" name="Isosceles Triangle 43"/>
          <p:cNvSpPr/>
          <p:nvPr/>
        </p:nvSpPr>
        <p:spPr>
          <a:xfrm>
            <a:off x="5791200" y="5181601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Isosceles Triangle 44"/>
          <p:cNvSpPr/>
          <p:nvPr/>
        </p:nvSpPr>
        <p:spPr>
          <a:xfrm>
            <a:off x="6172200" y="5441373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Isosceles Triangle 45"/>
          <p:cNvSpPr/>
          <p:nvPr/>
        </p:nvSpPr>
        <p:spPr>
          <a:xfrm>
            <a:off x="6629400" y="5458692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Isosceles Triangle 46"/>
          <p:cNvSpPr/>
          <p:nvPr/>
        </p:nvSpPr>
        <p:spPr>
          <a:xfrm>
            <a:off x="6400800" y="5874328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Isosceles Triangle 47"/>
          <p:cNvSpPr/>
          <p:nvPr/>
        </p:nvSpPr>
        <p:spPr>
          <a:xfrm>
            <a:off x="7716982" y="5974773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9" name="Isosceles Triangle 48"/>
          <p:cNvSpPr/>
          <p:nvPr/>
        </p:nvSpPr>
        <p:spPr>
          <a:xfrm>
            <a:off x="8156864" y="5694219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0" name="Isosceles Triangle 49"/>
          <p:cNvSpPr/>
          <p:nvPr/>
        </p:nvSpPr>
        <p:spPr>
          <a:xfrm>
            <a:off x="7620000" y="5417127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1" name="Isosceles Triangle 50"/>
          <p:cNvSpPr/>
          <p:nvPr/>
        </p:nvSpPr>
        <p:spPr>
          <a:xfrm>
            <a:off x="7443355" y="4585855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85800" y="4364182"/>
            <a:ext cx="1638300" cy="13075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443596" y="3740727"/>
            <a:ext cx="1409700" cy="12884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7334250" y="5147479"/>
            <a:ext cx="1409700" cy="12884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140255" y="5430982"/>
            <a:ext cx="1409700" cy="12884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5410200" y="4803440"/>
            <a:ext cx="1752600" cy="15551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012132" y="3785754"/>
            <a:ext cx="1409700" cy="12884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7349" y="3336832"/>
            <a:ext cx="15950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1F497D"/>
                </a:solidFill>
              </a:rPr>
              <a:t>Hamlets</a:t>
            </a:r>
            <a:endParaRPr lang="en-US" sz="2200" b="1" dirty="0">
              <a:solidFill>
                <a:srgbClr val="1F497D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5217102" y="3673623"/>
            <a:ext cx="3926898" cy="301595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561975" y="3682194"/>
            <a:ext cx="4286250" cy="306115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56413" y="3372663"/>
            <a:ext cx="15950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C0504D"/>
                </a:solidFill>
              </a:rPr>
              <a:t>Villages</a:t>
            </a:r>
            <a:endParaRPr lang="en-US" sz="2200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90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 animBg="1"/>
      <p:bldP spid="60" grpId="0" animBg="1"/>
      <p:bldP spid="6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farmers in Western Kenya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893" y="1348834"/>
            <a:ext cx="8260773" cy="1676399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787978"/>
              </a:buClr>
            </a:pPr>
            <a:r>
              <a:rPr lang="en-US" dirty="0" smtClean="0"/>
              <a:t>In some parts of Kenya people live on their farms and randomizing by administrative “village” may make little sense</a:t>
            </a:r>
          </a:p>
          <a:p>
            <a:pPr>
              <a:buClr>
                <a:srgbClr val="787978"/>
              </a:buClr>
            </a:pPr>
            <a:r>
              <a:rPr lang="en-US" dirty="0" smtClean="0"/>
              <a:t>Some researchers have randomized farming programs by which school households send their children to as this may represent a more natural locus of interaction (</a:t>
            </a:r>
            <a:r>
              <a:rPr lang="en-US" dirty="0" err="1" smtClean="0"/>
              <a:t>Duflo</a:t>
            </a:r>
            <a:r>
              <a:rPr lang="en-US" dirty="0" smtClean="0"/>
              <a:t>, Kremer, and Robinson 2007)</a:t>
            </a:r>
          </a:p>
        </p:txBody>
      </p:sp>
      <p:sp>
        <p:nvSpPr>
          <p:cNvPr id="4" name="Rectangle 3"/>
          <p:cNvSpPr/>
          <p:nvPr/>
        </p:nvSpPr>
        <p:spPr>
          <a:xfrm>
            <a:off x="1108364" y="379095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1028700" y="3657600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4710545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3509" y="5564332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47009" y="5541819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61655" y="4689765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52800" y="4367648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55373" y="37719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36273" y="4684569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64773" y="3754582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05600" y="5604164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89273" y="5597237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16192" y="417195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423564" y="5417127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91200" y="390525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00800" y="4603174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429500" y="394335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803573" y="4804065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267200" y="5212773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029200" y="4668983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29300" y="5288973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10200" y="5953992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55373" y="5597237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229100" y="394335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173682" y="6044046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838200" y="4533900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630382" y="5486399"/>
            <a:ext cx="381000" cy="1108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1970809" y="5382493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1385455" y="4537365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2660073" y="4516583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2109356" y="3654136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3086100" y="3654136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3262746" y="4236030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>
            <a:off x="3072246" y="5458692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>
            <a:off x="4173682" y="3819524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>
            <a:off x="4076700" y="5874328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>
            <a:off x="7710055" y="4644737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/>
          <p:cNvSpPr/>
          <p:nvPr/>
        </p:nvSpPr>
        <p:spPr>
          <a:xfrm>
            <a:off x="7353300" y="3790950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>
            <a:off x="5715000" y="3754582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/>
          <p:cNvSpPr/>
          <p:nvPr/>
        </p:nvSpPr>
        <p:spPr>
          <a:xfrm>
            <a:off x="4953000" y="4492337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/>
          <p:cNvSpPr/>
          <p:nvPr/>
        </p:nvSpPr>
        <p:spPr>
          <a:xfrm>
            <a:off x="4191000" y="5029201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>
            <a:off x="5753100" y="5136573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/>
          <p:cNvSpPr/>
          <p:nvPr/>
        </p:nvSpPr>
        <p:spPr>
          <a:xfrm>
            <a:off x="6629400" y="5458692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>
            <a:off x="5334000" y="5801592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/>
        </p:nvSpPr>
        <p:spPr>
          <a:xfrm>
            <a:off x="8233064" y="4062846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/>
          <p:cNvSpPr/>
          <p:nvPr/>
        </p:nvSpPr>
        <p:spPr>
          <a:xfrm>
            <a:off x="8347364" y="5278582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7613072" y="5472548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/>
          <p:cNvSpPr/>
          <p:nvPr/>
        </p:nvSpPr>
        <p:spPr>
          <a:xfrm>
            <a:off x="6324600" y="4457701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228600" y="3276600"/>
            <a:ext cx="2857500" cy="32506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3086100" y="3285260"/>
            <a:ext cx="2628900" cy="32419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715001" y="3285260"/>
            <a:ext cx="3013364" cy="32419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345497" y="5880894"/>
            <a:ext cx="15950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2"/>
                </a:solidFill>
              </a:rPr>
              <a:t>Villages</a:t>
            </a:r>
            <a:endParaRPr lang="en-US" sz="2200" b="1" dirty="0">
              <a:solidFill>
                <a:schemeClr val="tx2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2850573" y="4062846"/>
            <a:ext cx="235527" cy="22340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194955" y="5252610"/>
            <a:ext cx="235527" cy="22340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7668491" y="4282787"/>
            <a:ext cx="235527" cy="22340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978236" y="5766090"/>
            <a:ext cx="235527" cy="22340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2041814" y="5880894"/>
            <a:ext cx="15950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2"/>
                </a:solidFill>
              </a:rPr>
              <a:t>Schools</a:t>
            </a:r>
            <a:endParaRPr lang="en-US" sz="2200" b="1" dirty="0">
              <a:solidFill>
                <a:schemeClr val="accent2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1766455" y="3285260"/>
            <a:ext cx="2043545" cy="174740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173683" y="4282787"/>
            <a:ext cx="3179618" cy="227993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90171" y="4352309"/>
            <a:ext cx="2300185" cy="23532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073571" y="3437660"/>
            <a:ext cx="2043545" cy="174740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5737368" y="5901368"/>
            <a:ext cx="33797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2"/>
                </a:solidFill>
              </a:rPr>
              <a:t>School-related clusters</a:t>
            </a:r>
            <a:endParaRPr lang="en-US" sz="2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9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/>
      <p:bldP spid="90" grpId="0" animBg="1"/>
      <p:bldP spid="91" grpId="0" animBg="1"/>
      <p:bldP spid="92" grpId="0" animBg="1"/>
      <p:bldP spid="93" grpId="0" animBg="1"/>
      <p:bldP spid="94" grpId="0"/>
      <p:bldP spid="52" grpId="0" animBg="1"/>
      <p:bldP spid="62" grpId="0" animBg="1"/>
      <p:bldP spid="63" grpId="0" animBg="1"/>
      <p:bldP spid="64" grpId="0" animBg="1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of Randomization: </a:t>
            </a:r>
            <a:r>
              <a:rPr lang="en-US" dirty="0" smtClean="0"/>
              <a:t>Cluster?</a:t>
            </a:r>
            <a:endParaRPr lang="en-US" dirty="0"/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37" y="3114742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49" y="3109182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88" y="3346005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9" y="3346005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6" y="2971732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00296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593" y="3267142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268558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593" y="1772851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832460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084" y="1506747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6" y="1514542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9" y="1861689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88" y="1861689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49" y="1524000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9" y="1514542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49" y="4967292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88" y="5172142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9" y="5172142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6" y="4856200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284" y="4856200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78" y="5194450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172142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9" y="4918935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4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of Randomization: </a:t>
            </a:r>
            <a:r>
              <a:rPr lang="en-US" dirty="0" smtClean="0"/>
              <a:t>Cluster?</a:t>
            </a:r>
            <a:endParaRPr lang="en-US" dirty="0"/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37" y="3114742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49" y="3109182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88" y="3346005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9" y="3346005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6" y="2971732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00296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593" y="3267142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268558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593" y="1772851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832460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084" y="1506747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6" y="1514542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9" y="1861689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88" y="1861689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49" y="1524000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9" y="1514542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49" y="4967292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88" y="5172142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9" y="5172142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6" y="4856200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284" y="4856200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78" y="5194450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172142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9" y="4918935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4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of Randomization: Class?</a:t>
            </a: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7" y="3080258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929" y="3074698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668" y="3311521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497" y="3324461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712" y="3080258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762" y="3080134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173" y="3350341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443" y="3350341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42" y="1853085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742" y="1864291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762" y="1511981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35" y="1515396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922" y="1854688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668" y="1835638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929" y="1489516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09" y="1480058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39" y="4822212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668" y="5137658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553" y="5137658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36" y="4821716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880" y="4848092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42" y="5159966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205" y="5153856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76" y="4821559"/>
            <a:ext cx="803278" cy="9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67866" y="1463636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234648" y="1472263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369425" y="1825409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467680" y="1828808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651093" y="1489516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741520" y="1502456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865800" y="1827205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959437" y="1838411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69034" y="3065038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68999" y="3065038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58758" y="3285641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496255" y="3311521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651093" y="3073507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759162" y="3061758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908931" y="3324461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981963" y="3330931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67865" y="4795836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68997" y="4808871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378950" y="5111778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505780" y="5102749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679668" y="4808776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749637" y="4822212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877030" y="5140916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981962" y="5147026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3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of Randomization: Class?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00" y="1440872"/>
            <a:ext cx="882808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53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of Randomization: School?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1" y="1398649"/>
            <a:ext cx="8539349" cy="483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53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individual level randomization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47" y="1636414"/>
            <a:ext cx="8229600" cy="445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53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1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</Template>
  <TotalTime>1164</TotalTime>
  <Words>1243</Words>
  <Application>Microsoft Macintosh PowerPoint</Application>
  <PresentationFormat>On-screen Show (4:3)</PresentationFormat>
  <Paragraphs>190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Presentation1</vt:lpstr>
      <vt:lpstr>1_Presentation1</vt:lpstr>
      <vt:lpstr>Choosing the level of randomization</vt:lpstr>
      <vt:lpstr>Unit of Randomization: Individual?</vt:lpstr>
      <vt:lpstr>Unit of Randomization: Individual?</vt:lpstr>
      <vt:lpstr>Unit of Randomization: Cluster?</vt:lpstr>
      <vt:lpstr>Unit of Randomization: Cluster?</vt:lpstr>
      <vt:lpstr>Unit of Randomization: Class?</vt:lpstr>
      <vt:lpstr>Unit of Randomization: Class?</vt:lpstr>
      <vt:lpstr>Unit of Randomization: School?</vt:lpstr>
      <vt:lpstr>Steps in individual level randomization</vt:lpstr>
      <vt:lpstr>Steps in individual level randomization</vt:lpstr>
      <vt:lpstr>Steps in group level randomization</vt:lpstr>
      <vt:lpstr>Steps in group level randomization</vt:lpstr>
      <vt:lpstr>Considerations for level of randomization</vt:lpstr>
      <vt:lpstr>Measurement and unit of randomization</vt:lpstr>
      <vt:lpstr>Feasibility and unit of randomization</vt:lpstr>
      <vt:lpstr>Political feasibility and perceived fairness</vt:lpstr>
      <vt:lpstr>Spillovers</vt:lpstr>
      <vt:lpstr>Spillovers and randomization unit</vt:lpstr>
      <vt:lpstr>Positive spillover bias</vt:lpstr>
      <vt:lpstr>Containing spillovers within treatment group</vt:lpstr>
      <vt:lpstr>Containing spillovers within treatment group</vt:lpstr>
      <vt:lpstr>Creating a buffer to absorb spillovers</vt:lpstr>
      <vt:lpstr>A design to measure spillovers</vt:lpstr>
      <vt:lpstr>Example: deworming</vt:lpstr>
      <vt:lpstr>Attrition and unit of randomization</vt:lpstr>
      <vt:lpstr>Compliance and unit of randomization</vt:lpstr>
      <vt:lpstr>Compliance and unit of randomization</vt:lpstr>
      <vt:lpstr>Power and unit of randomization</vt:lpstr>
      <vt:lpstr>Power and unit of randomization</vt:lpstr>
      <vt:lpstr>Example: hamlets vs. villages in India</vt:lpstr>
      <vt:lpstr>Example: farmers in Western Kenya</vt:lpstr>
    </vt:vector>
  </TitlesOfParts>
  <Company>JPAL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Horgan</dc:creator>
  <cp:lastModifiedBy>Alison C</cp:lastModifiedBy>
  <cp:revision>69</cp:revision>
  <dcterms:created xsi:type="dcterms:W3CDTF">2013-10-21T21:09:02Z</dcterms:created>
  <dcterms:modified xsi:type="dcterms:W3CDTF">2015-09-28T18:51:42Z</dcterms:modified>
</cp:coreProperties>
</file>