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4"/>
    <p:sldMasterId id="2147483801" r:id="rId5"/>
    <p:sldMasterId id="2147483816" r:id="rId6"/>
    <p:sldMasterId id="2147483832" r:id="rId7"/>
  </p:sldMasterIdLst>
  <p:notesMasterIdLst>
    <p:notesMasterId r:id="rId52"/>
  </p:notesMasterIdLst>
  <p:handoutMasterIdLst>
    <p:handoutMasterId r:id="rId53"/>
  </p:handoutMasterIdLst>
  <p:sldIdLst>
    <p:sldId id="594" r:id="rId8"/>
    <p:sldId id="595" r:id="rId9"/>
    <p:sldId id="608" r:id="rId10"/>
    <p:sldId id="600" r:id="rId11"/>
    <p:sldId id="601" r:id="rId12"/>
    <p:sldId id="603" r:id="rId13"/>
    <p:sldId id="604" r:id="rId14"/>
    <p:sldId id="605" r:id="rId15"/>
    <p:sldId id="597" r:id="rId16"/>
    <p:sldId id="583" r:id="rId17"/>
    <p:sldId id="518" r:id="rId18"/>
    <p:sldId id="590" r:id="rId19"/>
    <p:sldId id="612" r:id="rId20"/>
    <p:sldId id="537" r:id="rId21"/>
    <p:sldId id="610" r:id="rId22"/>
    <p:sldId id="536" r:id="rId23"/>
    <p:sldId id="568" r:id="rId24"/>
    <p:sldId id="611" r:id="rId25"/>
    <p:sldId id="566" r:id="rId26"/>
    <p:sldId id="606" r:id="rId27"/>
    <p:sldId id="593" r:id="rId28"/>
    <p:sldId id="592" r:id="rId29"/>
    <p:sldId id="591" r:id="rId30"/>
    <p:sldId id="562" r:id="rId31"/>
    <p:sldId id="587" r:id="rId32"/>
    <p:sldId id="585" r:id="rId33"/>
    <p:sldId id="613" r:id="rId34"/>
    <p:sldId id="569" r:id="rId35"/>
    <p:sldId id="614" r:id="rId36"/>
    <p:sldId id="617" r:id="rId37"/>
    <p:sldId id="615" r:id="rId38"/>
    <p:sldId id="581" r:id="rId39"/>
    <p:sldId id="616" r:id="rId40"/>
    <p:sldId id="567" r:id="rId41"/>
    <p:sldId id="570" r:id="rId42"/>
    <p:sldId id="620" r:id="rId43"/>
    <p:sldId id="619" r:id="rId44"/>
    <p:sldId id="621" r:id="rId45"/>
    <p:sldId id="573" r:id="rId46"/>
    <p:sldId id="574" r:id="rId47"/>
    <p:sldId id="618" r:id="rId48"/>
    <p:sldId id="579" r:id="rId49"/>
    <p:sldId id="622" r:id="rId50"/>
    <p:sldId id="623" r:id="rId5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floretta" initials="jf" lastIdx="1" clrIdx="0"/>
  <p:cmAuthor id="1" name="Angela Ambroz" initials="" lastIdx="0" clrIdx="1"/>
  <p:cmAuthor id="2" name="Marc Shotland" initials="M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9415" autoAdjust="0"/>
  </p:normalViewPr>
  <p:slideViewPr>
    <p:cSldViewPr>
      <p:cViewPr>
        <p:scale>
          <a:sx n="99" d="100"/>
          <a:sy n="99" d="100"/>
        </p:scale>
        <p:origin x="-354" y="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notesViewPr>
    <p:cSldViewPr>
      <p:cViewPr>
        <p:scale>
          <a:sx n="100" d="100"/>
          <a:sy n="100" d="100"/>
        </p:scale>
        <p:origin x="-738" y="-72"/>
      </p:cViewPr>
      <p:guideLst>
        <p:guide orient="horz" pos="2919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75E-2"/>
          <c:y val="6.4516129032258063E-2"/>
          <c:w val="0.94270833333333337"/>
          <c:h val="0.80607505715011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Garamond"/>
                    <a:cs typeface="Garamond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Treatment</c:v>
                </c:pt>
                <c:pt idx="1">
                  <c:v>Comparison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7.0000000000000007E-2</c:v>
                </c:pt>
                <c:pt idx="1">
                  <c:v>5.2999999999999999E-2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502592"/>
        <c:axId val="385512576"/>
      </c:barChart>
      <c:catAx>
        <c:axId val="38550259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>
                <a:latin typeface="Garamond"/>
                <a:cs typeface="Garamond"/>
              </a:defRPr>
            </a:pPr>
            <a:endParaRPr lang="en-US"/>
          </a:p>
        </c:txPr>
        <c:crossAx val="385512576"/>
        <c:crosses val="autoZero"/>
        <c:auto val="1"/>
        <c:lblAlgn val="ctr"/>
        <c:lblOffset val="100"/>
        <c:noMultiLvlLbl val="0"/>
      </c:catAx>
      <c:valAx>
        <c:axId val="3855125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85502592"/>
        <c:crossesAt val="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7E8F3-6B15-40A2-BBEC-446F8A061998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F8C11224-3DE7-4D77-BE7F-F053C73C2BC2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Baseline Survey</a:t>
          </a:r>
          <a:endParaRPr lang="en-US" sz="2000" dirty="0">
            <a:latin typeface="Garamond"/>
            <a:cs typeface="Garamond"/>
          </a:endParaRPr>
        </a:p>
      </dgm:t>
    </dgm:pt>
    <dgm:pt modelId="{9FC5B563-4EDB-458F-97DB-1434C9D807DE}" type="parTrans" cxnId="{E245D456-D8C7-4B7A-BB3D-B65EB559E8DD}">
      <dgm:prSet/>
      <dgm:spPr/>
      <dgm:t>
        <a:bodyPr/>
        <a:lstStyle/>
        <a:p>
          <a:endParaRPr lang="en-US"/>
        </a:p>
      </dgm:t>
    </dgm:pt>
    <dgm:pt modelId="{1B4173C2-2E09-42CC-8D41-21DCAE5890F9}" type="sibTrans" cxnId="{E245D456-D8C7-4B7A-BB3D-B65EB559E8DD}">
      <dgm:prSet/>
      <dgm:spPr/>
      <dgm:t>
        <a:bodyPr/>
        <a:lstStyle/>
        <a:p>
          <a:endParaRPr lang="en-US"/>
        </a:p>
      </dgm:t>
    </dgm:pt>
    <dgm:pt modelId="{5612C148-8E23-4ED0-B182-B9010356282A}">
      <dgm:prSet phldrT="[Text]"/>
      <dgm:spPr/>
      <dgm:t>
        <a:bodyPr/>
        <a:lstStyle/>
        <a:p>
          <a:r>
            <a:rPr lang="en-US" dirty="0" err="1" smtClean="0">
              <a:latin typeface="Garamond"/>
              <a:cs typeface="Garamond"/>
            </a:rPr>
            <a:t>Endline</a:t>
          </a:r>
          <a:r>
            <a:rPr lang="en-US" dirty="0" smtClean="0">
              <a:latin typeface="Garamond"/>
              <a:cs typeface="Garamond"/>
            </a:rPr>
            <a:t> Survey</a:t>
          </a:r>
          <a:endParaRPr lang="en-US" dirty="0">
            <a:latin typeface="Garamond"/>
            <a:cs typeface="Garamond"/>
          </a:endParaRPr>
        </a:p>
      </dgm:t>
    </dgm:pt>
    <dgm:pt modelId="{7D8EE7DB-890C-4C39-9C80-01E7BF9DCD73}" type="parTrans" cxnId="{2123F283-5F06-46F0-9D8F-BA95BE77AC50}">
      <dgm:prSet/>
      <dgm:spPr/>
      <dgm:t>
        <a:bodyPr/>
        <a:lstStyle/>
        <a:p>
          <a:endParaRPr lang="en-US"/>
        </a:p>
      </dgm:t>
    </dgm:pt>
    <dgm:pt modelId="{E3972D0C-BD1F-48E7-A9E2-3B04E9474C06}" type="sibTrans" cxnId="{2123F283-5F06-46F0-9D8F-BA95BE77AC50}">
      <dgm:prSet/>
      <dgm:spPr/>
      <dgm:t>
        <a:bodyPr/>
        <a:lstStyle/>
        <a:p>
          <a:endParaRPr lang="en-US"/>
        </a:p>
      </dgm:t>
    </dgm:pt>
    <dgm:pt modelId="{ED5C516F-BB19-423B-8661-FC561808C714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R</a:t>
          </a:r>
          <a:endParaRPr lang="en-US" sz="2000" dirty="0">
            <a:latin typeface="Garamond"/>
            <a:cs typeface="Garamond"/>
          </a:endParaRPr>
        </a:p>
      </dgm:t>
    </dgm:pt>
    <dgm:pt modelId="{32CC4FEB-006A-4981-BCBB-0F1128A3DFAD}" type="parTrans" cxnId="{BB42C288-A6E7-4EFB-8186-DF85455FE712}">
      <dgm:prSet/>
      <dgm:spPr/>
      <dgm:t>
        <a:bodyPr/>
        <a:lstStyle/>
        <a:p>
          <a:endParaRPr lang="en-US"/>
        </a:p>
      </dgm:t>
    </dgm:pt>
    <dgm:pt modelId="{3638C006-B07F-4277-907B-262015A1CF69}" type="sibTrans" cxnId="{BB42C288-A6E7-4EFB-8186-DF85455FE712}">
      <dgm:prSet/>
      <dgm:spPr/>
      <dgm:t>
        <a:bodyPr/>
        <a:lstStyle/>
        <a:p>
          <a:endParaRPr lang="en-US"/>
        </a:p>
      </dgm:t>
    </dgm:pt>
    <dgm:pt modelId="{C689BE4E-D012-4E7A-B246-A83E60206B6A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Monitoring of Intervention</a:t>
          </a:r>
          <a:endParaRPr lang="en-US" sz="2000" dirty="0">
            <a:latin typeface="Garamond"/>
            <a:cs typeface="Garamond"/>
          </a:endParaRPr>
        </a:p>
      </dgm:t>
    </dgm:pt>
    <dgm:pt modelId="{FD61A349-D192-44A3-B59E-10F978F3FC17}" type="sibTrans" cxnId="{A09EC528-4CCA-461E-B47D-01B96386B20C}">
      <dgm:prSet/>
      <dgm:spPr/>
      <dgm:t>
        <a:bodyPr/>
        <a:lstStyle/>
        <a:p>
          <a:endParaRPr lang="en-US"/>
        </a:p>
      </dgm:t>
    </dgm:pt>
    <dgm:pt modelId="{CCB874FE-8503-411D-B95F-DBFD12A6BCED}" type="parTrans" cxnId="{A09EC528-4CCA-461E-B47D-01B96386B20C}">
      <dgm:prSet/>
      <dgm:spPr/>
      <dgm:t>
        <a:bodyPr/>
        <a:lstStyle/>
        <a:p>
          <a:endParaRPr lang="en-US"/>
        </a:p>
      </dgm:t>
    </dgm:pt>
    <dgm:pt modelId="{11E45B12-E3AD-4ABD-A586-32F513421F37}" type="pres">
      <dgm:prSet presAssocID="{F717E8F3-6B15-40A2-BBEC-446F8A061998}" presName="Name0" presStyleCnt="0">
        <dgm:presLayoutVars>
          <dgm:dir/>
          <dgm:animLvl val="lvl"/>
          <dgm:resizeHandles val="exact"/>
        </dgm:presLayoutVars>
      </dgm:prSet>
      <dgm:spPr/>
    </dgm:pt>
    <dgm:pt modelId="{DD6B2B89-9EB7-47A3-A2F8-B60C45F4A6B2}" type="pres">
      <dgm:prSet presAssocID="{F8C11224-3DE7-4D77-BE7F-F053C73C2BC2}" presName="parTxOnly" presStyleLbl="node1" presStyleIdx="0" presStyleCnt="4" custScaleX="116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9EB80-98A0-4FF0-8404-10253951FF10}" type="pres">
      <dgm:prSet presAssocID="{1B4173C2-2E09-42CC-8D41-21DCAE5890F9}" presName="parTxOnlySpace" presStyleCnt="0"/>
      <dgm:spPr/>
    </dgm:pt>
    <dgm:pt modelId="{2C164CA8-0031-4202-B782-79C85FF7A7C4}" type="pres">
      <dgm:prSet presAssocID="{ED5C516F-BB19-423B-8661-FC561808C714}" presName="parTxOnly" presStyleLbl="node1" presStyleIdx="1" presStyleCnt="4" custScaleX="48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AC4CA-3EB5-445E-A03C-AD923B5DD39B}" type="pres">
      <dgm:prSet presAssocID="{3638C006-B07F-4277-907B-262015A1CF69}" presName="parTxOnlySpace" presStyleCnt="0"/>
      <dgm:spPr/>
    </dgm:pt>
    <dgm:pt modelId="{572817C2-2103-4F3A-AF34-A8C5F71C3529}" type="pres">
      <dgm:prSet presAssocID="{C689BE4E-D012-4E7A-B246-A83E60206B6A}" presName="parTxOnly" presStyleLbl="node1" presStyleIdx="2" presStyleCnt="4" custScaleX="246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390F9-299A-4B48-A748-F62DDA7C02DF}" type="pres">
      <dgm:prSet presAssocID="{FD61A349-D192-44A3-B59E-10F978F3FC17}" presName="parTxOnlySpace" presStyleCnt="0"/>
      <dgm:spPr/>
    </dgm:pt>
    <dgm:pt modelId="{7BB35AB6-C08C-4805-A40C-B7833C785C0A}" type="pres">
      <dgm:prSet presAssocID="{5612C148-8E23-4ED0-B182-B9010356282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8BAEE-08ED-5D4A-8E41-13F10B56A6ED}" type="presOf" srcId="{F8C11224-3DE7-4D77-BE7F-F053C73C2BC2}" destId="{DD6B2B89-9EB7-47A3-A2F8-B60C45F4A6B2}" srcOrd="0" destOrd="0" presId="urn:microsoft.com/office/officeart/2005/8/layout/chevron1"/>
    <dgm:cxn modelId="{BB42C288-A6E7-4EFB-8186-DF85455FE712}" srcId="{F717E8F3-6B15-40A2-BBEC-446F8A061998}" destId="{ED5C516F-BB19-423B-8661-FC561808C714}" srcOrd="1" destOrd="0" parTransId="{32CC4FEB-006A-4981-BCBB-0F1128A3DFAD}" sibTransId="{3638C006-B07F-4277-907B-262015A1CF69}"/>
    <dgm:cxn modelId="{E245D456-D8C7-4B7A-BB3D-B65EB559E8DD}" srcId="{F717E8F3-6B15-40A2-BBEC-446F8A061998}" destId="{F8C11224-3DE7-4D77-BE7F-F053C73C2BC2}" srcOrd="0" destOrd="0" parTransId="{9FC5B563-4EDB-458F-97DB-1434C9D807DE}" sibTransId="{1B4173C2-2E09-42CC-8D41-21DCAE5890F9}"/>
    <dgm:cxn modelId="{3049618A-FF61-0D42-B793-51118EA504F4}" type="presOf" srcId="{5612C148-8E23-4ED0-B182-B9010356282A}" destId="{7BB35AB6-C08C-4805-A40C-B7833C785C0A}" srcOrd="0" destOrd="0" presId="urn:microsoft.com/office/officeart/2005/8/layout/chevron1"/>
    <dgm:cxn modelId="{A09EC528-4CCA-461E-B47D-01B96386B20C}" srcId="{F717E8F3-6B15-40A2-BBEC-446F8A061998}" destId="{C689BE4E-D012-4E7A-B246-A83E60206B6A}" srcOrd="2" destOrd="0" parTransId="{CCB874FE-8503-411D-B95F-DBFD12A6BCED}" sibTransId="{FD61A349-D192-44A3-B59E-10F978F3FC17}"/>
    <dgm:cxn modelId="{A4CB6E70-6345-654C-9D7D-2CAFA4D9947C}" type="presOf" srcId="{F717E8F3-6B15-40A2-BBEC-446F8A061998}" destId="{11E45B12-E3AD-4ABD-A586-32F513421F37}" srcOrd="0" destOrd="0" presId="urn:microsoft.com/office/officeart/2005/8/layout/chevron1"/>
    <dgm:cxn modelId="{6741807F-6B50-C141-928D-27CCF7C59115}" type="presOf" srcId="{ED5C516F-BB19-423B-8661-FC561808C714}" destId="{2C164CA8-0031-4202-B782-79C85FF7A7C4}" srcOrd="0" destOrd="0" presId="urn:microsoft.com/office/officeart/2005/8/layout/chevron1"/>
    <dgm:cxn modelId="{8AB87A30-A7D8-F440-86BA-C2DBEE790A05}" type="presOf" srcId="{C689BE4E-D012-4E7A-B246-A83E60206B6A}" destId="{572817C2-2103-4F3A-AF34-A8C5F71C3529}" srcOrd="0" destOrd="0" presId="urn:microsoft.com/office/officeart/2005/8/layout/chevron1"/>
    <dgm:cxn modelId="{2123F283-5F06-46F0-9D8F-BA95BE77AC50}" srcId="{F717E8F3-6B15-40A2-BBEC-446F8A061998}" destId="{5612C148-8E23-4ED0-B182-B9010356282A}" srcOrd="3" destOrd="0" parTransId="{7D8EE7DB-890C-4C39-9C80-01E7BF9DCD73}" sibTransId="{E3972D0C-BD1F-48E7-A9E2-3B04E9474C06}"/>
    <dgm:cxn modelId="{38CD740C-B989-564B-9E35-C7D02D878B68}" type="presParOf" srcId="{11E45B12-E3AD-4ABD-A586-32F513421F37}" destId="{DD6B2B89-9EB7-47A3-A2F8-B60C45F4A6B2}" srcOrd="0" destOrd="0" presId="urn:microsoft.com/office/officeart/2005/8/layout/chevron1"/>
    <dgm:cxn modelId="{68904114-DB22-0D4A-93B4-2A053E187502}" type="presParOf" srcId="{11E45B12-E3AD-4ABD-A586-32F513421F37}" destId="{40E9EB80-98A0-4FF0-8404-10253951FF10}" srcOrd="1" destOrd="0" presId="urn:microsoft.com/office/officeart/2005/8/layout/chevron1"/>
    <dgm:cxn modelId="{2FBF62BD-C1F1-784B-969F-AF2DA7264270}" type="presParOf" srcId="{11E45B12-E3AD-4ABD-A586-32F513421F37}" destId="{2C164CA8-0031-4202-B782-79C85FF7A7C4}" srcOrd="2" destOrd="0" presId="urn:microsoft.com/office/officeart/2005/8/layout/chevron1"/>
    <dgm:cxn modelId="{AC5B6B91-B412-8547-9E4A-50453367F898}" type="presParOf" srcId="{11E45B12-E3AD-4ABD-A586-32F513421F37}" destId="{B4DAC4CA-3EB5-445E-A03C-AD923B5DD39B}" srcOrd="3" destOrd="0" presId="urn:microsoft.com/office/officeart/2005/8/layout/chevron1"/>
    <dgm:cxn modelId="{D5C4EEEA-4A4B-7545-ABD3-3A4F09997DE1}" type="presParOf" srcId="{11E45B12-E3AD-4ABD-A586-32F513421F37}" destId="{572817C2-2103-4F3A-AF34-A8C5F71C3529}" srcOrd="4" destOrd="0" presId="urn:microsoft.com/office/officeart/2005/8/layout/chevron1"/>
    <dgm:cxn modelId="{A4E0CBFF-CA3C-0F43-9725-22C5D8722801}" type="presParOf" srcId="{11E45B12-E3AD-4ABD-A586-32F513421F37}" destId="{AF4390F9-299A-4B48-A748-F62DDA7C02DF}" srcOrd="5" destOrd="0" presId="urn:microsoft.com/office/officeart/2005/8/layout/chevron1"/>
    <dgm:cxn modelId="{E32C68BD-014A-624A-83B3-B50287BF816E}" type="presParOf" srcId="{11E45B12-E3AD-4ABD-A586-32F513421F37}" destId="{7BB35AB6-C08C-4805-A40C-B7833C785C0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2C1D9-23C1-4FD8-945A-C4F541DE23F1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DF151-CB87-4F95-B081-9BAFA7451EE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Higher Income</a:t>
          </a:r>
          <a:endParaRPr lang="en-US" dirty="0"/>
        </a:p>
      </dgm:t>
    </dgm:pt>
    <dgm:pt modelId="{603A1679-9411-446C-BD1D-44D8052AA831}" type="parTrans" cxnId="{541256EC-0E4E-4416-8B66-D8F833CBB187}">
      <dgm:prSet/>
      <dgm:spPr/>
      <dgm:t>
        <a:bodyPr/>
        <a:lstStyle/>
        <a:p>
          <a:endParaRPr lang="en-US"/>
        </a:p>
      </dgm:t>
    </dgm:pt>
    <dgm:pt modelId="{EB885217-9070-4F63-A048-18DE1D6DB7CF}" type="sibTrans" cxnId="{541256EC-0E4E-4416-8B66-D8F833CBB187}">
      <dgm:prSet/>
      <dgm:spPr/>
      <dgm:t>
        <a:bodyPr/>
        <a:lstStyle/>
        <a:p>
          <a:endParaRPr lang="en-US"/>
        </a:p>
      </dgm:t>
    </dgm:pt>
    <dgm:pt modelId="{0194DB66-70C0-4CFA-A69C-6FF46EAD7EE7}" type="asst">
      <dgm:prSet phldrT="[Text]"/>
      <dgm:spPr/>
      <dgm:t>
        <a:bodyPr/>
        <a:lstStyle/>
        <a:p>
          <a:r>
            <a:rPr lang="en-US" dirty="0" smtClean="0"/>
            <a:t>Have entrepreneurial skills</a:t>
          </a:r>
          <a:endParaRPr lang="en-US" dirty="0"/>
        </a:p>
      </dgm:t>
    </dgm:pt>
    <dgm:pt modelId="{6CBE3955-1311-433E-A3D9-26FF3A20925D}" type="parTrans" cxnId="{D0B0930F-79A3-4B9A-9E70-1842C10770AC}">
      <dgm:prSet/>
      <dgm:spPr/>
      <dgm:t>
        <a:bodyPr/>
        <a:lstStyle/>
        <a:p>
          <a:endParaRPr lang="en-US"/>
        </a:p>
      </dgm:t>
    </dgm:pt>
    <dgm:pt modelId="{00667E46-E789-469A-86E9-DC17CD76287F}" type="sibTrans" cxnId="{D0B0930F-79A3-4B9A-9E70-1842C10770AC}">
      <dgm:prSet/>
      <dgm:spPr/>
      <dgm:t>
        <a:bodyPr/>
        <a:lstStyle/>
        <a:p>
          <a:endParaRPr lang="en-US"/>
        </a:p>
      </dgm:t>
    </dgm:pt>
    <dgm:pt modelId="{26763BCA-89F8-4BD7-89DE-63AA798C9542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Investment (in a business, or not?)</a:t>
          </a:r>
          <a:endParaRPr lang="en-US" dirty="0"/>
        </a:p>
      </dgm:t>
    </dgm:pt>
    <dgm:pt modelId="{9564FEE2-B453-4696-AE41-92CC783CADAD}" type="parTrans" cxnId="{CB8A1172-CA98-4655-A224-DB24365ECC99}">
      <dgm:prSet/>
      <dgm:spPr/>
      <dgm:t>
        <a:bodyPr/>
        <a:lstStyle/>
        <a:p>
          <a:endParaRPr lang="en-US" dirty="0"/>
        </a:p>
      </dgm:t>
    </dgm:pt>
    <dgm:pt modelId="{EBE8F9DC-9788-4B54-986B-E9547C5BCCC9}" type="sibTrans" cxnId="{CB8A1172-CA98-4655-A224-DB24365ECC99}">
      <dgm:prSet/>
      <dgm:spPr/>
      <dgm:t>
        <a:bodyPr/>
        <a:lstStyle/>
        <a:p>
          <a:endParaRPr lang="en-US"/>
        </a:p>
      </dgm:t>
    </dgm:pt>
    <dgm:pt modelId="{E2C9A9A0-80D9-480E-8421-A4728CB0EDA9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Get a microloan</a:t>
          </a:r>
          <a:endParaRPr lang="en-US" dirty="0"/>
        </a:p>
      </dgm:t>
    </dgm:pt>
    <dgm:pt modelId="{A8F092F1-3F72-4241-9EAA-2D1F119B29A5}" type="parTrans" cxnId="{7DBFAB38-33C1-423E-9A0D-7C6A4CDCCDC9}">
      <dgm:prSet/>
      <dgm:spPr/>
      <dgm:t>
        <a:bodyPr/>
        <a:lstStyle/>
        <a:p>
          <a:endParaRPr lang="en-US" dirty="0"/>
        </a:p>
      </dgm:t>
    </dgm:pt>
    <dgm:pt modelId="{B7138E60-91AC-4C88-86B9-4B4A6B46012E}" type="sibTrans" cxnId="{7DBFAB38-33C1-423E-9A0D-7C6A4CDCCDC9}">
      <dgm:prSet/>
      <dgm:spPr/>
      <dgm:t>
        <a:bodyPr/>
        <a:lstStyle/>
        <a:p>
          <a:endParaRPr lang="en-US"/>
        </a:p>
      </dgm:t>
    </dgm:pt>
    <dgm:pt modelId="{2D6C6447-F62E-412F-8F10-A2D42A57ADC2}" type="asst">
      <dgm:prSet phldrT="[Text]"/>
      <dgm:spPr/>
      <dgm:t>
        <a:bodyPr/>
        <a:lstStyle/>
        <a:p>
          <a:r>
            <a:rPr lang="en-US" dirty="0" smtClean="0"/>
            <a:t>Main constraint on business investment: lack of credit</a:t>
          </a:r>
          <a:endParaRPr lang="en-US" dirty="0"/>
        </a:p>
      </dgm:t>
    </dgm:pt>
    <dgm:pt modelId="{DED4C394-6591-464D-873E-68847DD51D84}" type="parTrans" cxnId="{91D74F01-2E89-4505-A0AF-9E0021A7255C}">
      <dgm:prSet/>
      <dgm:spPr/>
      <dgm:t>
        <a:bodyPr/>
        <a:lstStyle/>
        <a:p>
          <a:endParaRPr lang="en-US" dirty="0"/>
        </a:p>
      </dgm:t>
    </dgm:pt>
    <dgm:pt modelId="{C3734A68-5CAE-4E3C-88C8-F6C0E2982066}" type="sibTrans" cxnId="{91D74F01-2E89-4505-A0AF-9E0021A7255C}">
      <dgm:prSet/>
      <dgm:spPr/>
      <dgm:t>
        <a:bodyPr/>
        <a:lstStyle/>
        <a:p>
          <a:endParaRPr lang="en-US"/>
        </a:p>
      </dgm:t>
    </dgm:pt>
    <dgm:pt modelId="{C480FFA6-ED2F-4FE2-982B-5BD96C611C80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Nearby </a:t>
          </a:r>
          <a:r>
            <a:rPr lang="en-US" dirty="0" err="1" smtClean="0"/>
            <a:t>Spandana</a:t>
          </a:r>
          <a:r>
            <a:rPr lang="en-US" dirty="0" smtClean="0"/>
            <a:t> branch</a:t>
          </a:r>
          <a:endParaRPr lang="en-US" dirty="0"/>
        </a:p>
      </dgm:t>
    </dgm:pt>
    <dgm:pt modelId="{A6396CE8-EF4F-4221-B5ED-5D6F421761C1}" type="parTrans" cxnId="{F10D82DE-056E-4DFC-B050-A9CBAD0B44E3}">
      <dgm:prSet/>
      <dgm:spPr/>
      <dgm:t>
        <a:bodyPr/>
        <a:lstStyle/>
        <a:p>
          <a:endParaRPr lang="en-US" dirty="0"/>
        </a:p>
      </dgm:t>
    </dgm:pt>
    <dgm:pt modelId="{B5E9C7EB-3E7C-4028-8F06-0786C0CCA5DF}" type="sibTrans" cxnId="{F10D82DE-056E-4DFC-B050-A9CBAD0B44E3}">
      <dgm:prSet/>
      <dgm:spPr/>
      <dgm:t>
        <a:bodyPr/>
        <a:lstStyle/>
        <a:p>
          <a:endParaRPr lang="en-US"/>
        </a:p>
      </dgm:t>
    </dgm:pt>
    <dgm:pt modelId="{DDD809E9-5B1A-DE41-AC01-7559FD1546F1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Eligible for a loan</a:t>
          </a:r>
          <a:endParaRPr lang="en-US" dirty="0"/>
        </a:p>
      </dgm:t>
    </dgm:pt>
    <dgm:pt modelId="{49AA9334-3F9D-7E4C-A080-D14968579FAE}" type="parTrans" cxnId="{9D9F104A-D028-EB4A-BCA6-930126C8A987}">
      <dgm:prSet/>
      <dgm:spPr/>
      <dgm:t>
        <a:bodyPr/>
        <a:lstStyle/>
        <a:p>
          <a:endParaRPr lang="en-US"/>
        </a:p>
      </dgm:t>
    </dgm:pt>
    <dgm:pt modelId="{8844FB87-7E44-6D4B-8C18-330B3B5F1A7B}" type="sibTrans" cxnId="{9D9F104A-D028-EB4A-BCA6-930126C8A987}">
      <dgm:prSet/>
      <dgm:spPr/>
      <dgm:t>
        <a:bodyPr/>
        <a:lstStyle/>
        <a:p>
          <a:endParaRPr lang="en-US"/>
        </a:p>
      </dgm:t>
    </dgm:pt>
    <dgm:pt modelId="{969F2FCF-427B-FA43-8341-7B24BBDA2D20}" type="asst">
      <dgm:prSet/>
      <dgm:spPr/>
      <dgm:t>
        <a:bodyPr/>
        <a:lstStyle/>
        <a:p>
          <a:r>
            <a:rPr lang="en-US" dirty="0" smtClean="0"/>
            <a:t>Apply for a loan</a:t>
          </a:r>
          <a:endParaRPr lang="en-US" dirty="0"/>
        </a:p>
      </dgm:t>
    </dgm:pt>
    <dgm:pt modelId="{180B00E8-1AD8-344B-B774-05EB3E0FA4DE}" type="parTrans" cxnId="{4DA06D4C-18DA-6C40-A5D1-CEBDF8502B5B}">
      <dgm:prSet/>
      <dgm:spPr/>
      <dgm:t>
        <a:bodyPr/>
        <a:lstStyle/>
        <a:p>
          <a:endParaRPr lang="en-US"/>
        </a:p>
      </dgm:t>
    </dgm:pt>
    <dgm:pt modelId="{6A3BEB22-00F6-294A-8F49-06F3CD517696}" type="sibTrans" cxnId="{4DA06D4C-18DA-6C40-A5D1-CEBDF8502B5B}">
      <dgm:prSet/>
      <dgm:spPr/>
      <dgm:t>
        <a:bodyPr/>
        <a:lstStyle/>
        <a:p>
          <a:endParaRPr lang="en-US"/>
        </a:p>
      </dgm:t>
    </dgm:pt>
    <dgm:pt modelId="{E27AC2C3-0453-8B4F-B623-69DFB7C3BFE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mtClean="0"/>
            <a:t>Women’s empowerment</a:t>
          </a:r>
          <a:endParaRPr lang="en-US"/>
        </a:p>
      </dgm:t>
    </dgm:pt>
    <dgm:pt modelId="{5A2069C2-5C56-234D-989E-BCACD0ADE841}" type="parTrans" cxnId="{92B98E02-2439-D74E-8D6C-86AC065A3C7D}">
      <dgm:prSet/>
      <dgm:spPr/>
      <dgm:t>
        <a:bodyPr/>
        <a:lstStyle/>
        <a:p>
          <a:endParaRPr lang="en-US"/>
        </a:p>
      </dgm:t>
    </dgm:pt>
    <dgm:pt modelId="{73843ECE-E435-B647-8F4A-1C767F1501C5}" type="sibTrans" cxnId="{92B98E02-2439-D74E-8D6C-86AC065A3C7D}">
      <dgm:prSet/>
      <dgm:spPr/>
      <dgm:t>
        <a:bodyPr/>
        <a:lstStyle/>
        <a:p>
          <a:endParaRPr lang="en-US"/>
        </a:p>
      </dgm:t>
    </dgm:pt>
    <dgm:pt modelId="{123DE569-A461-2645-9F6D-9FEE463B36DD}" type="asst">
      <dgm:prSet/>
      <dgm:spPr/>
      <dgm:t>
        <a:bodyPr/>
        <a:lstStyle/>
        <a:p>
          <a:r>
            <a:rPr lang="en-US" dirty="0" smtClean="0"/>
            <a:t>Women are financially dependent</a:t>
          </a:r>
          <a:endParaRPr lang="en-US" dirty="0"/>
        </a:p>
      </dgm:t>
    </dgm:pt>
    <dgm:pt modelId="{7EE5C074-5216-DB42-BFED-8C7E71F14827}" type="parTrans" cxnId="{10BC6F92-5FE7-A041-AB5C-1E294F4B934A}">
      <dgm:prSet/>
      <dgm:spPr/>
      <dgm:t>
        <a:bodyPr/>
        <a:lstStyle/>
        <a:p>
          <a:endParaRPr lang="en-US"/>
        </a:p>
      </dgm:t>
    </dgm:pt>
    <dgm:pt modelId="{637974A4-C71F-C542-B5F9-A24A901E384F}" type="sibTrans" cxnId="{10BC6F92-5FE7-A041-AB5C-1E294F4B934A}">
      <dgm:prSet/>
      <dgm:spPr/>
      <dgm:t>
        <a:bodyPr/>
        <a:lstStyle/>
        <a:p>
          <a:endParaRPr lang="en-US"/>
        </a:p>
      </dgm:t>
    </dgm:pt>
    <dgm:pt modelId="{928C692F-FE02-3347-AB74-984635C1177A}" type="asst">
      <dgm:prSet/>
      <dgm:spPr/>
      <dgm:t>
        <a:bodyPr/>
        <a:lstStyle/>
        <a:p>
          <a:r>
            <a:rPr lang="en-US" dirty="0" smtClean="0"/>
            <a:t>Women use the loan</a:t>
          </a:r>
          <a:endParaRPr lang="en-US" dirty="0"/>
        </a:p>
      </dgm:t>
    </dgm:pt>
    <dgm:pt modelId="{D2021757-752A-D04B-8497-E22EFC10DB83}" type="parTrans" cxnId="{50B13FA6-7030-6645-9279-34A2DC14A2EA}">
      <dgm:prSet/>
      <dgm:spPr/>
      <dgm:t>
        <a:bodyPr/>
        <a:lstStyle/>
        <a:p>
          <a:endParaRPr lang="en-US" dirty="0"/>
        </a:p>
      </dgm:t>
    </dgm:pt>
    <dgm:pt modelId="{B46BD760-6D65-C440-9D06-084F1066C45B}" type="sibTrans" cxnId="{50B13FA6-7030-6645-9279-34A2DC14A2EA}">
      <dgm:prSet/>
      <dgm:spPr/>
      <dgm:t>
        <a:bodyPr/>
        <a:lstStyle/>
        <a:p>
          <a:endParaRPr lang="en-US"/>
        </a:p>
      </dgm:t>
    </dgm:pt>
    <dgm:pt modelId="{86F2EE26-71AD-974B-B811-72C1D96D341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Increased competition for existing businesses</a:t>
          </a:r>
          <a:endParaRPr lang="en-US" dirty="0"/>
        </a:p>
      </dgm:t>
    </dgm:pt>
    <dgm:pt modelId="{C9E40472-B676-474A-8DA7-F8E20B5D4892}" type="parTrans" cxnId="{F861B651-2022-7348-BC89-031FD66B3310}">
      <dgm:prSet/>
      <dgm:spPr/>
      <dgm:t>
        <a:bodyPr/>
        <a:lstStyle/>
        <a:p>
          <a:endParaRPr lang="en-US"/>
        </a:p>
      </dgm:t>
    </dgm:pt>
    <dgm:pt modelId="{30B53416-6283-734F-B3E9-A870701AD9D8}" type="sibTrans" cxnId="{F861B651-2022-7348-BC89-031FD66B3310}">
      <dgm:prSet/>
      <dgm:spPr/>
      <dgm:t>
        <a:bodyPr/>
        <a:lstStyle/>
        <a:p>
          <a:endParaRPr lang="en-US"/>
        </a:p>
      </dgm:t>
    </dgm:pt>
    <dgm:pt modelId="{F968EB84-C47A-924D-AB8C-B5B60A0624A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Increased local employment</a:t>
          </a:r>
          <a:endParaRPr lang="en-US" dirty="0"/>
        </a:p>
      </dgm:t>
    </dgm:pt>
    <dgm:pt modelId="{2CA29EA4-F992-3C47-B817-2104C7631391}" type="parTrans" cxnId="{0903BC61-BD02-564E-97FF-94AD861A3C6C}">
      <dgm:prSet/>
      <dgm:spPr/>
      <dgm:t>
        <a:bodyPr/>
        <a:lstStyle/>
        <a:p>
          <a:endParaRPr lang="en-US"/>
        </a:p>
      </dgm:t>
    </dgm:pt>
    <dgm:pt modelId="{E72817B9-DFA2-B14A-8D01-B8B707B91221}" type="sibTrans" cxnId="{0903BC61-BD02-564E-97FF-94AD861A3C6C}">
      <dgm:prSet/>
      <dgm:spPr/>
      <dgm:t>
        <a:bodyPr/>
        <a:lstStyle/>
        <a:p>
          <a:endParaRPr lang="en-US"/>
        </a:p>
      </dgm:t>
    </dgm:pt>
    <dgm:pt modelId="{A34C4D17-ED89-DD49-A1F8-F0CCC9CD987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Health and education spending</a:t>
          </a:r>
          <a:endParaRPr lang="en-US" dirty="0"/>
        </a:p>
      </dgm:t>
    </dgm:pt>
    <dgm:pt modelId="{9D2749A8-F8DB-E748-AB1A-1A7A8AEF1578}" type="parTrans" cxnId="{39AA9EB2-C7D6-9C41-B8F4-A3790FF85952}">
      <dgm:prSet/>
      <dgm:spPr/>
      <dgm:t>
        <a:bodyPr/>
        <a:lstStyle/>
        <a:p>
          <a:endParaRPr lang="en-US"/>
        </a:p>
      </dgm:t>
    </dgm:pt>
    <dgm:pt modelId="{1F012B86-1C33-624F-884E-273653112376}" type="sibTrans" cxnId="{39AA9EB2-C7D6-9C41-B8F4-A3790FF85952}">
      <dgm:prSet/>
      <dgm:spPr/>
      <dgm:t>
        <a:bodyPr/>
        <a:lstStyle/>
        <a:p>
          <a:endParaRPr lang="en-US"/>
        </a:p>
      </dgm:t>
    </dgm:pt>
    <dgm:pt modelId="{1D3ABCC8-87C9-E44E-9C36-7B9B96DFA716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Start a new business</a:t>
          </a:r>
          <a:endParaRPr lang="en-US" dirty="0"/>
        </a:p>
      </dgm:t>
    </dgm:pt>
    <dgm:pt modelId="{3ACC3891-DA98-6A45-B752-2B4DA1A65069}" type="parTrans" cxnId="{57ECA681-5755-6A44-8519-E689F24B0249}">
      <dgm:prSet/>
      <dgm:spPr/>
      <dgm:t>
        <a:bodyPr/>
        <a:lstStyle/>
        <a:p>
          <a:endParaRPr lang="en-US" dirty="0"/>
        </a:p>
      </dgm:t>
    </dgm:pt>
    <dgm:pt modelId="{A05CC700-3C1B-3346-8458-439710A6B424}" type="sibTrans" cxnId="{57ECA681-5755-6A44-8519-E689F24B0249}">
      <dgm:prSet/>
      <dgm:spPr/>
      <dgm:t>
        <a:bodyPr/>
        <a:lstStyle/>
        <a:p>
          <a:endParaRPr lang="en-US"/>
        </a:p>
      </dgm:t>
    </dgm:pt>
    <dgm:pt modelId="{167604A5-29CD-4A57-AE01-4F3E6A88FCC6}" type="pres">
      <dgm:prSet presAssocID="{DE22C1D9-23C1-4FD8-945A-C4F541DE23F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CDDA744-E0A5-FF4C-8984-F67A1B3B5E5D}" type="pres">
      <dgm:prSet presAssocID="{F968EB84-C47A-924D-AB8C-B5B60A0624A3}" presName="root1" presStyleCnt="0"/>
      <dgm:spPr/>
    </dgm:pt>
    <dgm:pt modelId="{C89271BA-7085-4D43-84E1-8D5730483CD8}" type="pres">
      <dgm:prSet presAssocID="{F968EB84-C47A-924D-AB8C-B5B60A0624A3}" presName="LevelOneTextNod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92881-CBED-F144-8B14-FCD2950A8BA6}" type="pres">
      <dgm:prSet presAssocID="{F968EB84-C47A-924D-AB8C-B5B60A0624A3}" presName="level2hierChild" presStyleCnt="0"/>
      <dgm:spPr/>
    </dgm:pt>
    <dgm:pt modelId="{DE999D7C-353B-924C-A27E-407BD2D39E5B}" type="pres">
      <dgm:prSet presAssocID="{86F2EE26-71AD-974B-B811-72C1D96D341D}" presName="root1" presStyleCnt="0"/>
      <dgm:spPr/>
    </dgm:pt>
    <dgm:pt modelId="{25B515AF-B290-344E-86F9-DAE0963F6F04}" type="pres">
      <dgm:prSet presAssocID="{86F2EE26-71AD-974B-B811-72C1D96D341D}" presName="LevelOneTextNod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BAAD50-ECCE-A641-A31F-D950F12A4DFC}" type="pres">
      <dgm:prSet presAssocID="{86F2EE26-71AD-974B-B811-72C1D96D341D}" presName="level2hierChild" presStyleCnt="0"/>
      <dgm:spPr/>
    </dgm:pt>
    <dgm:pt modelId="{72B932ED-0967-479B-891E-7779E717E206}" type="pres">
      <dgm:prSet presAssocID="{703DF151-CB87-4F95-B081-9BAFA7451EEB}" presName="root1" presStyleCnt="0"/>
      <dgm:spPr/>
      <dgm:t>
        <a:bodyPr/>
        <a:lstStyle/>
        <a:p>
          <a:endParaRPr lang="en-IN"/>
        </a:p>
      </dgm:t>
    </dgm:pt>
    <dgm:pt modelId="{19622F00-174A-41D8-AB3B-CFB580531B1E}" type="pres">
      <dgm:prSet presAssocID="{703DF151-CB87-4F95-B081-9BAFA7451EEB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74AE147-E56D-431D-9015-7BE8A30A9858}" type="pres">
      <dgm:prSet presAssocID="{703DF151-CB87-4F95-B081-9BAFA7451EEB}" presName="level2hierChild" presStyleCnt="0"/>
      <dgm:spPr/>
      <dgm:t>
        <a:bodyPr/>
        <a:lstStyle/>
        <a:p>
          <a:endParaRPr lang="en-IN"/>
        </a:p>
      </dgm:t>
    </dgm:pt>
    <dgm:pt modelId="{A94BF51A-94DA-4F65-8127-3755820604AC}" type="pres">
      <dgm:prSet presAssocID="{9564FEE2-B453-4696-AE41-92CC783CADAD}" presName="conn2-1" presStyleLbl="parChTrans1D2" presStyleIdx="0" presStyleCnt="4"/>
      <dgm:spPr/>
      <dgm:t>
        <a:bodyPr/>
        <a:lstStyle/>
        <a:p>
          <a:endParaRPr lang="en-IN"/>
        </a:p>
      </dgm:t>
    </dgm:pt>
    <dgm:pt modelId="{8ACAAD90-B50C-47F9-8980-F1F60991DFAC}" type="pres">
      <dgm:prSet presAssocID="{9564FEE2-B453-4696-AE41-92CC783CADAD}" presName="connTx" presStyleLbl="parChTrans1D2" presStyleIdx="0" presStyleCnt="4"/>
      <dgm:spPr/>
      <dgm:t>
        <a:bodyPr/>
        <a:lstStyle/>
        <a:p>
          <a:endParaRPr lang="en-IN"/>
        </a:p>
      </dgm:t>
    </dgm:pt>
    <dgm:pt modelId="{C735F4BF-E7D7-454D-82F1-A0B5B7AEDF5B}" type="pres">
      <dgm:prSet presAssocID="{26763BCA-89F8-4BD7-89DE-63AA798C9542}" presName="root2" presStyleCnt="0"/>
      <dgm:spPr/>
      <dgm:t>
        <a:bodyPr/>
        <a:lstStyle/>
        <a:p>
          <a:endParaRPr lang="en-IN"/>
        </a:p>
      </dgm:t>
    </dgm:pt>
    <dgm:pt modelId="{B45955AA-4501-45A2-BE1D-DDA1DEB1195C}" type="pres">
      <dgm:prSet presAssocID="{26763BCA-89F8-4BD7-89DE-63AA798C9542}" presName="LevelTwoTextNode" presStyleLbl="asst1" presStyleIdx="0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4E8253C-15CB-472B-901B-5795C194D99B}" type="pres">
      <dgm:prSet presAssocID="{26763BCA-89F8-4BD7-89DE-63AA798C9542}" presName="level3hierChild" presStyleCnt="0"/>
      <dgm:spPr/>
      <dgm:t>
        <a:bodyPr/>
        <a:lstStyle/>
        <a:p>
          <a:endParaRPr lang="en-IN"/>
        </a:p>
      </dgm:t>
    </dgm:pt>
    <dgm:pt modelId="{BBD07D63-73F2-074C-B1BC-BD1EF28E93D6}" type="pres">
      <dgm:prSet presAssocID="{3ACC3891-DA98-6A45-B752-2B4DA1A6506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4522A50A-25B2-D749-877E-AC97964DC996}" type="pres">
      <dgm:prSet presAssocID="{3ACC3891-DA98-6A45-B752-2B4DA1A6506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0F94E48-6F71-FB4C-94FC-95AF42E9071E}" type="pres">
      <dgm:prSet presAssocID="{1D3ABCC8-87C9-E44E-9C36-7B9B96DFA716}" presName="root2" presStyleCnt="0"/>
      <dgm:spPr/>
    </dgm:pt>
    <dgm:pt modelId="{3DE99AB3-BBB8-9B4F-8FDE-C80F9EAC72C7}" type="pres">
      <dgm:prSet presAssocID="{1D3ABCC8-87C9-E44E-9C36-7B9B96DFA716}" presName="LevelTwoTextNode" presStyleLbl="asst1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DE955-2CBE-9C46-BC27-A84E8E54D38A}" type="pres">
      <dgm:prSet presAssocID="{1D3ABCC8-87C9-E44E-9C36-7B9B96DFA716}" presName="level3hierChild" presStyleCnt="0"/>
      <dgm:spPr/>
    </dgm:pt>
    <dgm:pt modelId="{11C96F9D-B821-1944-93CA-41EF31388B9F}" type="pres">
      <dgm:prSet presAssocID="{D2021757-752A-D04B-8497-E22EFC10DB8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D0CD00D9-A131-F349-8B1C-F27381488BF2}" type="pres">
      <dgm:prSet presAssocID="{D2021757-752A-D04B-8497-E22EFC10DB8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995B3D2-C16E-6E41-925A-6DD1491C66A5}" type="pres">
      <dgm:prSet presAssocID="{928C692F-FE02-3347-AB74-984635C1177A}" presName="root2" presStyleCnt="0"/>
      <dgm:spPr/>
    </dgm:pt>
    <dgm:pt modelId="{991E3D8E-B7A5-9C45-B41D-6D00512073D0}" type="pres">
      <dgm:prSet presAssocID="{928C692F-FE02-3347-AB74-984635C1177A}" presName="LevelTwoTextNode" presStyleLbl="asst1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4BBF37-C390-5B49-8C66-27E2F918BDC6}" type="pres">
      <dgm:prSet presAssocID="{928C692F-FE02-3347-AB74-984635C1177A}" presName="level3hierChild" presStyleCnt="0"/>
      <dgm:spPr/>
    </dgm:pt>
    <dgm:pt modelId="{172F972C-851E-4E2A-B061-646FF7FC8B44}" type="pres">
      <dgm:prSet presAssocID="{A8F092F1-3F72-4241-9EAA-2D1F119B29A5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DFEDE6D3-AF2D-4ADF-A0AE-CFE7AFDCDA44}" type="pres">
      <dgm:prSet presAssocID="{A8F092F1-3F72-4241-9EAA-2D1F119B29A5}" presName="connTx" presStyleLbl="parChTrans1D3" presStyleIdx="0" presStyleCnt="1"/>
      <dgm:spPr/>
      <dgm:t>
        <a:bodyPr/>
        <a:lstStyle/>
        <a:p>
          <a:endParaRPr lang="en-IN"/>
        </a:p>
      </dgm:t>
    </dgm:pt>
    <dgm:pt modelId="{ED1BE81F-B4F8-4905-AE31-15288612A1A5}" type="pres">
      <dgm:prSet presAssocID="{E2C9A9A0-80D9-480E-8421-A4728CB0EDA9}" presName="root2" presStyleCnt="0"/>
      <dgm:spPr/>
      <dgm:t>
        <a:bodyPr/>
        <a:lstStyle/>
        <a:p>
          <a:endParaRPr lang="en-IN"/>
        </a:p>
      </dgm:t>
    </dgm:pt>
    <dgm:pt modelId="{FAC34199-5E88-4C87-8001-E411EC58D08A}" type="pres">
      <dgm:prSet presAssocID="{E2C9A9A0-80D9-480E-8421-A4728CB0EDA9}" presName="LevelTwoTextNode" presStyleLbl="asst1" presStyleIdx="3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17E03AA-1E67-4FA9-82F0-8C99E500EBEC}" type="pres">
      <dgm:prSet presAssocID="{E2C9A9A0-80D9-480E-8421-A4728CB0EDA9}" presName="level3hierChild" presStyleCnt="0"/>
      <dgm:spPr/>
      <dgm:t>
        <a:bodyPr/>
        <a:lstStyle/>
        <a:p>
          <a:endParaRPr lang="en-IN"/>
        </a:p>
      </dgm:t>
    </dgm:pt>
    <dgm:pt modelId="{D9CCFE4E-1DB9-4AF6-9185-7B6495F498E5}" type="pres">
      <dgm:prSet presAssocID="{DED4C394-6591-464D-873E-68847DD51D84}" presName="conn2-1" presStyleLbl="parChTrans1D4" presStyleIdx="0" presStyleCnt="5"/>
      <dgm:spPr/>
      <dgm:t>
        <a:bodyPr/>
        <a:lstStyle/>
        <a:p>
          <a:endParaRPr lang="en-IN"/>
        </a:p>
      </dgm:t>
    </dgm:pt>
    <dgm:pt modelId="{8F5FACD3-D5AE-4E51-A666-F7DDE64143CB}" type="pres">
      <dgm:prSet presAssocID="{DED4C394-6591-464D-873E-68847DD51D84}" presName="connTx" presStyleLbl="parChTrans1D4" presStyleIdx="0" presStyleCnt="5"/>
      <dgm:spPr/>
      <dgm:t>
        <a:bodyPr/>
        <a:lstStyle/>
        <a:p>
          <a:endParaRPr lang="en-IN"/>
        </a:p>
      </dgm:t>
    </dgm:pt>
    <dgm:pt modelId="{022E5D57-5AE6-4E2C-8A44-5F4CE77D9C22}" type="pres">
      <dgm:prSet presAssocID="{2D6C6447-F62E-412F-8F10-A2D42A57ADC2}" presName="root2" presStyleCnt="0"/>
      <dgm:spPr/>
      <dgm:t>
        <a:bodyPr/>
        <a:lstStyle/>
        <a:p>
          <a:endParaRPr lang="en-IN"/>
        </a:p>
      </dgm:t>
    </dgm:pt>
    <dgm:pt modelId="{5460EB43-9649-41C0-8E75-FC970BA45B4A}" type="pres">
      <dgm:prSet presAssocID="{2D6C6447-F62E-412F-8F10-A2D42A57ADC2}" presName="LevelTwoTextNode" presStyleLbl="asst1" presStyleIdx="4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228B564-5CFE-46B2-A82E-7B31EEA42076}" type="pres">
      <dgm:prSet presAssocID="{2D6C6447-F62E-412F-8F10-A2D42A57ADC2}" presName="level3hierChild" presStyleCnt="0"/>
      <dgm:spPr/>
      <dgm:t>
        <a:bodyPr/>
        <a:lstStyle/>
        <a:p>
          <a:endParaRPr lang="en-IN"/>
        </a:p>
      </dgm:t>
    </dgm:pt>
    <dgm:pt modelId="{AACAD914-AAF0-43AD-A9A3-C945704B37A7}" type="pres">
      <dgm:prSet presAssocID="{A6396CE8-EF4F-4221-B5ED-5D6F421761C1}" presName="conn2-1" presStyleLbl="parChTrans1D4" presStyleIdx="1" presStyleCnt="5"/>
      <dgm:spPr/>
      <dgm:t>
        <a:bodyPr/>
        <a:lstStyle/>
        <a:p>
          <a:endParaRPr lang="en-IN"/>
        </a:p>
      </dgm:t>
    </dgm:pt>
    <dgm:pt modelId="{0B4945DD-6034-4153-828F-D257642B30D6}" type="pres">
      <dgm:prSet presAssocID="{A6396CE8-EF4F-4221-B5ED-5D6F421761C1}" presName="connTx" presStyleLbl="parChTrans1D4" presStyleIdx="1" presStyleCnt="5"/>
      <dgm:spPr/>
      <dgm:t>
        <a:bodyPr/>
        <a:lstStyle/>
        <a:p>
          <a:endParaRPr lang="en-IN"/>
        </a:p>
      </dgm:t>
    </dgm:pt>
    <dgm:pt modelId="{627437DC-43B7-4852-B46F-7C45491D147A}" type="pres">
      <dgm:prSet presAssocID="{C480FFA6-ED2F-4FE2-982B-5BD96C611C80}" presName="root2" presStyleCnt="0"/>
      <dgm:spPr/>
      <dgm:t>
        <a:bodyPr/>
        <a:lstStyle/>
        <a:p>
          <a:endParaRPr lang="en-IN"/>
        </a:p>
      </dgm:t>
    </dgm:pt>
    <dgm:pt modelId="{6CB1B29B-77C7-4242-97A5-E52A96A59FA9}" type="pres">
      <dgm:prSet presAssocID="{C480FFA6-ED2F-4FE2-982B-5BD96C611C80}" presName="LevelTwoTextNode" presStyleLbl="asst1" presStyleIdx="5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66F0994-9194-48EF-B2DE-116DA9AC9F1D}" type="pres">
      <dgm:prSet presAssocID="{C480FFA6-ED2F-4FE2-982B-5BD96C611C80}" presName="level3hierChild" presStyleCnt="0"/>
      <dgm:spPr/>
      <dgm:t>
        <a:bodyPr/>
        <a:lstStyle/>
        <a:p>
          <a:endParaRPr lang="en-IN"/>
        </a:p>
      </dgm:t>
    </dgm:pt>
    <dgm:pt modelId="{E85E9410-D0F3-0947-9FFC-3229DB8955AF}" type="pres">
      <dgm:prSet presAssocID="{49AA9334-3F9D-7E4C-A080-D14968579FAE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01B846E3-8FDD-0841-9343-10F15E985FBB}" type="pres">
      <dgm:prSet presAssocID="{49AA9334-3F9D-7E4C-A080-D14968579FAE}" presName="connTx" presStyleLbl="parChTrans1D4" presStyleIdx="2" presStyleCnt="5"/>
      <dgm:spPr/>
      <dgm:t>
        <a:bodyPr/>
        <a:lstStyle/>
        <a:p>
          <a:endParaRPr lang="en-US"/>
        </a:p>
      </dgm:t>
    </dgm:pt>
    <dgm:pt modelId="{2E6447C2-D2B8-4944-8103-0A3389DF9C03}" type="pres">
      <dgm:prSet presAssocID="{DDD809E9-5B1A-DE41-AC01-7559FD1546F1}" presName="root2" presStyleCnt="0"/>
      <dgm:spPr/>
      <dgm:t>
        <a:bodyPr/>
        <a:lstStyle/>
        <a:p>
          <a:endParaRPr lang="en-US"/>
        </a:p>
      </dgm:t>
    </dgm:pt>
    <dgm:pt modelId="{6BF5FA54-2347-9A4B-8DCB-613DF9BEFE84}" type="pres">
      <dgm:prSet presAssocID="{DDD809E9-5B1A-DE41-AC01-7559FD1546F1}" presName="LevelTwoTextNode" presStyleLbl="asst1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E229E-D0A5-2F44-B947-4951EE123176}" type="pres">
      <dgm:prSet presAssocID="{DDD809E9-5B1A-DE41-AC01-7559FD1546F1}" presName="level3hierChild" presStyleCnt="0"/>
      <dgm:spPr/>
      <dgm:t>
        <a:bodyPr/>
        <a:lstStyle/>
        <a:p>
          <a:endParaRPr lang="en-US"/>
        </a:p>
      </dgm:t>
    </dgm:pt>
    <dgm:pt modelId="{5018D3E7-D0ED-CE4A-9774-E77FA98CB1DF}" type="pres">
      <dgm:prSet presAssocID="{180B00E8-1AD8-344B-B774-05EB3E0FA4DE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B32DED0E-F1F5-E942-A400-DDB8281EA97F}" type="pres">
      <dgm:prSet presAssocID="{180B00E8-1AD8-344B-B774-05EB3E0FA4DE}" presName="connTx" presStyleLbl="parChTrans1D4" presStyleIdx="3" presStyleCnt="5"/>
      <dgm:spPr/>
      <dgm:t>
        <a:bodyPr/>
        <a:lstStyle/>
        <a:p>
          <a:endParaRPr lang="en-US"/>
        </a:p>
      </dgm:t>
    </dgm:pt>
    <dgm:pt modelId="{189EFB23-9794-9E42-BF4F-8B8C7D2D01B4}" type="pres">
      <dgm:prSet presAssocID="{969F2FCF-427B-FA43-8341-7B24BBDA2D20}" presName="root2" presStyleCnt="0"/>
      <dgm:spPr/>
      <dgm:t>
        <a:bodyPr/>
        <a:lstStyle/>
        <a:p>
          <a:endParaRPr lang="en-US"/>
        </a:p>
      </dgm:t>
    </dgm:pt>
    <dgm:pt modelId="{390353A7-64F6-A54F-A62A-1EB7CCE0A9B1}" type="pres">
      <dgm:prSet presAssocID="{969F2FCF-427B-FA43-8341-7B24BBDA2D20}" presName="LevelTwoTextNode" presStyleLbl="asst1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8B12D-A9D6-6E42-B7BE-3E674478837B}" type="pres">
      <dgm:prSet presAssocID="{969F2FCF-427B-FA43-8341-7B24BBDA2D20}" presName="level3hierChild" presStyleCnt="0"/>
      <dgm:spPr/>
      <dgm:t>
        <a:bodyPr/>
        <a:lstStyle/>
        <a:p>
          <a:endParaRPr lang="en-US"/>
        </a:p>
      </dgm:t>
    </dgm:pt>
    <dgm:pt modelId="{D101D643-390C-C140-94DC-07BD0310E35D}" type="pres">
      <dgm:prSet presAssocID="{7EE5C074-5216-DB42-BFED-8C7E71F14827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6B038D18-2F6E-9341-A664-05C82145385E}" type="pres">
      <dgm:prSet presAssocID="{7EE5C074-5216-DB42-BFED-8C7E71F14827}" presName="connTx" presStyleLbl="parChTrans1D4" presStyleIdx="4" presStyleCnt="5"/>
      <dgm:spPr/>
      <dgm:t>
        <a:bodyPr/>
        <a:lstStyle/>
        <a:p>
          <a:endParaRPr lang="en-US"/>
        </a:p>
      </dgm:t>
    </dgm:pt>
    <dgm:pt modelId="{5AA2F294-C282-AD43-B9EF-C04CD4AF4BC6}" type="pres">
      <dgm:prSet presAssocID="{123DE569-A461-2645-9F6D-9FEE463B36DD}" presName="root2" presStyleCnt="0"/>
      <dgm:spPr/>
    </dgm:pt>
    <dgm:pt modelId="{B2983967-4C3B-D84D-A2D9-A836DEBDAA47}" type="pres">
      <dgm:prSet presAssocID="{123DE569-A461-2645-9F6D-9FEE463B36DD}" presName="LevelTwoTextNode" presStyleLbl="asst1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3E16A6-E21C-4445-BC8F-BA40DF847CD0}" type="pres">
      <dgm:prSet presAssocID="{123DE569-A461-2645-9F6D-9FEE463B36DD}" presName="level3hierChild" presStyleCnt="0"/>
      <dgm:spPr/>
    </dgm:pt>
    <dgm:pt modelId="{3937A261-7FDC-46BE-AD59-DC9E7A542FCF}" type="pres">
      <dgm:prSet presAssocID="{6CBE3955-1311-433E-A3D9-26FF3A20925D}" presName="conn2-1" presStyleLbl="parChTrans1D2" presStyleIdx="3" presStyleCnt="4"/>
      <dgm:spPr/>
      <dgm:t>
        <a:bodyPr/>
        <a:lstStyle/>
        <a:p>
          <a:endParaRPr lang="en-IN"/>
        </a:p>
      </dgm:t>
    </dgm:pt>
    <dgm:pt modelId="{E7841CF4-82B2-4C3A-AAC6-B3AC27DB94A8}" type="pres">
      <dgm:prSet presAssocID="{6CBE3955-1311-433E-A3D9-26FF3A20925D}" presName="connTx" presStyleLbl="parChTrans1D2" presStyleIdx="3" presStyleCnt="4"/>
      <dgm:spPr/>
      <dgm:t>
        <a:bodyPr/>
        <a:lstStyle/>
        <a:p>
          <a:endParaRPr lang="en-IN"/>
        </a:p>
      </dgm:t>
    </dgm:pt>
    <dgm:pt modelId="{A23168D7-2A16-404E-9D0E-6F16F0976AA6}" type="pres">
      <dgm:prSet presAssocID="{0194DB66-70C0-4CFA-A69C-6FF46EAD7EE7}" presName="root2" presStyleCnt="0"/>
      <dgm:spPr/>
      <dgm:t>
        <a:bodyPr/>
        <a:lstStyle/>
        <a:p>
          <a:endParaRPr lang="en-IN"/>
        </a:p>
      </dgm:t>
    </dgm:pt>
    <dgm:pt modelId="{1026F4DA-F620-40DE-8DBD-F81BD69CB220}" type="pres">
      <dgm:prSet presAssocID="{0194DB66-70C0-4CFA-A69C-6FF46EAD7EE7}" presName="LevelTwoTextNode" presStyleLbl="asst1" presStyleIdx="9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6E9FDAC-62EE-47FF-9856-2005D0799ED6}" type="pres">
      <dgm:prSet presAssocID="{0194DB66-70C0-4CFA-A69C-6FF46EAD7EE7}" presName="level3hierChild" presStyleCnt="0"/>
      <dgm:spPr/>
      <dgm:t>
        <a:bodyPr/>
        <a:lstStyle/>
        <a:p>
          <a:endParaRPr lang="en-IN"/>
        </a:p>
      </dgm:t>
    </dgm:pt>
    <dgm:pt modelId="{304D34DA-5798-D54E-8EC5-CC743D0A9211}" type="pres">
      <dgm:prSet presAssocID="{E27AC2C3-0453-8B4F-B623-69DFB7C3BFE1}" presName="root1" presStyleCnt="0"/>
      <dgm:spPr/>
    </dgm:pt>
    <dgm:pt modelId="{3E4C34BB-8307-BF40-BCBB-B11C72E385D8}" type="pres">
      <dgm:prSet presAssocID="{E27AC2C3-0453-8B4F-B623-69DFB7C3BFE1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C3D3B-BAF2-1742-9F60-9FBAACB88C58}" type="pres">
      <dgm:prSet presAssocID="{E27AC2C3-0453-8B4F-B623-69DFB7C3BFE1}" presName="level2hierChild" presStyleCnt="0"/>
      <dgm:spPr/>
    </dgm:pt>
    <dgm:pt modelId="{46FA129F-3D72-A645-B5BF-1BE2DE14B42F}" type="pres">
      <dgm:prSet presAssocID="{A34C4D17-ED89-DD49-A1F8-F0CCC9CD987E}" presName="root1" presStyleCnt="0"/>
      <dgm:spPr/>
    </dgm:pt>
    <dgm:pt modelId="{38DC96A5-99AC-C64E-B589-F54E7B907148}" type="pres">
      <dgm:prSet presAssocID="{A34C4D17-ED89-DD49-A1F8-F0CCC9CD987E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66EDCD-05B7-7B43-A360-9DE3CC722BF6}" type="pres">
      <dgm:prSet presAssocID="{A34C4D17-ED89-DD49-A1F8-F0CCC9CD987E}" presName="level2hierChild" presStyleCnt="0"/>
      <dgm:spPr/>
    </dgm:pt>
  </dgm:ptLst>
  <dgm:cxnLst>
    <dgm:cxn modelId="{B5AAFED4-314B-5543-9A0C-29671675BE35}" type="presOf" srcId="{F968EB84-C47A-924D-AB8C-B5B60A0624A3}" destId="{C89271BA-7085-4D43-84E1-8D5730483CD8}" srcOrd="0" destOrd="0" presId="urn:microsoft.com/office/officeart/2005/8/layout/hierarchy2"/>
    <dgm:cxn modelId="{93AB802F-3F44-894B-A0E8-D3A59C27803F}" type="presOf" srcId="{0194DB66-70C0-4CFA-A69C-6FF46EAD7EE7}" destId="{1026F4DA-F620-40DE-8DBD-F81BD69CB220}" srcOrd="0" destOrd="0" presId="urn:microsoft.com/office/officeart/2005/8/layout/hierarchy2"/>
    <dgm:cxn modelId="{9D9F104A-D028-EB4A-BCA6-930126C8A987}" srcId="{E2C9A9A0-80D9-480E-8421-A4728CB0EDA9}" destId="{DDD809E9-5B1A-DE41-AC01-7559FD1546F1}" srcOrd="2" destOrd="0" parTransId="{49AA9334-3F9D-7E4C-A080-D14968579FAE}" sibTransId="{8844FB87-7E44-6D4B-8C18-330B3B5F1A7B}"/>
    <dgm:cxn modelId="{3EE8711D-72AA-5448-B411-76CDD5050A11}" type="presOf" srcId="{D2021757-752A-D04B-8497-E22EFC10DB83}" destId="{D0CD00D9-A131-F349-8B1C-F27381488BF2}" srcOrd="1" destOrd="0" presId="urn:microsoft.com/office/officeart/2005/8/layout/hierarchy2"/>
    <dgm:cxn modelId="{83CB66C6-CB8E-FB4D-9265-30872C10BBDD}" type="presOf" srcId="{9564FEE2-B453-4696-AE41-92CC783CADAD}" destId="{A94BF51A-94DA-4F65-8127-3755820604AC}" srcOrd="0" destOrd="0" presId="urn:microsoft.com/office/officeart/2005/8/layout/hierarchy2"/>
    <dgm:cxn modelId="{E9F799D8-BD74-CC4E-A1A0-B91AF0FA201F}" type="presOf" srcId="{A6396CE8-EF4F-4221-B5ED-5D6F421761C1}" destId="{0B4945DD-6034-4153-828F-D257642B30D6}" srcOrd="1" destOrd="0" presId="urn:microsoft.com/office/officeart/2005/8/layout/hierarchy2"/>
    <dgm:cxn modelId="{143D244C-FD11-7049-8D24-4ECEC7791F80}" type="presOf" srcId="{A6396CE8-EF4F-4221-B5ED-5D6F421761C1}" destId="{AACAD914-AAF0-43AD-A9A3-C945704B37A7}" srcOrd="0" destOrd="0" presId="urn:microsoft.com/office/officeart/2005/8/layout/hierarchy2"/>
    <dgm:cxn modelId="{546742A7-8D58-414C-93DC-03F9FB8A99ED}" type="presOf" srcId="{6CBE3955-1311-433E-A3D9-26FF3A20925D}" destId="{E7841CF4-82B2-4C3A-AAC6-B3AC27DB94A8}" srcOrd="1" destOrd="0" presId="urn:microsoft.com/office/officeart/2005/8/layout/hierarchy2"/>
    <dgm:cxn modelId="{6AF6BF6A-039C-C14B-B7B4-2205D13D2A07}" type="presOf" srcId="{3ACC3891-DA98-6A45-B752-2B4DA1A65069}" destId="{4522A50A-25B2-D749-877E-AC97964DC996}" srcOrd="1" destOrd="0" presId="urn:microsoft.com/office/officeart/2005/8/layout/hierarchy2"/>
    <dgm:cxn modelId="{F10D82DE-056E-4DFC-B050-A9CBAD0B44E3}" srcId="{E2C9A9A0-80D9-480E-8421-A4728CB0EDA9}" destId="{C480FFA6-ED2F-4FE2-982B-5BD96C611C80}" srcOrd="1" destOrd="0" parTransId="{A6396CE8-EF4F-4221-B5ED-5D6F421761C1}" sibTransId="{B5E9C7EB-3E7C-4028-8F06-0786C0CCA5DF}"/>
    <dgm:cxn modelId="{5D8F8EC0-92EB-2240-A0B3-12B4B6751AD1}" type="presOf" srcId="{E27AC2C3-0453-8B4F-B623-69DFB7C3BFE1}" destId="{3E4C34BB-8307-BF40-BCBB-B11C72E385D8}" srcOrd="0" destOrd="0" presId="urn:microsoft.com/office/officeart/2005/8/layout/hierarchy2"/>
    <dgm:cxn modelId="{92B98E02-2439-D74E-8D6C-86AC065A3C7D}" srcId="{DE22C1D9-23C1-4FD8-945A-C4F541DE23F1}" destId="{E27AC2C3-0453-8B4F-B623-69DFB7C3BFE1}" srcOrd="3" destOrd="0" parTransId="{5A2069C2-5C56-234D-989E-BCACD0ADE841}" sibTransId="{73843ECE-E435-B647-8F4A-1C767F1501C5}"/>
    <dgm:cxn modelId="{F861B651-2022-7348-BC89-031FD66B3310}" srcId="{DE22C1D9-23C1-4FD8-945A-C4F541DE23F1}" destId="{86F2EE26-71AD-974B-B811-72C1D96D341D}" srcOrd="1" destOrd="0" parTransId="{C9E40472-B676-474A-8DA7-F8E20B5D4892}" sibTransId="{30B53416-6283-734F-B3E9-A870701AD9D8}"/>
    <dgm:cxn modelId="{093B1FD7-73DE-884D-A784-CABA6077A1D0}" type="presOf" srcId="{E2C9A9A0-80D9-480E-8421-A4728CB0EDA9}" destId="{FAC34199-5E88-4C87-8001-E411EC58D08A}" srcOrd="0" destOrd="0" presId="urn:microsoft.com/office/officeart/2005/8/layout/hierarchy2"/>
    <dgm:cxn modelId="{909D05DD-2B4C-F64C-BC53-905377E25842}" type="presOf" srcId="{969F2FCF-427B-FA43-8341-7B24BBDA2D20}" destId="{390353A7-64F6-A54F-A62A-1EB7CCE0A9B1}" srcOrd="0" destOrd="0" presId="urn:microsoft.com/office/officeart/2005/8/layout/hierarchy2"/>
    <dgm:cxn modelId="{016355EF-ADA5-D944-AD4A-FBCC8A30BEEF}" type="presOf" srcId="{49AA9334-3F9D-7E4C-A080-D14968579FAE}" destId="{E85E9410-D0F3-0947-9FFC-3229DB8955AF}" srcOrd="0" destOrd="0" presId="urn:microsoft.com/office/officeart/2005/8/layout/hierarchy2"/>
    <dgm:cxn modelId="{F2841BC6-FEBE-DA47-B28A-E341EC5DF73A}" type="presOf" srcId="{180B00E8-1AD8-344B-B774-05EB3E0FA4DE}" destId="{B32DED0E-F1F5-E942-A400-DDB8281EA97F}" srcOrd="1" destOrd="0" presId="urn:microsoft.com/office/officeart/2005/8/layout/hierarchy2"/>
    <dgm:cxn modelId="{57ECA681-5755-6A44-8519-E689F24B0249}" srcId="{703DF151-CB87-4F95-B081-9BAFA7451EEB}" destId="{1D3ABCC8-87C9-E44E-9C36-7B9B96DFA716}" srcOrd="1" destOrd="0" parTransId="{3ACC3891-DA98-6A45-B752-2B4DA1A65069}" sibTransId="{A05CC700-3C1B-3346-8458-439710A6B424}"/>
    <dgm:cxn modelId="{541256EC-0E4E-4416-8B66-D8F833CBB187}" srcId="{DE22C1D9-23C1-4FD8-945A-C4F541DE23F1}" destId="{703DF151-CB87-4F95-B081-9BAFA7451EEB}" srcOrd="2" destOrd="0" parTransId="{603A1679-9411-446C-BD1D-44D8052AA831}" sibTransId="{EB885217-9070-4F63-A048-18DE1D6DB7CF}"/>
    <dgm:cxn modelId="{AB219684-0099-A74D-8B38-C4B720E6A53C}" type="presOf" srcId="{9564FEE2-B453-4696-AE41-92CC783CADAD}" destId="{8ACAAD90-B50C-47F9-8980-F1F60991DFAC}" srcOrd="1" destOrd="0" presId="urn:microsoft.com/office/officeart/2005/8/layout/hierarchy2"/>
    <dgm:cxn modelId="{A5792140-F5E9-D74D-B395-55DB1B715AA0}" type="presOf" srcId="{D2021757-752A-D04B-8497-E22EFC10DB83}" destId="{11C96F9D-B821-1944-93CA-41EF31388B9F}" srcOrd="0" destOrd="0" presId="urn:microsoft.com/office/officeart/2005/8/layout/hierarchy2"/>
    <dgm:cxn modelId="{91D74F01-2E89-4505-A0AF-9E0021A7255C}" srcId="{E2C9A9A0-80D9-480E-8421-A4728CB0EDA9}" destId="{2D6C6447-F62E-412F-8F10-A2D42A57ADC2}" srcOrd="0" destOrd="0" parTransId="{DED4C394-6591-464D-873E-68847DD51D84}" sibTransId="{C3734A68-5CAE-4E3C-88C8-F6C0E2982066}"/>
    <dgm:cxn modelId="{0680A694-306F-B443-BEC9-98E82410C04A}" type="presOf" srcId="{26763BCA-89F8-4BD7-89DE-63AA798C9542}" destId="{B45955AA-4501-45A2-BE1D-DDA1DEB1195C}" srcOrd="0" destOrd="0" presId="urn:microsoft.com/office/officeart/2005/8/layout/hierarchy2"/>
    <dgm:cxn modelId="{F513CE24-CA8D-534D-9FB0-6C076E7E03AD}" type="presOf" srcId="{DED4C394-6591-464D-873E-68847DD51D84}" destId="{8F5FACD3-D5AE-4E51-A666-F7DDE64143CB}" srcOrd="1" destOrd="0" presId="urn:microsoft.com/office/officeart/2005/8/layout/hierarchy2"/>
    <dgm:cxn modelId="{D91AA0A6-69DB-B74F-80F6-6313CADDD64D}" type="presOf" srcId="{C480FFA6-ED2F-4FE2-982B-5BD96C611C80}" destId="{6CB1B29B-77C7-4242-97A5-E52A96A59FA9}" srcOrd="0" destOrd="0" presId="urn:microsoft.com/office/officeart/2005/8/layout/hierarchy2"/>
    <dgm:cxn modelId="{268ACE56-917B-4344-BBF3-B27D76EEB6F1}" type="presOf" srcId="{123DE569-A461-2645-9F6D-9FEE463B36DD}" destId="{B2983967-4C3B-D84D-A2D9-A836DEBDAA47}" srcOrd="0" destOrd="0" presId="urn:microsoft.com/office/officeart/2005/8/layout/hierarchy2"/>
    <dgm:cxn modelId="{4D751490-9FCE-8040-B349-F1A063F1A49D}" type="presOf" srcId="{DED4C394-6591-464D-873E-68847DD51D84}" destId="{D9CCFE4E-1DB9-4AF6-9185-7B6495F498E5}" srcOrd="0" destOrd="0" presId="urn:microsoft.com/office/officeart/2005/8/layout/hierarchy2"/>
    <dgm:cxn modelId="{4DA06D4C-18DA-6C40-A5D1-CEBDF8502B5B}" srcId="{E2C9A9A0-80D9-480E-8421-A4728CB0EDA9}" destId="{969F2FCF-427B-FA43-8341-7B24BBDA2D20}" srcOrd="3" destOrd="0" parTransId="{180B00E8-1AD8-344B-B774-05EB3E0FA4DE}" sibTransId="{6A3BEB22-00F6-294A-8F49-06F3CD517696}"/>
    <dgm:cxn modelId="{50B13FA6-7030-6645-9279-34A2DC14A2EA}" srcId="{703DF151-CB87-4F95-B081-9BAFA7451EEB}" destId="{928C692F-FE02-3347-AB74-984635C1177A}" srcOrd="2" destOrd="0" parTransId="{D2021757-752A-D04B-8497-E22EFC10DB83}" sibTransId="{B46BD760-6D65-C440-9D06-084F1066C45B}"/>
    <dgm:cxn modelId="{88FCA78F-1D2B-CD4C-8F8E-7BE03596B54B}" type="presOf" srcId="{6CBE3955-1311-433E-A3D9-26FF3A20925D}" destId="{3937A261-7FDC-46BE-AD59-DC9E7A542FCF}" srcOrd="0" destOrd="0" presId="urn:microsoft.com/office/officeart/2005/8/layout/hierarchy2"/>
    <dgm:cxn modelId="{39AA9EB2-C7D6-9C41-B8F4-A3790FF85952}" srcId="{DE22C1D9-23C1-4FD8-945A-C4F541DE23F1}" destId="{A34C4D17-ED89-DD49-A1F8-F0CCC9CD987E}" srcOrd="4" destOrd="0" parTransId="{9D2749A8-F8DB-E748-AB1A-1A7A8AEF1578}" sibTransId="{1F012B86-1C33-624F-884E-273653112376}"/>
    <dgm:cxn modelId="{A7485070-4A0A-8442-8EC8-9C7756B48F29}" type="presOf" srcId="{2D6C6447-F62E-412F-8F10-A2D42A57ADC2}" destId="{5460EB43-9649-41C0-8E75-FC970BA45B4A}" srcOrd="0" destOrd="0" presId="urn:microsoft.com/office/officeart/2005/8/layout/hierarchy2"/>
    <dgm:cxn modelId="{06056336-D45C-6748-BEB9-A1EF4057F170}" type="presOf" srcId="{DDD809E9-5B1A-DE41-AC01-7559FD1546F1}" destId="{6BF5FA54-2347-9A4B-8DCB-613DF9BEFE84}" srcOrd="0" destOrd="0" presId="urn:microsoft.com/office/officeart/2005/8/layout/hierarchy2"/>
    <dgm:cxn modelId="{04BE6EA0-BB67-F341-A546-53E234CE74B3}" type="presOf" srcId="{928C692F-FE02-3347-AB74-984635C1177A}" destId="{991E3D8E-B7A5-9C45-B41D-6D00512073D0}" srcOrd="0" destOrd="0" presId="urn:microsoft.com/office/officeart/2005/8/layout/hierarchy2"/>
    <dgm:cxn modelId="{7DBFAB38-33C1-423E-9A0D-7C6A4CDCCDC9}" srcId="{928C692F-FE02-3347-AB74-984635C1177A}" destId="{E2C9A9A0-80D9-480E-8421-A4728CB0EDA9}" srcOrd="0" destOrd="0" parTransId="{A8F092F1-3F72-4241-9EAA-2D1F119B29A5}" sibTransId="{B7138E60-91AC-4C88-86B9-4B4A6B46012E}"/>
    <dgm:cxn modelId="{234BEB57-7780-2243-9C40-442ADFA92948}" type="presOf" srcId="{7EE5C074-5216-DB42-BFED-8C7E71F14827}" destId="{D101D643-390C-C140-94DC-07BD0310E35D}" srcOrd="0" destOrd="0" presId="urn:microsoft.com/office/officeart/2005/8/layout/hierarchy2"/>
    <dgm:cxn modelId="{A3B1430A-5B2A-FD4F-9CD0-058BCD0A5420}" type="presOf" srcId="{A8F092F1-3F72-4241-9EAA-2D1F119B29A5}" destId="{172F972C-851E-4E2A-B061-646FF7FC8B44}" srcOrd="0" destOrd="0" presId="urn:microsoft.com/office/officeart/2005/8/layout/hierarchy2"/>
    <dgm:cxn modelId="{5272378B-6064-F240-9BC6-0A174462AF35}" type="presOf" srcId="{DE22C1D9-23C1-4FD8-945A-C4F541DE23F1}" destId="{167604A5-29CD-4A57-AE01-4F3E6A88FCC6}" srcOrd="0" destOrd="0" presId="urn:microsoft.com/office/officeart/2005/8/layout/hierarchy2"/>
    <dgm:cxn modelId="{CB8A1172-CA98-4655-A224-DB24365ECC99}" srcId="{703DF151-CB87-4F95-B081-9BAFA7451EEB}" destId="{26763BCA-89F8-4BD7-89DE-63AA798C9542}" srcOrd="0" destOrd="0" parTransId="{9564FEE2-B453-4696-AE41-92CC783CADAD}" sibTransId="{EBE8F9DC-9788-4B54-986B-E9547C5BCCC9}"/>
    <dgm:cxn modelId="{753E4653-B91D-1048-85A0-6BB072255E94}" type="presOf" srcId="{A8F092F1-3F72-4241-9EAA-2D1F119B29A5}" destId="{DFEDE6D3-AF2D-4ADF-A0AE-CFE7AFDCDA44}" srcOrd="1" destOrd="0" presId="urn:microsoft.com/office/officeart/2005/8/layout/hierarchy2"/>
    <dgm:cxn modelId="{994B8FEE-897E-464C-861E-D2FC805F9C55}" type="presOf" srcId="{3ACC3891-DA98-6A45-B752-2B4DA1A65069}" destId="{BBD07D63-73F2-074C-B1BC-BD1EF28E93D6}" srcOrd="0" destOrd="0" presId="urn:microsoft.com/office/officeart/2005/8/layout/hierarchy2"/>
    <dgm:cxn modelId="{4F53C911-7958-094A-A1AA-1D47C5F288AB}" type="presOf" srcId="{1D3ABCC8-87C9-E44E-9C36-7B9B96DFA716}" destId="{3DE99AB3-BBB8-9B4F-8FDE-C80F9EAC72C7}" srcOrd="0" destOrd="0" presId="urn:microsoft.com/office/officeart/2005/8/layout/hierarchy2"/>
    <dgm:cxn modelId="{75DC675B-EC0C-A440-8466-F99AB176D8CC}" type="presOf" srcId="{7EE5C074-5216-DB42-BFED-8C7E71F14827}" destId="{6B038D18-2F6E-9341-A664-05C82145385E}" srcOrd="1" destOrd="0" presId="urn:microsoft.com/office/officeart/2005/8/layout/hierarchy2"/>
    <dgm:cxn modelId="{B807D152-CF10-654B-A94A-4F62A0F5961C}" type="presOf" srcId="{A34C4D17-ED89-DD49-A1F8-F0CCC9CD987E}" destId="{38DC96A5-99AC-C64E-B589-F54E7B907148}" srcOrd="0" destOrd="0" presId="urn:microsoft.com/office/officeart/2005/8/layout/hierarchy2"/>
    <dgm:cxn modelId="{18F50C89-7572-4D4E-9654-466231BB0ABE}" type="presOf" srcId="{86F2EE26-71AD-974B-B811-72C1D96D341D}" destId="{25B515AF-B290-344E-86F9-DAE0963F6F04}" srcOrd="0" destOrd="0" presId="urn:microsoft.com/office/officeart/2005/8/layout/hierarchy2"/>
    <dgm:cxn modelId="{10BC6F92-5FE7-A041-AB5C-1E294F4B934A}" srcId="{E2C9A9A0-80D9-480E-8421-A4728CB0EDA9}" destId="{123DE569-A461-2645-9F6D-9FEE463B36DD}" srcOrd="4" destOrd="0" parTransId="{7EE5C074-5216-DB42-BFED-8C7E71F14827}" sibTransId="{637974A4-C71F-C542-B5F9-A24A901E384F}"/>
    <dgm:cxn modelId="{ADE93B1F-91FB-3546-94F3-7996306547DF}" type="presOf" srcId="{180B00E8-1AD8-344B-B774-05EB3E0FA4DE}" destId="{5018D3E7-D0ED-CE4A-9774-E77FA98CB1DF}" srcOrd="0" destOrd="0" presId="urn:microsoft.com/office/officeart/2005/8/layout/hierarchy2"/>
    <dgm:cxn modelId="{D0B0930F-79A3-4B9A-9E70-1842C10770AC}" srcId="{703DF151-CB87-4F95-B081-9BAFA7451EEB}" destId="{0194DB66-70C0-4CFA-A69C-6FF46EAD7EE7}" srcOrd="3" destOrd="0" parTransId="{6CBE3955-1311-433E-A3D9-26FF3A20925D}" sibTransId="{00667E46-E789-469A-86E9-DC17CD76287F}"/>
    <dgm:cxn modelId="{0903BC61-BD02-564E-97FF-94AD861A3C6C}" srcId="{DE22C1D9-23C1-4FD8-945A-C4F541DE23F1}" destId="{F968EB84-C47A-924D-AB8C-B5B60A0624A3}" srcOrd="0" destOrd="0" parTransId="{2CA29EA4-F992-3C47-B817-2104C7631391}" sibTransId="{E72817B9-DFA2-B14A-8D01-B8B707B91221}"/>
    <dgm:cxn modelId="{4D1FF3E4-4AEE-6349-BD65-A68F8F7341E1}" type="presOf" srcId="{703DF151-CB87-4F95-B081-9BAFA7451EEB}" destId="{19622F00-174A-41D8-AB3B-CFB580531B1E}" srcOrd="0" destOrd="0" presId="urn:microsoft.com/office/officeart/2005/8/layout/hierarchy2"/>
    <dgm:cxn modelId="{499AE063-9351-2540-BA74-DC7E79D76300}" type="presOf" srcId="{49AA9334-3F9D-7E4C-A080-D14968579FAE}" destId="{01B846E3-8FDD-0841-9343-10F15E985FBB}" srcOrd="1" destOrd="0" presId="urn:microsoft.com/office/officeart/2005/8/layout/hierarchy2"/>
    <dgm:cxn modelId="{D8626EA3-C067-5643-BE2B-1C900E9BDDE4}" type="presParOf" srcId="{167604A5-29CD-4A57-AE01-4F3E6A88FCC6}" destId="{0CDDA744-E0A5-FF4C-8984-F67A1B3B5E5D}" srcOrd="0" destOrd="0" presId="urn:microsoft.com/office/officeart/2005/8/layout/hierarchy2"/>
    <dgm:cxn modelId="{7209C1DF-EA7B-E74F-9761-90A361E8D410}" type="presParOf" srcId="{0CDDA744-E0A5-FF4C-8984-F67A1B3B5E5D}" destId="{C89271BA-7085-4D43-84E1-8D5730483CD8}" srcOrd="0" destOrd="0" presId="urn:microsoft.com/office/officeart/2005/8/layout/hierarchy2"/>
    <dgm:cxn modelId="{88B517F1-326C-C44A-B4EB-C8640504805B}" type="presParOf" srcId="{0CDDA744-E0A5-FF4C-8984-F67A1B3B5E5D}" destId="{39D92881-CBED-F144-8B14-FCD2950A8BA6}" srcOrd="1" destOrd="0" presId="urn:microsoft.com/office/officeart/2005/8/layout/hierarchy2"/>
    <dgm:cxn modelId="{B51E991E-9CC5-C84B-9B25-F2D598DDA5F6}" type="presParOf" srcId="{167604A5-29CD-4A57-AE01-4F3E6A88FCC6}" destId="{DE999D7C-353B-924C-A27E-407BD2D39E5B}" srcOrd="1" destOrd="0" presId="urn:microsoft.com/office/officeart/2005/8/layout/hierarchy2"/>
    <dgm:cxn modelId="{DE8784B2-AE46-6749-BE7A-AD23741279AA}" type="presParOf" srcId="{DE999D7C-353B-924C-A27E-407BD2D39E5B}" destId="{25B515AF-B290-344E-86F9-DAE0963F6F04}" srcOrd="0" destOrd="0" presId="urn:microsoft.com/office/officeart/2005/8/layout/hierarchy2"/>
    <dgm:cxn modelId="{1A62BE93-0B2C-A744-966C-36770F7F4C62}" type="presParOf" srcId="{DE999D7C-353B-924C-A27E-407BD2D39E5B}" destId="{70BAAD50-ECCE-A641-A31F-D950F12A4DFC}" srcOrd="1" destOrd="0" presId="urn:microsoft.com/office/officeart/2005/8/layout/hierarchy2"/>
    <dgm:cxn modelId="{9148A52A-92E0-0D4F-A0F6-A258EDA78123}" type="presParOf" srcId="{167604A5-29CD-4A57-AE01-4F3E6A88FCC6}" destId="{72B932ED-0967-479B-891E-7779E717E206}" srcOrd="2" destOrd="0" presId="urn:microsoft.com/office/officeart/2005/8/layout/hierarchy2"/>
    <dgm:cxn modelId="{C88732FE-1DF3-894D-8E9C-24C96FE8E6E5}" type="presParOf" srcId="{72B932ED-0967-479B-891E-7779E717E206}" destId="{19622F00-174A-41D8-AB3B-CFB580531B1E}" srcOrd="0" destOrd="0" presId="urn:microsoft.com/office/officeart/2005/8/layout/hierarchy2"/>
    <dgm:cxn modelId="{C24A15E3-8C50-8B44-8115-D458E23552A2}" type="presParOf" srcId="{72B932ED-0967-479B-891E-7779E717E206}" destId="{F74AE147-E56D-431D-9015-7BE8A30A9858}" srcOrd="1" destOrd="0" presId="urn:microsoft.com/office/officeart/2005/8/layout/hierarchy2"/>
    <dgm:cxn modelId="{05E212B9-E665-2E4F-B6D3-B329723E463D}" type="presParOf" srcId="{F74AE147-E56D-431D-9015-7BE8A30A9858}" destId="{A94BF51A-94DA-4F65-8127-3755820604AC}" srcOrd="0" destOrd="0" presId="urn:microsoft.com/office/officeart/2005/8/layout/hierarchy2"/>
    <dgm:cxn modelId="{34DD9A6E-0A02-F541-A3FF-9721E741FFC4}" type="presParOf" srcId="{A94BF51A-94DA-4F65-8127-3755820604AC}" destId="{8ACAAD90-B50C-47F9-8980-F1F60991DFAC}" srcOrd="0" destOrd="0" presId="urn:microsoft.com/office/officeart/2005/8/layout/hierarchy2"/>
    <dgm:cxn modelId="{74027AFE-415D-5C4B-97D6-C175CFB62F24}" type="presParOf" srcId="{F74AE147-E56D-431D-9015-7BE8A30A9858}" destId="{C735F4BF-E7D7-454D-82F1-A0B5B7AEDF5B}" srcOrd="1" destOrd="0" presId="urn:microsoft.com/office/officeart/2005/8/layout/hierarchy2"/>
    <dgm:cxn modelId="{1894303D-7AA7-3F4F-8C1F-2F32169BF965}" type="presParOf" srcId="{C735F4BF-E7D7-454D-82F1-A0B5B7AEDF5B}" destId="{B45955AA-4501-45A2-BE1D-DDA1DEB1195C}" srcOrd="0" destOrd="0" presId="urn:microsoft.com/office/officeart/2005/8/layout/hierarchy2"/>
    <dgm:cxn modelId="{C1A7557B-1923-FD4D-A493-34B379374F78}" type="presParOf" srcId="{C735F4BF-E7D7-454D-82F1-A0B5B7AEDF5B}" destId="{F4E8253C-15CB-472B-901B-5795C194D99B}" srcOrd="1" destOrd="0" presId="urn:microsoft.com/office/officeart/2005/8/layout/hierarchy2"/>
    <dgm:cxn modelId="{82F02056-606A-3943-BAB1-618D5B1E8DB5}" type="presParOf" srcId="{F74AE147-E56D-431D-9015-7BE8A30A9858}" destId="{BBD07D63-73F2-074C-B1BC-BD1EF28E93D6}" srcOrd="2" destOrd="0" presId="urn:microsoft.com/office/officeart/2005/8/layout/hierarchy2"/>
    <dgm:cxn modelId="{557DE5F9-ED60-1048-8D49-AF5E71E933FD}" type="presParOf" srcId="{BBD07D63-73F2-074C-B1BC-BD1EF28E93D6}" destId="{4522A50A-25B2-D749-877E-AC97964DC996}" srcOrd="0" destOrd="0" presId="urn:microsoft.com/office/officeart/2005/8/layout/hierarchy2"/>
    <dgm:cxn modelId="{27E7E153-D4D0-5048-BA27-AF06807583DB}" type="presParOf" srcId="{F74AE147-E56D-431D-9015-7BE8A30A9858}" destId="{F0F94E48-6F71-FB4C-94FC-95AF42E9071E}" srcOrd="3" destOrd="0" presId="urn:microsoft.com/office/officeart/2005/8/layout/hierarchy2"/>
    <dgm:cxn modelId="{DDE6B0C4-D660-C848-A714-E06E23D9AFCB}" type="presParOf" srcId="{F0F94E48-6F71-FB4C-94FC-95AF42E9071E}" destId="{3DE99AB3-BBB8-9B4F-8FDE-C80F9EAC72C7}" srcOrd="0" destOrd="0" presId="urn:microsoft.com/office/officeart/2005/8/layout/hierarchy2"/>
    <dgm:cxn modelId="{F8DCABC7-E4D8-234D-ABB3-551F45F0BE77}" type="presParOf" srcId="{F0F94E48-6F71-FB4C-94FC-95AF42E9071E}" destId="{F70DE955-2CBE-9C46-BC27-A84E8E54D38A}" srcOrd="1" destOrd="0" presId="urn:microsoft.com/office/officeart/2005/8/layout/hierarchy2"/>
    <dgm:cxn modelId="{D42C8E5C-5AFC-CC48-909F-31F650A5EF35}" type="presParOf" srcId="{F74AE147-E56D-431D-9015-7BE8A30A9858}" destId="{11C96F9D-B821-1944-93CA-41EF31388B9F}" srcOrd="4" destOrd="0" presId="urn:microsoft.com/office/officeart/2005/8/layout/hierarchy2"/>
    <dgm:cxn modelId="{1BA305D2-7F1B-8444-8734-864BE4EC7A32}" type="presParOf" srcId="{11C96F9D-B821-1944-93CA-41EF31388B9F}" destId="{D0CD00D9-A131-F349-8B1C-F27381488BF2}" srcOrd="0" destOrd="0" presId="urn:microsoft.com/office/officeart/2005/8/layout/hierarchy2"/>
    <dgm:cxn modelId="{163DEC63-013A-4B47-9AD7-F6F437F4B367}" type="presParOf" srcId="{F74AE147-E56D-431D-9015-7BE8A30A9858}" destId="{1995B3D2-C16E-6E41-925A-6DD1491C66A5}" srcOrd="5" destOrd="0" presId="urn:microsoft.com/office/officeart/2005/8/layout/hierarchy2"/>
    <dgm:cxn modelId="{E0425217-9B36-6F40-8D36-CACBC09ED892}" type="presParOf" srcId="{1995B3D2-C16E-6E41-925A-6DD1491C66A5}" destId="{991E3D8E-B7A5-9C45-B41D-6D00512073D0}" srcOrd="0" destOrd="0" presId="urn:microsoft.com/office/officeart/2005/8/layout/hierarchy2"/>
    <dgm:cxn modelId="{A381861C-088C-8548-956F-9A004900AB88}" type="presParOf" srcId="{1995B3D2-C16E-6E41-925A-6DD1491C66A5}" destId="{8E4BBF37-C390-5B49-8C66-27E2F918BDC6}" srcOrd="1" destOrd="0" presId="urn:microsoft.com/office/officeart/2005/8/layout/hierarchy2"/>
    <dgm:cxn modelId="{B617C52A-920C-6845-9D91-10B8340794F6}" type="presParOf" srcId="{8E4BBF37-C390-5B49-8C66-27E2F918BDC6}" destId="{172F972C-851E-4E2A-B061-646FF7FC8B44}" srcOrd="0" destOrd="0" presId="urn:microsoft.com/office/officeart/2005/8/layout/hierarchy2"/>
    <dgm:cxn modelId="{EA05EF57-66AE-174F-BE5C-CE27925B2F96}" type="presParOf" srcId="{172F972C-851E-4E2A-B061-646FF7FC8B44}" destId="{DFEDE6D3-AF2D-4ADF-A0AE-CFE7AFDCDA44}" srcOrd="0" destOrd="0" presId="urn:microsoft.com/office/officeart/2005/8/layout/hierarchy2"/>
    <dgm:cxn modelId="{30070593-6DC2-9C4F-B4B8-DEB059688557}" type="presParOf" srcId="{8E4BBF37-C390-5B49-8C66-27E2F918BDC6}" destId="{ED1BE81F-B4F8-4905-AE31-15288612A1A5}" srcOrd="1" destOrd="0" presId="urn:microsoft.com/office/officeart/2005/8/layout/hierarchy2"/>
    <dgm:cxn modelId="{D054D75C-EFA0-704C-8A6E-64568EA7711E}" type="presParOf" srcId="{ED1BE81F-B4F8-4905-AE31-15288612A1A5}" destId="{FAC34199-5E88-4C87-8001-E411EC58D08A}" srcOrd="0" destOrd="0" presId="urn:microsoft.com/office/officeart/2005/8/layout/hierarchy2"/>
    <dgm:cxn modelId="{9A9BF8FA-1E3C-9E43-99B9-667FFA808CC9}" type="presParOf" srcId="{ED1BE81F-B4F8-4905-AE31-15288612A1A5}" destId="{D17E03AA-1E67-4FA9-82F0-8C99E500EBEC}" srcOrd="1" destOrd="0" presId="urn:microsoft.com/office/officeart/2005/8/layout/hierarchy2"/>
    <dgm:cxn modelId="{F5F131D3-2999-D049-8ECB-44F6F609061C}" type="presParOf" srcId="{D17E03AA-1E67-4FA9-82F0-8C99E500EBEC}" destId="{D9CCFE4E-1DB9-4AF6-9185-7B6495F498E5}" srcOrd="0" destOrd="0" presId="urn:microsoft.com/office/officeart/2005/8/layout/hierarchy2"/>
    <dgm:cxn modelId="{FC65AD94-96D0-3E4B-A7EF-2F6E811581A2}" type="presParOf" srcId="{D9CCFE4E-1DB9-4AF6-9185-7B6495F498E5}" destId="{8F5FACD3-D5AE-4E51-A666-F7DDE64143CB}" srcOrd="0" destOrd="0" presId="urn:microsoft.com/office/officeart/2005/8/layout/hierarchy2"/>
    <dgm:cxn modelId="{FFF57452-AD53-9747-9639-09A5052043AD}" type="presParOf" srcId="{D17E03AA-1E67-4FA9-82F0-8C99E500EBEC}" destId="{022E5D57-5AE6-4E2C-8A44-5F4CE77D9C22}" srcOrd="1" destOrd="0" presId="urn:microsoft.com/office/officeart/2005/8/layout/hierarchy2"/>
    <dgm:cxn modelId="{A4A1404C-3909-3E47-8020-F7198860FC1E}" type="presParOf" srcId="{022E5D57-5AE6-4E2C-8A44-5F4CE77D9C22}" destId="{5460EB43-9649-41C0-8E75-FC970BA45B4A}" srcOrd="0" destOrd="0" presId="urn:microsoft.com/office/officeart/2005/8/layout/hierarchy2"/>
    <dgm:cxn modelId="{C7E330DF-E0BA-E745-9B75-27E21D7FC34A}" type="presParOf" srcId="{022E5D57-5AE6-4E2C-8A44-5F4CE77D9C22}" destId="{A228B564-5CFE-46B2-A82E-7B31EEA42076}" srcOrd="1" destOrd="0" presId="urn:microsoft.com/office/officeart/2005/8/layout/hierarchy2"/>
    <dgm:cxn modelId="{87D98041-F55A-9F40-8720-F9600E3B48F2}" type="presParOf" srcId="{D17E03AA-1E67-4FA9-82F0-8C99E500EBEC}" destId="{AACAD914-AAF0-43AD-A9A3-C945704B37A7}" srcOrd="2" destOrd="0" presId="urn:microsoft.com/office/officeart/2005/8/layout/hierarchy2"/>
    <dgm:cxn modelId="{134028BA-9B7F-0B4C-8855-0E558738D22C}" type="presParOf" srcId="{AACAD914-AAF0-43AD-A9A3-C945704B37A7}" destId="{0B4945DD-6034-4153-828F-D257642B30D6}" srcOrd="0" destOrd="0" presId="urn:microsoft.com/office/officeart/2005/8/layout/hierarchy2"/>
    <dgm:cxn modelId="{636BC501-3568-254B-A625-4EF65F29233D}" type="presParOf" srcId="{D17E03AA-1E67-4FA9-82F0-8C99E500EBEC}" destId="{627437DC-43B7-4852-B46F-7C45491D147A}" srcOrd="3" destOrd="0" presId="urn:microsoft.com/office/officeart/2005/8/layout/hierarchy2"/>
    <dgm:cxn modelId="{CCED0064-7CBE-924F-B78E-78F2011F89F5}" type="presParOf" srcId="{627437DC-43B7-4852-B46F-7C45491D147A}" destId="{6CB1B29B-77C7-4242-97A5-E52A96A59FA9}" srcOrd="0" destOrd="0" presId="urn:microsoft.com/office/officeart/2005/8/layout/hierarchy2"/>
    <dgm:cxn modelId="{50E051EC-A40C-644C-ACE0-B735B79A82EF}" type="presParOf" srcId="{627437DC-43B7-4852-B46F-7C45491D147A}" destId="{866F0994-9194-48EF-B2DE-116DA9AC9F1D}" srcOrd="1" destOrd="0" presId="urn:microsoft.com/office/officeart/2005/8/layout/hierarchy2"/>
    <dgm:cxn modelId="{9E8A33FF-3884-C741-8A23-AF2AAE94F6F1}" type="presParOf" srcId="{D17E03AA-1E67-4FA9-82F0-8C99E500EBEC}" destId="{E85E9410-D0F3-0947-9FFC-3229DB8955AF}" srcOrd="4" destOrd="0" presId="urn:microsoft.com/office/officeart/2005/8/layout/hierarchy2"/>
    <dgm:cxn modelId="{DECA4A68-D7D0-3F40-BBE1-3C767FA1E803}" type="presParOf" srcId="{E85E9410-D0F3-0947-9FFC-3229DB8955AF}" destId="{01B846E3-8FDD-0841-9343-10F15E985FBB}" srcOrd="0" destOrd="0" presId="urn:microsoft.com/office/officeart/2005/8/layout/hierarchy2"/>
    <dgm:cxn modelId="{A115DFB3-FD46-B249-BB2C-3DCC0FD2721C}" type="presParOf" srcId="{D17E03AA-1E67-4FA9-82F0-8C99E500EBEC}" destId="{2E6447C2-D2B8-4944-8103-0A3389DF9C03}" srcOrd="5" destOrd="0" presId="urn:microsoft.com/office/officeart/2005/8/layout/hierarchy2"/>
    <dgm:cxn modelId="{E4561571-6C62-B04D-9803-D038CDC0274F}" type="presParOf" srcId="{2E6447C2-D2B8-4944-8103-0A3389DF9C03}" destId="{6BF5FA54-2347-9A4B-8DCB-613DF9BEFE84}" srcOrd="0" destOrd="0" presId="urn:microsoft.com/office/officeart/2005/8/layout/hierarchy2"/>
    <dgm:cxn modelId="{D8D31DC2-7C5B-024E-B185-5102DCD0D954}" type="presParOf" srcId="{2E6447C2-D2B8-4944-8103-0A3389DF9C03}" destId="{193E229E-D0A5-2F44-B947-4951EE123176}" srcOrd="1" destOrd="0" presId="urn:microsoft.com/office/officeart/2005/8/layout/hierarchy2"/>
    <dgm:cxn modelId="{45148489-26F7-5943-9301-6F699D7358F7}" type="presParOf" srcId="{D17E03AA-1E67-4FA9-82F0-8C99E500EBEC}" destId="{5018D3E7-D0ED-CE4A-9774-E77FA98CB1DF}" srcOrd="6" destOrd="0" presId="urn:microsoft.com/office/officeart/2005/8/layout/hierarchy2"/>
    <dgm:cxn modelId="{6026D92E-B4B2-9340-B936-44B821481548}" type="presParOf" srcId="{5018D3E7-D0ED-CE4A-9774-E77FA98CB1DF}" destId="{B32DED0E-F1F5-E942-A400-DDB8281EA97F}" srcOrd="0" destOrd="0" presId="urn:microsoft.com/office/officeart/2005/8/layout/hierarchy2"/>
    <dgm:cxn modelId="{FFB8EB09-D0DE-F048-93C6-FFCC376C1B1C}" type="presParOf" srcId="{D17E03AA-1E67-4FA9-82F0-8C99E500EBEC}" destId="{189EFB23-9794-9E42-BF4F-8B8C7D2D01B4}" srcOrd="7" destOrd="0" presId="urn:microsoft.com/office/officeart/2005/8/layout/hierarchy2"/>
    <dgm:cxn modelId="{1F9A435C-B0BD-3740-948A-7C2A272AEFF8}" type="presParOf" srcId="{189EFB23-9794-9E42-BF4F-8B8C7D2D01B4}" destId="{390353A7-64F6-A54F-A62A-1EB7CCE0A9B1}" srcOrd="0" destOrd="0" presId="urn:microsoft.com/office/officeart/2005/8/layout/hierarchy2"/>
    <dgm:cxn modelId="{8C53C04C-F95C-1D4E-BD25-0AADD137C9ED}" type="presParOf" srcId="{189EFB23-9794-9E42-BF4F-8B8C7D2D01B4}" destId="{AA08B12D-A9D6-6E42-B7BE-3E674478837B}" srcOrd="1" destOrd="0" presId="urn:microsoft.com/office/officeart/2005/8/layout/hierarchy2"/>
    <dgm:cxn modelId="{82F5E396-7179-1143-8FB3-CA55712D4238}" type="presParOf" srcId="{D17E03AA-1E67-4FA9-82F0-8C99E500EBEC}" destId="{D101D643-390C-C140-94DC-07BD0310E35D}" srcOrd="8" destOrd="0" presId="urn:microsoft.com/office/officeart/2005/8/layout/hierarchy2"/>
    <dgm:cxn modelId="{CEF696BA-A2E7-0B45-8A83-D3563181E649}" type="presParOf" srcId="{D101D643-390C-C140-94DC-07BD0310E35D}" destId="{6B038D18-2F6E-9341-A664-05C82145385E}" srcOrd="0" destOrd="0" presId="urn:microsoft.com/office/officeart/2005/8/layout/hierarchy2"/>
    <dgm:cxn modelId="{7FCAA2E2-9E9B-8642-AF87-0EE256836DCA}" type="presParOf" srcId="{D17E03AA-1E67-4FA9-82F0-8C99E500EBEC}" destId="{5AA2F294-C282-AD43-B9EF-C04CD4AF4BC6}" srcOrd="9" destOrd="0" presId="urn:microsoft.com/office/officeart/2005/8/layout/hierarchy2"/>
    <dgm:cxn modelId="{30911877-7BB8-9044-895A-341B3950CD4A}" type="presParOf" srcId="{5AA2F294-C282-AD43-B9EF-C04CD4AF4BC6}" destId="{B2983967-4C3B-D84D-A2D9-A836DEBDAA47}" srcOrd="0" destOrd="0" presId="urn:microsoft.com/office/officeart/2005/8/layout/hierarchy2"/>
    <dgm:cxn modelId="{28985473-63FA-E243-8930-9E2D9545DB73}" type="presParOf" srcId="{5AA2F294-C282-AD43-B9EF-C04CD4AF4BC6}" destId="{FB3E16A6-E21C-4445-BC8F-BA40DF847CD0}" srcOrd="1" destOrd="0" presId="urn:microsoft.com/office/officeart/2005/8/layout/hierarchy2"/>
    <dgm:cxn modelId="{8634D2D0-004F-B24D-9679-FFE3A8D96E64}" type="presParOf" srcId="{F74AE147-E56D-431D-9015-7BE8A30A9858}" destId="{3937A261-7FDC-46BE-AD59-DC9E7A542FCF}" srcOrd="6" destOrd="0" presId="urn:microsoft.com/office/officeart/2005/8/layout/hierarchy2"/>
    <dgm:cxn modelId="{F924AE90-928C-AE40-8086-CDE5BDC543A9}" type="presParOf" srcId="{3937A261-7FDC-46BE-AD59-DC9E7A542FCF}" destId="{E7841CF4-82B2-4C3A-AAC6-B3AC27DB94A8}" srcOrd="0" destOrd="0" presId="urn:microsoft.com/office/officeart/2005/8/layout/hierarchy2"/>
    <dgm:cxn modelId="{F4C27396-975E-7748-9F4F-03F2975484B8}" type="presParOf" srcId="{F74AE147-E56D-431D-9015-7BE8A30A9858}" destId="{A23168D7-2A16-404E-9D0E-6F16F0976AA6}" srcOrd="7" destOrd="0" presId="urn:microsoft.com/office/officeart/2005/8/layout/hierarchy2"/>
    <dgm:cxn modelId="{ACEAC1D4-905E-9C42-AEC9-C9DF0CFF75C7}" type="presParOf" srcId="{A23168D7-2A16-404E-9D0E-6F16F0976AA6}" destId="{1026F4DA-F620-40DE-8DBD-F81BD69CB220}" srcOrd="0" destOrd="0" presId="urn:microsoft.com/office/officeart/2005/8/layout/hierarchy2"/>
    <dgm:cxn modelId="{929621C6-C478-A64D-B271-33B3CEBF8928}" type="presParOf" srcId="{A23168D7-2A16-404E-9D0E-6F16F0976AA6}" destId="{A6E9FDAC-62EE-47FF-9856-2005D0799ED6}" srcOrd="1" destOrd="0" presId="urn:microsoft.com/office/officeart/2005/8/layout/hierarchy2"/>
    <dgm:cxn modelId="{E4C6C120-1992-5A41-ADBA-2B225E413001}" type="presParOf" srcId="{167604A5-29CD-4A57-AE01-4F3E6A88FCC6}" destId="{304D34DA-5798-D54E-8EC5-CC743D0A9211}" srcOrd="3" destOrd="0" presId="urn:microsoft.com/office/officeart/2005/8/layout/hierarchy2"/>
    <dgm:cxn modelId="{A84995DF-C51C-3140-90DD-6AECC4A60FBF}" type="presParOf" srcId="{304D34DA-5798-D54E-8EC5-CC743D0A9211}" destId="{3E4C34BB-8307-BF40-BCBB-B11C72E385D8}" srcOrd="0" destOrd="0" presId="urn:microsoft.com/office/officeart/2005/8/layout/hierarchy2"/>
    <dgm:cxn modelId="{EA1AFAA3-FEB9-B940-B49B-D051ABADCD4D}" type="presParOf" srcId="{304D34DA-5798-D54E-8EC5-CC743D0A9211}" destId="{C39C3D3B-BAF2-1742-9F60-9FBAACB88C58}" srcOrd="1" destOrd="0" presId="urn:microsoft.com/office/officeart/2005/8/layout/hierarchy2"/>
    <dgm:cxn modelId="{20CB441C-1BAB-6441-92DB-8FF7063F9315}" type="presParOf" srcId="{167604A5-29CD-4A57-AE01-4F3E6A88FCC6}" destId="{46FA129F-3D72-A645-B5BF-1BE2DE14B42F}" srcOrd="4" destOrd="0" presId="urn:microsoft.com/office/officeart/2005/8/layout/hierarchy2"/>
    <dgm:cxn modelId="{5E2B3FF1-56BD-654D-A47E-B96C9B3AC2C2}" type="presParOf" srcId="{46FA129F-3D72-A645-B5BF-1BE2DE14B42F}" destId="{38DC96A5-99AC-C64E-B589-F54E7B907148}" srcOrd="0" destOrd="0" presId="urn:microsoft.com/office/officeart/2005/8/layout/hierarchy2"/>
    <dgm:cxn modelId="{C1C58B4B-936E-2747-9386-C441AC3369B7}" type="presParOf" srcId="{46FA129F-3D72-A645-B5BF-1BE2DE14B42F}" destId="{7466EDCD-05B7-7B43-A360-9DE3CC722BF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2C1D9-23C1-4FD8-945A-C4F541DE23F1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DF151-CB87-4F95-B081-9BAFA7451EE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Reduced expenditure on “temptation” goods</a:t>
          </a:r>
          <a:endParaRPr lang="en-US" dirty="0"/>
        </a:p>
      </dgm:t>
    </dgm:pt>
    <dgm:pt modelId="{603A1679-9411-446C-BD1D-44D8052AA831}" type="parTrans" cxnId="{541256EC-0E4E-4416-8B66-D8F833CBB187}">
      <dgm:prSet/>
      <dgm:spPr/>
      <dgm:t>
        <a:bodyPr/>
        <a:lstStyle/>
        <a:p>
          <a:endParaRPr lang="en-US"/>
        </a:p>
      </dgm:t>
    </dgm:pt>
    <dgm:pt modelId="{EB885217-9070-4F63-A048-18DE1D6DB7CF}" type="sibTrans" cxnId="{541256EC-0E4E-4416-8B66-D8F833CBB187}">
      <dgm:prSet/>
      <dgm:spPr/>
      <dgm:t>
        <a:bodyPr/>
        <a:lstStyle/>
        <a:p>
          <a:endParaRPr lang="en-US"/>
        </a:p>
      </dgm:t>
    </dgm:pt>
    <dgm:pt modelId="{26763BCA-89F8-4BD7-89DE-63AA798C9542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Investment (in a business, or not?)</a:t>
          </a:r>
          <a:endParaRPr lang="en-US" dirty="0"/>
        </a:p>
      </dgm:t>
    </dgm:pt>
    <dgm:pt modelId="{9564FEE2-B453-4696-AE41-92CC783CADAD}" type="parTrans" cxnId="{CB8A1172-CA98-4655-A224-DB24365ECC99}">
      <dgm:prSet/>
      <dgm:spPr/>
      <dgm:t>
        <a:bodyPr/>
        <a:lstStyle/>
        <a:p>
          <a:endParaRPr lang="en-US"/>
        </a:p>
      </dgm:t>
    </dgm:pt>
    <dgm:pt modelId="{EBE8F9DC-9788-4B54-986B-E9547C5BCCC9}" type="sibTrans" cxnId="{CB8A1172-CA98-4655-A224-DB24365ECC99}">
      <dgm:prSet/>
      <dgm:spPr/>
      <dgm:t>
        <a:bodyPr/>
        <a:lstStyle/>
        <a:p>
          <a:endParaRPr lang="en-US"/>
        </a:p>
      </dgm:t>
    </dgm:pt>
    <dgm:pt modelId="{E2C9A9A0-80D9-480E-8421-A4728CB0EDA9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Get a microloan</a:t>
          </a:r>
          <a:endParaRPr lang="en-US" dirty="0"/>
        </a:p>
      </dgm:t>
    </dgm:pt>
    <dgm:pt modelId="{A8F092F1-3F72-4241-9EAA-2D1F119B29A5}" type="parTrans" cxnId="{7DBFAB38-33C1-423E-9A0D-7C6A4CDCCDC9}">
      <dgm:prSet/>
      <dgm:spPr/>
      <dgm:t>
        <a:bodyPr/>
        <a:lstStyle/>
        <a:p>
          <a:endParaRPr lang="en-US"/>
        </a:p>
      </dgm:t>
    </dgm:pt>
    <dgm:pt modelId="{B7138E60-91AC-4C88-86B9-4B4A6B46012E}" type="sibTrans" cxnId="{7DBFAB38-33C1-423E-9A0D-7C6A4CDCCDC9}">
      <dgm:prSet/>
      <dgm:spPr/>
      <dgm:t>
        <a:bodyPr/>
        <a:lstStyle/>
        <a:p>
          <a:endParaRPr lang="en-US"/>
        </a:p>
      </dgm:t>
    </dgm:pt>
    <dgm:pt modelId="{2D6C6447-F62E-412F-8F10-A2D42A57ADC2}" type="asst">
      <dgm:prSet phldrT="[Text]"/>
      <dgm:spPr/>
      <dgm:t>
        <a:bodyPr/>
        <a:lstStyle/>
        <a:p>
          <a:r>
            <a:rPr lang="en-US" dirty="0" smtClean="0"/>
            <a:t>Main constraint on investment: inability to save</a:t>
          </a:r>
          <a:endParaRPr lang="en-US" dirty="0"/>
        </a:p>
      </dgm:t>
    </dgm:pt>
    <dgm:pt modelId="{DED4C394-6591-464D-873E-68847DD51D84}" type="parTrans" cxnId="{91D74F01-2E89-4505-A0AF-9E0021A7255C}">
      <dgm:prSet/>
      <dgm:spPr/>
      <dgm:t>
        <a:bodyPr/>
        <a:lstStyle/>
        <a:p>
          <a:endParaRPr lang="en-US"/>
        </a:p>
      </dgm:t>
    </dgm:pt>
    <dgm:pt modelId="{C3734A68-5CAE-4E3C-88C8-F6C0E2982066}" type="sibTrans" cxnId="{91D74F01-2E89-4505-A0AF-9E0021A7255C}">
      <dgm:prSet/>
      <dgm:spPr/>
      <dgm:t>
        <a:bodyPr/>
        <a:lstStyle/>
        <a:p>
          <a:endParaRPr lang="en-US"/>
        </a:p>
      </dgm:t>
    </dgm:pt>
    <dgm:pt modelId="{C480FFA6-ED2F-4FE2-982B-5BD96C611C80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Nearby </a:t>
          </a:r>
          <a:r>
            <a:rPr lang="en-US" dirty="0" err="1" smtClean="0"/>
            <a:t>Spandana</a:t>
          </a:r>
          <a:r>
            <a:rPr lang="en-US" dirty="0" smtClean="0"/>
            <a:t> branch</a:t>
          </a:r>
          <a:endParaRPr lang="en-US" dirty="0"/>
        </a:p>
      </dgm:t>
    </dgm:pt>
    <dgm:pt modelId="{A6396CE8-EF4F-4221-B5ED-5D6F421761C1}" type="parTrans" cxnId="{F10D82DE-056E-4DFC-B050-A9CBAD0B44E3}">
      <dgm:prSet/>
      <dgm:spPr/>
      <dgm:t>
        <a:bodyPr/>
        <a:lstStyle/>
        <a:p>
          <a:endParaRPr lang="en-US"/>
        </a:p>
      </dgm:t>
    </dgm:pt>
    <dgm:pt modelId="{B5E9C7EB-3E7C-4028-8F06-0786C0CCA5DF}" type="sibTrans" cxnId="{F10D82DE-056E-4DFC-B050-A9CBAD0B44E3}">
      <dgm:prSet/>
      <dgm:spPr/>
      <dgm:t>
        <a:bodyPr/>
        <a:lstStyle/>
        <a:p>
          <a:endParaRPr lang="en-US"/>
        </a:p>
      </dgm:t>
    </dgm:pt>
    <dgm:pt modelId="{C6B24474-131C-462D-B24E-233AA1B806B1}">
      <dgm:prSet/>
      <dgm:spPr/>
      <dgm:t>
        <a:bodyPr/>
        <a:lstStyle/>
        <a:p>
          <a:r>
            <a:rPr lang="en-US" dirty="0" smtClean="0"/>
            <a:t>Avoid shocks</a:t>
          </a:r>
          <a:endParaRPr lang="en-US" dirty="0"/>
        </a:p>
      </dgm:t>
    </dgm:pt>
    <dgm:pt modelId="{11F680F2-E622-49A1-B155-7044A64662AA}" type="parTrans" cxnId="{A3FDD029-AA20-47C4-9FC6-1C79853767D5}">
      <dgm:prSet/>
      <dgm:spPr/>
      <dgm:t>
        <a:bodyPr/>
        <a:lstStyle/>
        <a:p>
          <a:endParaRPr lang="en-IN"/>
        </a:p>
      </dgm:t>
    </dgm:pt>
    <dgm:pt modelId="{956E9E90-FD2E-41E9-A2D5-DF1B4EF887A2}" type="sibTrans" cxnId="{A3FDD029-AA20-47C4-9FC6-1C79853767D5}">
      <dgm:prSet/>
      <dgm:spPr/>
      <dgm:t>
        <a:bodyPr/>
        <a:lstStyle/>
        <a:p>
          <a:endParaRPr lang="en-IN"/>
        </a:p>
      </dgm:t>
    </dgm:pt>
    <dgm:pt modelId="{DDD809E9-5B1A-DE41-AC01-7559FD1546F1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Eligible for a loan</a:t>
          </a:r>
          <a:endParaRPr lang="en-US" dirty="0"/>
        </a:p>
      </dgm:t>
    </dgm:pt>
    <dgm:pt modelId="{49AA9334-3F9D-7E4C-A080-D14968579FAE}" type="parTrans" cxnId="{9D9F104A-D028-EB4A-BCA6-930126C8A987}">
      <dgm:prSet/>
      <dgm:spPr/>
      <dgm:t>
        <a:bodyPr/>
        <a:lstStyle/>
        <a:p>
          <a:endParaRPr lang="en-US"/>
        </a:p>
      </dgm:t>
    </dgm:pt>
    <dgm:pt modelId="{8844FB87-7E44-6D4B-8C18-330B3B5F1A7B}" type="sibTrans" cxnId="{9D9F104A-D028-EB4A-BCA6-930126C8A987}">
      <dgm:prSet/>
      <dgm:spPr/>
      <dgm:t>
        <a:bodyPr/>
        <a:lstStyle/>
        <a:p>
          <a:endParaRPr lang="en-US"/>
        </a:p>
      </dgm:t>
    </dgm:pt>
    <dgm:pt modelId="{969F2FCF-427B-FA43-8341-7B24BBDA2D20}" type="asst">
      <dgm:prSet/>
      <dgm:spPr/>
      <dgm:t>
        <a:bodyPr/>
        <a:lstStyle/>
        <a:p>
          <a:r>
            <a:rPr lang="en-US" dirty="0" smtClean="0"/>
            <a:t>Apply for a loan</a:t>
          </a:r>
          <a:endParaRPr lang="en-US" dirty="0"/>
        </a:p>
      </dgm:t>
    </dgm:pt>
    <dgm:pt modelId="{180B00E8-1AD8-344B-B774-05EB3E0FA4DE}" type="parTrans" cxnId="{4DA06D4C-18DA-6C40-A5D1-CEBDF8502B5B}">
      <dgm:prSet/>
      <dgm:spPr/>
      <dgm:t>
        <a:bodyPr/>
        <a:lstStyle/>
        <a:p>
          <a:endParaRPr lang="en-US"/>
        </a:p>
      </dgm:t>
    </dgm:pt>
    <dgm:pt modelId="{6A3BEB22-00F6-294A-8F49-06F3CD517696}" type="sibTrans" cxnId="{4DA06D4C-18DA-6C40-A5D1-CEBDF8502B5B}">
      <dgm:prSet/>
      <dgm:spPr/>
      <dgm:t>
        <a:bodyPr/>
        <a:lstStyle/>
        <a:p>
          <a:endParaRPr lang="en-US"/>
        </a:p>
      </dgm:t>
    </dgm:pt>
    <dgm:pt modelId="{E27AC2C3-0453-8B4F-B623-69DFB7C3BFE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mtClean="0"/>
            <a:t>Women’s empowerment</a:t>
          </a:r>
          <a:endParaRPr lang="en-US"/>
        </a:p>
      </dgm:t>
    </dgm:pt>
    <dgm:pt modelId="{5A2069C2-5C56-234D-989E-BCACD0ADE841}" type="parTrans" cxnId="{92B98E02-2439-D74E-8D6C-86AC065A3C7D}">
      <dgm:prSet/>
      <dgm:spPr/>
      <dgm:t>
        <a:bodyPr/>
        <a:lstStyle/>
        <a:p>
          <a:endParaRPr lang="en-US"/>
        </a:p>
      </dgm:t>
    </dgm:pt>
    <dgm:pt modelId="{73843ECE-E435-B647-8F4A-1C767F1501C5}" type="sibTrans" cxnId="{92B98E02-2439-D74E-8D6C-86AC065A3C7D}">
      <dgm:prSet/>
      <dgm:spPr/>
      <dgm:t>
        <a:bodyPr/>
        <a:lstStyle/>
        <a:p>
          <a:endParaRPr lang="en-US"/>
        </a:p>
      </dgm:t>
    </dgm:pt>
    <dgm:pt modelId="{123DE569-A461-2645-9F6D-9FEE463B36DD}" type="asst">
      <dgm:prSet/>
      <dgm:spPr/>
      <dgm:t>
        <a:bodyPr/>
        <a:lstStyle/>
        <a:p>
          <a:r>
            <a:rPr lang="en-US" dirty="0" smtClean="0"/>
            <a:t>Women are financially dependent</a:t>
          </a:r>
          <a:endParaRPr lang="en-US" dirty="0"/>
        </a:p>
      </dgm:t>
    </dgm:pt>
    <dgm:pt modelId="{7EE5C074-5216-DB42-BFED-8C7E71F14827}" type="parTrans" cxnId="{10BC6F92-5FE7-A041-AB5C-1E294F4B934A}">
      <dgm:prSet/>
      <dgm:spPr/>
      <dgm:t>
        <a:bodyPr/>
        <a:lstStyle/>
        <a:p>
          <a:endParaRPr lang="en-US"/>
        </a:p>
      </dgm:t>
    </dgm:pt>
    <dgm:pt modelId="{637974A4-C71F-C542-B5F9-A24A901E384F}" type="sibTrans" cxnId="{10BC6F92-5FE7-A041-AB5C-1E294F4B934A}">
      <dgm:prSet/>
      <dgm:spPr/>
      <dgm:t>
        <a:bodyPr/>
        <a:lstStyle/>
        <a:p>
          <a:endParaRPr lang="en-US"/>
        </a:p>
      </dgm:t>
    </dgm:pt>
    <dgm:pt modelId="{928C692F-FE02-3347-AB74-984635C1177A}" type="asst">
      <dgm:prSet/>
      <dgm:spPr/>
      <dgm:t>
        <a:bodyPr/>
        <a:lstStyle/>
        <a:p>
          <a:r>
            <a:rPr lang="en-US" dirty="0" smtClean="0"/>
            <a:t>Women use the loan</a:t>
          </a:r>
          <a:endParaRPr lang="en-US" dirty="0"/>
        </a:p>
      </dgm:t>
    </dgm:pt>
    <dgm:pt modelId="{D2021757-752A-D04B-8497-E22EFC10DB83}" type="parTrans" cxnId="{50B13FA6-7030-6645-9279-34A2DC14A2EA}">
      <dgm:prSet/>
      <dgm:spPr/>
      <dgm:t>
        <a:bodyPr/>
        <a:lstStyle/>
        <a:p>
          <a:endParaRPr lang="en-US"/>
        </a:p>
      </dgm:t>
    </dgm:pt>
    <dgm:pt modelId="{B46BD760-6D65-C440-9D06-084F1066C45B}" type="sibTrans" cxnId="{50B13FA6-7030-6645-9279-34A2DC14A2EA}">
      <dgm:prSet/>
      <dgm:spPr/>
      <dgm:t>
        <a:bodyPr/>
        <a:lstStyle/>
        <a:p>
          <a:endParaRPr lang="en-US"/>
        </a:p>
      </dgm:t>
    </dgm:pt>
    <dgm:pt modelId="{07215014-D1B6-9843-8235-9E6553062BEE}" type="asst">
      <dgm:prSet/>
      <dgm:spPr/>
      <dgm:t>
        <a:bodyPr/>
        <a:lstStyle/>
        <a:p>
          <a:r>
            <a:rPr lang="en-US" dirty="0" smtClean="0"/>
            <a:t>Loan acts as a commitment device</a:t>
          </a:r>
          <a:endParaRPr lang="en-US" dirty="0"/>
        </a:p>
      </dgm:t>
    </dgm:pt>
    <dgm:pt modelId="{B71374CE-C6A2-8D47-A24B-CA85B1ED4EF7}" type="parTrans" cxnId="{BF83B53C-FBD7-724B-844D-F929F05886BD}">
      <dgm:prSet/>
      <dgm:spPr/>
      <dgm:t>
        <a:bodyPr/>
        <a:lstStyle/>
        <a:p>
          <a:endParaRPr lang="en-US"/>
        </a:p>
      </dgm:t>
    </dgm:pt>
    <dgm:pt modelId="{F170A405-6D91-0242-B4A4-5C0BB312A700}" type="sibTrans" cxnId="{BF83B53C-FBD7-724B-844D-F929F05886BD}">
      <dgm:prSet/>
      <dgm:spPr/>
      <dgm:t>
        <a:bodyPr/>
        <a:lstStyle/>
        <a:p>
          <a:endParaRPr lang="en-US"/>
        </a:p>
      </dgm:t>
    </dgm:pt>
    <dgm:pt modelId="{220F7889-BF0E-8C4B-AA18-9EAADAE6E0A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Higher income</a:t>
          </a:r>
          <a:endParaRPr lang="en-US" dirty="0"/>
        </a:p>
      </dgm:t>
    </dgm:pt>
    <dgm:pt modelId="{5A7BC959-8582-5C44-8810-81F81C154D64}" type="parTrans" cxnId="{897EE63F-0578-7F43-805A-163A831BFB47}">
      <dgm:prSet/>
      <dgm:spPr/>
      <dgm:t>
        <a:bodyPr/>
        <a:lstStyle/>
        <a:p>
          <a:endParaRPr lang="en-US"/>
        </a:p>
      </dgm:t>
    </dgm:pt>
    <dgm:pt modelId="{EFFB4FBE-1343-5E48-8072-2F41C439DFAA}" type="sibTrans" cxnId="{897EE63F-0578-7F43-805A-163A831BFB47}">
      <dgm:prSet/>
      <dgm:spPr/>
      <dgm:t>
        <a:bodyPr/>
        <a:lstStyle/>
        <a:p>
          <a:endParaRPr lang="en-US"/>
        </a:p>
      </dgm:t>
    </dgm:pt>
    <dgm:pt modelId="{167604A5-29CD-4A57-AE01-4F3E6A88FCC6}" type="pres">
      <dgm:prSet presAssocID="{DE22C1D9-23C1-4FD8-945A-C4F541DE23F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E89B972-7414-7F43-9579-EC5E63DA4A43}" type="pres">
      <dgm:prSet presAssocID="{220F7889-BF0E-8C4B-AA18-9EAADAE6E0A8}" presName="root1" presStyleCnt="0"/>
      <dgm:spPr/>
    </dgm:pt>
    <dgm:pt modelId="{2608D858-FD8A-8247-ACBE-925CC1B0F448}" type="pres">
      <dgm:prSet presAssocID="{220F7889-BF0E-8C4B-AA18-9EAADAE6E0A8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6EC8C-7BB2-6349-A072-C03547E0E75A}" type="pres">
      <dgm:prSet presAssocID="{220F7889-BF0E-8C4B-AA18-9EAADAE6E0A8}" presName="level2hierChild" presStyleCnt="0"/>
      <dgm:spPr/>
    </dgm:pt>
    <dgm:pt modelId="{BD16FA1E-723B-274A-9710-027ECA1D71F9}" type="pres">
      <dgm:prSet presAssocID="{603A1679-9411-446C-BD1D-44D8052AA831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DAD191F0-74A0-1541-BFF5-5A472D4F4183}" type="pres">
      <dgm:prSet presAssocID="{603A1679-9411-446C-BD1D-44D8052AA83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BE5F8F4-0358-4242-A93C-DA4660C47A06}" type="pres">
      <dgm:prSet presAssocID="{703DF151-CB87-4F95-B081-9BAFA7451EEB}" presName="root2" presStyleCnt="0"/>
      <dgm:spPr/>
    </dgm:pt>
    <dgm:pt modelId="{74F497C7-6A90-0C45-B229-D2B783100A47}" type="pres">
      <dgm:prSet presAssocID="{703DF151-CB87-4F95-B081-9BAFA7451EE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3F2F63-D106-4446-9BEF-E0C77C4992C9}" type="pres">
      <dgm:prSet presAssocID="{703DF151-CB87-4F95-B081-9BAFA7451EEB}" presName="level3hierChild" presStyleCnt="0"/>
      <dgm:spPr/>
    </dgm:pt>
    <dgm:pt modelId="{A94BF51A-94DA-4F65-8127-3755820604AC}" type="pres">
      <dgm:prSet presAssocID="{9564FEE2-B453-4696-AE41-92CC783CADAD}" presName="conn2-1" presStyleLbl="parChTrans1D2" presStyleIdx="1" presStyleCnt="5"/>
      <dgm:spPr/>
      <dgm:t>
        <a:bodyPr/>
        <a:lstStyle/>
        <a:p>
          <a:endParaRPr lang="en-IN"/>
        </a:p>
      </dgm:t>
    </dgm:pt>
    <dgm:pt modelId="{8ACAAD90-B50C-47F9-8980-F1F60991DFAC}" type="pres">
      <dgm:prSet presAssocID="{9564FEE2-B453-4696-AE41-92CC783CADAD}" presName="connTx" presStyleLbl="parChTrans1D2" presStyleIdx="1" presStyleCnt="5"/>
      <dgm:spPr/>
      <dgm:t>
        <a:bodyPr/>
        <a:lstStyle/>
        <a:p>
          <a:endParaRPr lang="en-IN"/>
        </a:p>
      </dgm:t>
    </dgm:pt>
    <dgm:pt modelId="{C735F4BF-E7D7-454D-82F1-A0B5B7AEDF5B}" type="pres">
      <dgm:prSet presAssocID="{26763BCA-89F8-4BD7-89DE-63AA798C9542}" presName="root2" presStyleCnt="0"/>
      <dgm:spPr/>
      <dgm:t>
        <a:bodyPr/>
        <a:lstStyle/>
        <a:p>
          <a:endParaRPr lang="en-IN"/>
        </a:p>
      </dgm:t>
    </dgm:pt>
    <dgm:pt modelId="{B45955AA-4501-45A2-BE1D-DDA1DEB1195C}" type="pres">
      <dgm:prSet presAssocID="{26763BCA-89F8-4BD7-89DE-63AA798C9542}" presName="LevelTwoTextNode" presStyleLbl="asst1" presStyleIdx="0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4E8253C-15CB-472B-901B-5795C194D99B}" type="pres">
      <dgm:prSet presAssocID="{26763BCA-89F8-4BD7-89DE-63AA798C9542}" presName="level3hierChild" presStyleCnt="0"/>
      <dgm:spPr/>
      <dgm:t>
        <a:bodyPr/>
        <a:lstStyle/>
        <a:p>
          <a:endParaRPr lang="en-IN"/>
        </a:p>
      </dgm:t>
    </dgm:pt>
    <dgm:pt modelId="{11C96F9D-B821-1944-93CA-41EF31388B9F}" type="pres">
      <dgm:prSet presAssocID="{D2021757-752A-D04B-8497-E22EFC10DB83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0CD00D9-A131-F349-8B1C-F27381488BF2}" type="pres">
      <dgm:prSet presAssocID="{D2021757-752A-D04B-8497-E22EFC10DB8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995B3D2-C16E-6E41-925A-6DD1491C66A5}" type="pres">
      <dgm:prSet presAssocID="{928C692F-FE02-3347-AB74-984635C1177A}" presName="root2" presStyleCnt="0"/>
      <dgm:spPr/>
    </dgm:pt>
    <dgm:pt modelId="{991E3D8E-B7A5-9C45-B41D-6D00512073D0}" type="pres">
      <dgm:prSet presAssocID="{928C692F-FE02-3347-AB74-984635C1177A}" presName="LevelTwoTextNode" presStyleLbl="asst1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4BBF37-C390-5B49-8C66-27E2F918BDC6}" type="pres">
      <dgm:prSet presAssocID="{928C692F-FE02-3347-AB74-984635C1177A}" presName="level3hierChild" presStyleCnt="0"/>
      <dgm:spPr/>
    </dgm:pt>
    <dgm:pt modelId="{172F972C-851E-4E2A-B061-646FF7FC8B44}" type="pres">
      <dgm:prSet presAssocID="{A8F092F1-3F72-4241-9EAA-2D1F119B29A5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DFEDE6D3-AF2D-4ADF-A0AE-CFE7AFDCDA44}" type="pres">
      <dgm:prSet presAssocID="{A8F092F1-3F72-4241-9EAA-2D1F119B29A5}" presName="connTx" presStyleLbl="parChTrans1D3" presStyleIdx="0" presStyleCnt="1"/>
      <dgm:spPr/>
      <dgm:t>
        <a:bodyPr/>
        <a:lstStyle/>
        <a:p>
          <a:endParaRPr lang="en-IN"/>
        </a:p>
      </dgm:t>
    </dgm:pt>
    <dgm:pt modelId="{ED1BE81F-B4F8-4905-AE31-15288612A1A5}" type="pres">
      <dgm:prSet presAssocID="{E2C9A9A0-80D9-480E-8421-A4728CB0EDA9}" presName="root2" presStyleCnt="0"/>
      <dgm:spPr/>
      <dgm:t>
        <a:bodyPr/>
        <a:lstStyle/>
        <a:p>
          <a:endParaRPr lang="en-IN"/>
        </a:p>
      </dgm:t>
    </dgm:pt>
    <dgm:pt modelId="{FAC34199-5E88-4C87-8001-E411EC58D08A}" type="pres">
      <dgm:prSet presAssocID="{E2C9A9A0-80D9-480E-8421-A4728CB0EDA9}" presName="LevelTwoTextNode" presStyleLbl="asst1" presStyleIdx="2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17E03AA-1E67-4FA9-82F0-8C99E500EBEC}" type="pres">
      <dgm:prSet presAssocID="{E2C9A9A0-80D9-480E-8421-A4728CB0EDA9}" presName="level3hierChild" presStyleCnt="0"/>
      <dgm:spPr/>
      <dgm:t>
        <a:bodyPr/>
        <a:lstStyle/>
        <a:p>
          <a:endParaRPr lang="en-IN"/>
        </a:p>
      </dgm:t>
    </dgm:pt>
    <dgm:pt modelId="{D9CCFE4E-1DB9-4AF6-9185-7B6495F498E5}" type="pres">
      <dgm:prSet presAssocID="{DED4C394-6591-464D-873E-68847DD51D84}" presName="conn2-1" presStyleLbl="parChTrans1D4" presStyleIdx="0" presStyleCnt="5"/>
      <dgm:spPr/>
      <dgm:t>
        <a:bodyPr/>
        <a:lstStyle/>
        <a:p>
          <a:endParaRPr lang="en-IN"/>
        </a:p>
      </dgm:t>
    </dgm:pt>
    <dgm:pt modelId="{8F5FACD3-D5AE-4E51-A666-F7DDE64143CB}" type="pres">
      <dgm:prSet presAssocID="{DED4C394-6591-464D-873E-68847DD51D84}" presName="connTx" presStyleLbl="parChTrans1D4" presStyleIdx="0" presStyleCnt="5"/>
      <dgm:spPr/>
      <dgm:t>
        <a:bodyPr/>
        <a:lstStyle/>
        <a:p>
          <a:endParaRPr lang="en-IN"/>
        </a:p>
      </dgm:t>
    </dgm:pt>
    <dgm:pt modelId="{022E5D57-5AE6-4E2C-8A44-5F4CE77D9C22}" type="pres">
      <dgm:prSet presAssocID="{2D6C6447-F62E-412F-8F10-A2D42A57ADC2}" presName="root2" presStyleCnt="0"/>
      <dgm:spPr/>
      <dgm:t>
        <a:bodyPr/>
        <a:lstStyle/>
        <a:p>
          <a:endParaRPr lang="en-IN"/>
        </a:p>
      </dgm:t>
    </dgm:pt>
    <dgm:pt modelId="{5460EB43-9649-41C0-8E75-FC970BA45B4A}" type="pres">
      <dgm:prSet presAssocID="{2D6C6447-F62E-412F-8F10-A2D42A57ADC2}" presName="LevelTwoTextNode" presStyleLbl="asst1" presStyleIdx="3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228B564-5CFE-46B2-A82E-7B31EEA42076}" type="pres">
      <dgm:prSet presAssocID="{2D6C6447-F62E-412F-8F10-A2D42A57ADC2}" presName="level3hierChild" presStyleCnt="0"/>
      <dgm:spPr/>
      <dgm:t>
        <a:bodyPr/>
        <a:lstStyle/>
        <a:p>
          <a:endParaRPr lang="en-IN"/>
        </a:p>
      </dgm:t>
    </dgm:pt>
    <dgm:pt modelId="{AACAD914-AAF0-43AD-A9A3-C945704B37A7}" type="pres">
      <dgm:prSet presAssocID="{A6396CE8-EF4F-4221-B5ED-5D6F421761C1}" presName="conn2-1" presStyleLbl="parChTrans1D4" presStyleIdx="1" presStyleCnt="5"/>
      <dgm:spPr/>
      <dgm:t>
        <a:bodyPr/>
        <a:lstStyle/>
        <a:p>
          <a:endParaRPr lang="en-IN"/>
        </a:p>
      </dgm:t>
    </dgm:pt>
    <dgm:pt modelId="{0B4945DD-6034-4153-828F-D257642B30D6}" type="pres">
      <dgm:prSet presAssocID="{A6396CE8-EF4F-4221-B5ED-5D6F421761C1}" presName="connTx" presStyleLbl="parChTrans1D4" presStyleIdx="1" presStyleCnt="5"/>
      <dgm:spPr/>
      <dgm:t>
        <a:bodyPr/>
        <a:lstStyle/>
        <a:p>
          <a:endParaRPr lang="en-IN"/>
        </a:p>
      </dgm:t>
    </dgm:pt>
    <dgm:pt modelId="{627437DC-43B7-4852-B46F-7C45491D147A}" type="pres">
      <dgm:prSet presAssocID="{C480FFA6-ED2F-4FE2-982B-5BD96C611C80}" presName="root2" presStyleCnt="0"/>
      <dgm:spPr/>
      <dgm:t>
        <a:bodyPr/>
        <a:lstStyle/>
        <a:p>
          <a:endParaRPr lang="en-IN"/>
        </a:p>
      </dgm:t>
    </dgm:pt>
    <dgm:pt modelId="{6CB1B29B-77C7-4242-97A5-E52A96A59FA9}" type="pres">
      <dgm:prSet presAssocID="{C480FFA6-ED2F-4FE2-982B-5BD96C611C80}" presName="LevelTwoTextNode" presStyleLbl="asst1" presStyleIdx="4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66F0994-9194-48EF-B2DE-116DA9AC9F1D}" type="pres">
      <dgm:prSet presAssocID="{C480FFA6-ED2F-4FE2-982B-5BD96C611C80}" presName="level3hierChild" presStyleCnt="0"/>
      <dgm:spPr/>
      <dgm:t>
        <a:bodyPr/>
        <a:lstStyle/>
        <a:p>
          <a:endParaRPr lang="en-IN"/>
        </a:p>
      </dgm:t>
    </dgm:pt>
    <dgm:pt modelId="{E85E9410-D0F3-0947-9FFC-3229DB8955AF}" type="pres">
      <dgm:prSet presAssocID="{49AA9334-3F9D-7E4C-A080-D14968579FAE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01B846E3-8FDD-0841-9343-10F15E985FBB}" type="pres">
      <dgm:prSet presAssocID="{49AA9334-3F9D-7E4C-A080-D14968579FAE}" presName="connTx" presStyleLbl="parChTrans1D4" presStyleIdx="2" presStyleCnt="5"/>
      <dgm:spPr/>
      <dgm:t>
        <a:bodyPr/>
        <a:lstStyle/>
        <a:p>
          <a:endParaRPr lang="en-US"/>
        </a:p>
      </dgm:t>
    </dgm:pt>
    <dgm:pt modelId="{2E6447C2-D2B8-4944-8103-0A3389DF9C03}" type="pres">
      <dgm:prSet presAssocID="{DDD809E9-5B1A-DE41-AC01-7559FD1546F1}" presName="root2" presStyleCnt="0"/>
      <dgm:spPr/>
      <dgm:t>
        <a:bodyPr/>
        <a:lstStyle/>
        <a:p>
          <a:endParaRPr lang="en-US"/>
        </a:p>
      </dgm:t>
    </dgm:pt>
    <dgm:pt modelId="{6BF5FA54-2347-9A4B-8DCB-613DF9BEFE84}" type="pres">
      <dgm:prSet presAssocID="{DDD809E9-5B1A-DE41-AC01-7559FD1546F1}" presName="LevelTwoTextNode" presStyleLbl="asst1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E229E-D0A5-2F44-B947-4951EE123176}" type="pres">
      <dgm:prSet presAssocID="{DDD809E9-5B1A-DE41-AC01-7559FD1546F1}" presName="level3hierChild" presStyleCnt="0"/>
      <dgm:spPr/>
      <dgm:t>
        <a:bodyPr/>
        <a:lstStyle/>
        <a:p>
          <a:endParaRPr lang="en-US"/>
        </a:p>
      </dgm:t>
    </dgm:pt>
    <dgm:pt modelId="{5018D3E7-D0ED-CE4A-9774-E77FA98CB1DF}" type="pres">
      <dgm:prSet presAssocID="{180B00E8-1AD8-344B-B774-05EB3E0FA4DE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B32DED0E-F1F5-E942-A400-DDB8281EA97F}" type="pres">
      <dgm:prSet presAssocID="{180B00E8-1AD8-344B-B774-05EB3E0FA4DE}" presName="connTx" presStyleLbl="parChTrans1D4" presStyleIdx="3" presStyleCnt="5"/>
      <dgm:spPr/>
      <dgm:t>
        <a:bodyPr/>
        <a:lstStyle/>
        <a:p>
          <a:endParaRPr lang="en-US"/>
        </a:p>
      </dgm:t>
    </dgm:pt>
    <dgm:pt modelId="{189EFB23-9794-9E42-BF4F-8B8C7D2D01B4}" type="pres">
      <dgm:prSet presAssocID="{969F2FCF-427B-FA43-8341-7B24BBDA2D20}" presName="root2" presStyleCnt="0"/>
      <dgm:spPr/>
      <dgm:t>
        <a:bodyPr/>
        <a:lstStyle/>
        <a:p>
          <a:endParaRPr lang="en-US"/>
        </a:p>
      </dgm:t>
    </dgm:pt>
    <dgm:pt modelId="{390353A7-64F6-A54F-A62A-1EB7CCE0A9B1}" type="pres">
      <dgm:prSet presAssocID="{969F2FCF-427B-FA43-8341-7B24BBDA2D20}" presName="LevelTwoTextNode" presStyleLbl="asst1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8B12D-A9D6-6E42-B7BE-3E674478837B}" type="pres">
      <dgm:prSet presAssocID="{969F2FCF-427B-FA43-8341-7B24BBDA2D20}" presName="level3hierChild" presStyleCnt="0"/>
      <dgm:spPr/>
      <dgm:t>
        <a:bodyPr/>
        <a:lstStyle/>
        <a:p>
          <a:endParaRPr lang="en-US"/>
        </a:p>
      </dgm:t>
    </dgm:pt>
    <dgm:pt modelId="{D101D643-390C-C140-94DC-07BD0310E35D}" type="pres">
      <dgm:prSet presAssocID="{7EE5C074-5216-DB42-BFED-8C7E71F14827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6B038D18-2F6E-9341-A664-05C82145385E}" type="pres">
      <dgm:prSet presAssocID="{7EE5C074-5216-DB42-BFED-8C7E71F14827}" presName="connTx" presStyleLbl="parChTrans1D4" presStyleIdx="4" presStyleCnt="5"/>
      <dgm:spPr/>
      <dgm:t>
        <a:bodyPr/>
        <a:lstStyle/>
        <a:p>
          <a:endParaRPr lang="en-US"/>
        </a:p>
      </dgm:t>
    </dgm:pt>
    <dgm:pt modelId="{5AA2F294-C282-AD43-B9EF-C04CD4AF4BC6}" type="pres">
      <dgm:prSet presAssocID="{123DE569-A461-2645-9F6D-9FEE463B36DD}" presName="root2" presStyleCnt="0"/>
      <dgm:spPr/>
    </dgm:pt>
    <dgm:pt modelId="{B2983967-4C3B-D84D-A2D9-A836DEBDAA47}" type="pres">
      <dgm:prSet presAssocID="{123DE569-A461-2645-9F6D-9FEE463B36DD}" presName="LevelTwoTextNode" presStyleLbl="asst1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3E16A6-E21C-4445-BC8F-BA40DF847CD0}" type="pres">
      <dgm:prSet presAssocID="{123DE569-A461-2645-9F6D-9FEE463B36DD}" presName="level3hierChild" presStyleCnt="0"/>
      <dgm:spPr/>
    </dgm:pt>
    <dgm:pt modelId="{C73BF4F0-0748-449E-A0BE-61A756C048F1}" type="pres">
      <dgm:prSet presAssocID="{11F680F2-E622-49A1-B155-7044A64662A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A40EF02E-40B8-4DFE-9D2A-DEF32E9729A1}" type="pres">
      <dgm:prSet presAssocID="{11F680F2-E622-49A1-B155-7044A64662A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2C04AF0-B901-4763-84FC-8AB6BABEC1D8}" type="pres">
      <dgm:prSet presAssocID="{C6B24474-131C-462D-B24E-233AA1B806B1}" presName="root2" presStyleCnt="0"/>
      <dgm:spPr/>
      <dgm:t>
        <a:bodyPr/>
        <a:lstStyle/>
        <a:p>
          <a:endParaRPr lang="en-US"/>
        </a:p>
      </dgm:t>
    </dgm:pt>
    <dgm:pt modelId="{3D5FEF9A-7988-4A47-A2E7-BA18756FAD3E}" type="pres">
      <dgm:prSet presAssocID="{C6B24474-131C-462D-B24E-233AA1B806B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7EC3CD2-7F9E-4A33-BAE3-F08C890F1424}" type="pres">
      <dgm:prSet presAssocID="{C6B24474-131C-462D-B24E-233AA1B806B1}" presName="level3hierChild" presStyleCnt="0"/>
      <dgm:spPr/>
      <dgm:t>
        <a:bodyPr/>
        <a:lstStyle/>
        <a:p>
          <a:endParaRPr lang="en-US"/>
        </a:p>
      </dgm:t>
    </dgm:pt>
    <dgm:pt modelId="{50AE7E2C-0681-944C-A762-A8A52382AB43}" type="pres">
      <dgm:prSet presAssocID="{B71374CE-C6A2-8D47-A24B-CA85B1ED4EF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404A3A4E-FFB7-B74F-B5F8-A3F3DB4D7D0C}" type="pres">
      <dgm:prSet presAssocID="{B71374CE-C6A2-8D47-A24B-CA85B1ED4EF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48F648F-BEDD-8F40-B9EA-956A0F1464CA}" type="pres">
      <dgm:prSet presAssocID="{07215014-D1B6-9843-8235-9E6553062BEE}" presName="root2" presStyleCnt="0"/>
      <dgm:spPr/>
    </dgm:pt>
    <dgm:pt modelId="{703C398A-ECBD-1E4D-B138-1D28BBE84407}" type="pres">
      <dgm:prSet presAssocID="{07215014-D1B6-9843-8235-9E6553062BEE}" presName="LevelTwoTextNode" presStyleLbl="asst1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9B4F9-FA8B-3748-921A-FB3CFF9A4DDB}" type="pres">
      <dgm:prSet presAssocID="{07215014-D1B6-9843-8235-9E6553062BEE}" presName="level3hierChild" presStyleCnt="0"/>
      <dgm:spPr/>
    </dgm:pt>
    <dgm:pt modelId="{304D34DA-5798-D54E-8EC5-CC743D0A9211}" type="pres">
      <dgm:prSet presAssocID="{E27AC2C3-0453-8B4F-B623-69DFB7C3BFE1}" presName="root1" presStyleCnt="0"/>
      <dgm:spPr/>
    </dgm:pt>
    <dgm:pt modelId="{3E4C34BB-8307-BF40-BCBB-B11C72E385D8}" type="pres">
      <dgm:prSet presAssocID="{E27AC2C3-0453-8B4F-B623-69DFB7C3BFE1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C3D3B-BAF2-1742-9F60-9FBAACB88C58}" type="pres">
      <dgm:prSet presAssocID="{E27AC2C3-0453-8B4F-B623-69DFB7C3BFE1}" presName="level2hierChild" presStyleCnt="0"/>
      <dgm:spPr/>
    </dgm:pt>
  </dgm:ptLst>
  <dgm:cxnLst>
    <dgm:cxn modelId="{CE128E51-514F-A94B-915C-8A0B329ED8CA}" type="presOf" srcId="{603A1679-9411-446C-BD1D-44D8052AA831}" destId="{BD16FA1E-723B-274A-9710-027ECA1D71F9}" srcOrd="0" destOrd="0" presId="urn:microsoft.com/office/officeart/2005/8/layout/hierarchy2"/>
    <dgm:cxn modelId="{4E87D4C9-8696-8340-84FC-F5D73415CC1D}" type="presOf" srcId="{603A1679-9411-446C-BD1D-44D8052AA831}" destId="{DAD191F0-74A0-1541-BFF5-5A472D4F4183}" srcOrd="1" destOrd="0" presId="urn:microsoft.com/office/officeart/2005/8/layout/hierarchy2"/>
    <dgm:cxn modelId="{D68B8C1F-0BAF-2A44-9669-F0204677493B}" type="presOf" srcId="{703DF151-CB87-4F95-B081-9BAFA7451EEB}" destId="{74F497C7-6A90-0C45-B229-D2B783100A47}" srcOrd="0" destOrd="0" presId="urn:microsoft.com/office/officeart/2005/8/layout/hierarchy2"/>
    <dgm:cxn modelId="{7EADDBB7-9AA6-9F4F-BD37-A4A3B6EFEAFE}" type="presOf" srcId="{A8F092F1-3F72-4241-9EAA-2D1F119B29A5}" destId="{DFEDE6D3-AF2D-4ADF-A0AE-CFE7AFDCDA44}" srcOrd="1" destOrd="0" presId="urn:microsoft.com/office/officeart/2005/8/layout/hierarchy2"/>
    <dgm:cxn modelId="{A934AD03-D018-BB42-9D8C-D7774C9A9E62}" type="presOf" srcId="{220F7889-BF0E-8C4B-AA18-9EAADAE6E0A8}" destId="{2608D858-FD8A-8247-ACBE-925CC1B0F448}" srcOrd="0" destOrd="0" presId="urn:microsoft.com/office/officeart/2005/8/layout/hierarchy2"/>
    <dgm:cxn modelId="{9D69EE7B-CED7-6542-B915-47B30B2B7DB7}" type="presOf" srcId="{180B00E8-1AD8-344B-B774-05EB3E0FA4DE}" destId="{5018D3E7-D0ED-CE4A-9774-E77FA98CB1DF}" srcOrd="0" destOrd="0" presId="urn:microsoft.com/office/officeart/2005/8/layout/hierarchy2"/>
    <dgm:cxn modelId="{F8429DA9-E8BF-E243-99AE-C85558808F18}" type="presOf" srcId="{B71374CE-C6A2-8D47-A24B-CA85B1ED4EF7}" destId="{50AE7E2C-0681-944C-A762-A8A52382AB43}" srcOrd="0" destOrd="0" presId="urn:microsoft.com/office/officeart/2005/8/layout/hierarchy2"/>
    <dgm:cxn modelId="{9D9F104A-D028-EB4A-BCA6-930126C8A987}" srcId="{E2C9A9A0-80D9-480E-8421-A4728CB0EDA9}" destId="{DDD809E9-5B1A-DE41-AC01-7559FD1546F1}" srcOrd="2" destOrd="0" parTransId="{49AA9334-3F9D-7E4C-A080-D14968579FAE}" sibTransId="{8844FB87-7E44-6D4B-8C18-330B3B5F1A7B}"/>
    <dgm:cxn modelId="{EDB38987-E85C-DF42-9DF2-9D160B9BBF12}" type="presOf" srcId="{2D6C6447-F62E-412F-8F10-A2D42A57ADC2}" destId="{5460EB43-9649-41C0-8E75-FC970BA45B4A}" srcOrd="0" destOrd="0" presId="urn:microsoft.com/office/officeart/2005/8/layout/hierarchy2"/>
    <dgm:cxn modelId="{6DC535AC-0558-ED42-B793-8FB878009744}" type="presOf" srcId="{E27AC2C3-0453-8B4F-B623-69DFB7C3BFE1}" destId="{3E4C34BB-8307-BF40-BCBB-B11C72E385D8}" srcOrd="0" destOrd="0" presId="urn:microsoft.com/office/officeart/2005/8/layout/hierarchy2"/>
    <dgm:cxn modelId="{F10D82DE-056E-4DFC-B050-A9CBAD0B44E3}" srcId="{E2C9A9A0-80D9-480E-8421-A4728CB0EDA9}" destId="{C480FFA6-ED2F-4FE2-982B-5BD96C611C80}" srcOrd="1" destOrd="0" parTransId="{A6396CE8-EF4F-4221-B5ED-5D6F421761C1}" sibTransId="{B5E9C7EB-3E7C-4028-8F06-0786C0CCA5DF}"/>
    <dgm:cxn modelId="{9F5FA2B6-47A1-4348-BF9A-21605FD75C98}" type="presOf" srcId="{DED4C394-6591-464D-873E-68847DD51D84}" destId="{D9CCFE4E-1DB9-4AF6-9185-7B6495F498E5}" srcOrd="0" destOrd="0" presId="urn:microsoft.com/office/officeart/2005/8/layout/hierarchy2"/>
    <dgm:cxn modelId="{4CCDF968-09CD-4144-A686-E3E5ADE54DC1}" type="presOf" srcId="{DE22C1D9-23C1-4FD8-945A-C4F541DE23F1}" destId="{167604A5-29CD-4A57-AE01-4F3E6A88FCC6}" srcOrd="0" destOrd="0" presId="urn:microsoft.com/office/officeart/2005/8/layout/hierarchy2"/>
    <dgm:cxn modelId="{92B98E02-2439-D74E-8D6C-86AC065A3C7D}" srcId="{DE22C1D9-23C1-4FD8-945A-C4F541DE23F1}" destId="{E27AC2C3-0453-8B4F-B623-69DFB7C3BFE1}" srcOrd="1" destOrd="0" parTransId="{5A2069C2-5C56-234D-989E-BCACD0ADE841}" sibTransId="{73843ECE-E435-B647-8F4A-1C767F1501C5}"/>
    <dgm:cxn modelId="{0C1E48B1-3404-964E-9C17-061A9A00BC75}" type="presOf" srcId="{DED4C394-6591-464D-873E-68847DD51D84}" destId="{8F5FACD3-D5AE-4E51-A666-F7DDE64143CB}" srcOrd="1" destOrd="0" presId="urn:microsoft.com/office/officeart/2005/8/layout/hierarchy2"/>
    <dgm:cxn modelId="{56C570C5-546F-294D-B2C9-2528DD5B9CFA}" type="presOf" srcId="{928C692F-FE02-3347-AB74-984635C1177A}" destId="{991E3D8E-B7A5-9C45-B41D-6D00512073D0}" srcOrd="0" destOrd="0" presId="urn:microsoft.com/office/officeart/2005/8/layout/hierarchy2"/>
    <dgm:cxn modelId="{215303C9-B25E-1A4B-87CB-AE9D80F2E16E}" type="presOf" srcId="{A6396CE8-EF4F-4221-B5ED-5D6F421761C1}" destId="{AACAD914-AAF0-43AD-A9A3-C945704B37A7}" srcOrd="0" destOrd="0" presId="urn:microsoft.com/office/officeart/2005/8/layout/hierarchy2"/>
    <dgm:cxn modelId="{EA8DA8C4-A645-5A4B-A25C-58A9189BAA2C}" type="presOf" srcId="{11F680F2-E622-49A1-B155-7044A64662AA}" destId="{A40EF02E-40B8-4DFE-9D2A-DEF32E9729A1}" srcOrd="1" destOrd="0" presId="urn:microsoft.com/office/officeart/2005/8/layout/hierarchy2"/>
    <dgm:cxn modelId="{541256EC-0E4E-4416-8B66-D8F833CBB187}" srcId="{220F7889-BF0E-8C4B-AA18-9EAADAE6E0A8}" destId="{703DF151-CB87-4F95-B081-9BAFA7451EEB}" srcOrd="0" destOrd="0" parTransId="{603A1679-9411-446C-BD1D-44D8052AA831}" sibTransId="{EB885217-9070-4F63-A048-18DE1D6DB7CF}"/>
    <dgm:cxn modelId="{91D74F01-2E89-4505-A0AF-9E0021A7255C}" srcId="{E2C9A9A0-80D9-480E-8421-A4728CB0EDA9}" destId="{2D6C6447-F62E-412F-8F10-A2D42A57ADC2}" srcOrd="0" destOrd="0" parTransId="{DED4C394-6591-464D-873E-68847DD51D84}" sibTransId="{C3734A68-5CAE-4E3C-88C8-F6C0E2982066}"/>
    <dgm:cxn modelId="{67769634-C187-EF4C-8F86-1A7861672385}" type="presOf" srcId="{B71374CE-C6A2-8D47-A24B-CA85B1ED4EF7}" destId="{404A3A4E-FFB7-B74F-B5F8-A3F3DB4D7D0C}" srcOrd="1" destOrd="0" presId="urn:microsoft.com/office/officeart/2005/8/layout/hierarchy2"/>
    <dgm:cxn modelId="{C7A5ECD5-4647-9047-8B5A-A7DE148DFF55}" type="presOf" srcId="{7EE5C074-5216-DB42-BFED-8C7E71F14827}" destId="{D101D643-390C-C140-94DC-07BD0310E35D}" srcOrd="0" destOrd="0" presId="urn:microsoft.com/office/officeart/2005/8/layout/hierarchy2"/>
    <dgm:cxn modelId="{4DA06D4C-18DA-6C40-A5D1-CEBDF8502B5B}" srcId="{E2C9A9A0-80D9-480E-8421-A4728CB0EDA9}" destId="{969F2FCF-427B-FA43-8341-7B24BBDA2D20}" srcOrd="3" destOrd="0" parTransId="{180B00E8-1AD8-344B-B774-05EB3E0FA4DE}" sibTransId="{6A3BEB22-00F6-294A-8F49-06F3CD517696}"/>
    <dgm:cxn modelId="{50B13FA6-7030-6645-9279-34A2DC14A2EA}" srcId="{220F7889-BF0E-8C4B-AA18-9EAADAE6E0A8}" destId="{928C692F-FE02-3347-AB74-984635C1177A}" srcOrd="2" destOrd="0" parTransId="{D2021757-752A-D04B-8497-E22EFC10DB83}" sibTransId="{B46BD760-6D65-C440-9D06-084F1066C45B}"/>
    <dgm:cxn modelId="{780F3A11-F8B7-4541-B197-5A793F54D7C9}" type="presOf" srcId="{C6B24474-131C-462D-B24E-233AA1B806B1}" destId="{3D5FEF9A-7988-4A47-A2E7-BA18756FAD3E}" srcOrd="0" destOrd="0" presId="urn:microsoft.com/office/officeart/2005/8/layout/hierarchy2"/>
    <dgm:cxn modelId="{897EE63F-0578-7F43-805A-163A831BFB47}" srcId="{DE22C1D9-23C1-4FD8-945A-C4F541DE23F1}" destId="{220F7889-BF0E-8C4B-AA18-9EAADAE6E0A8}" srcOrd="0" destOrd="0" parTransId="{5A7BC959-8582-5C44-8810-81F81C154D64}" sibTransId="{EFFB4FBE-1343-5E48-8072-2F41C439DFAA}"/>
    <dgm:cxn modelId="{106787A7-7AFA-9342-A1FA-52546C1975AD}" type="presOf" srcId="{9564FEE2-B453-4696-AE41-92CC783CADAD}" destId="{8ACAAD90-B50C-47F9-8980-F1F60991DFAC}" srcOrd="1" destOrd="0" presId="urn:microsoft.com/office/officeart/2005/8/layout/hierarchy2"/>
    <dgm:cxn modelId="{C1ABEBE4-3A9C-7742-BE18-727406461B9E}" type="presOf" srcId="{D2021757-752A-D04B-8497-E22EFC10DB83}" destId="{D0CD00D9-A131-F349-8B1C-F27381488BF2}" srcOrd="1" destOrd="0" presId="urn:microsoft.com/office/officeart/2005/8/layout/hierarchy2"/>
    <dgm:cxn modelId="{7A1ED5D6-7CD9-8B4B-98A0-4269799C6FF3}" type="presOf" srcId="{180B00E8-1AD8-344B-B774-05EB3E0FA4DE}" destId="{B32DED0E-F1F5-E942-A400-DDB8281EA97F}" srcOrd="1" destOrd="0" presId="urn:microsoft.com/office/officeart/2005/8/layout/hierarchy2"/>
    <dgm:cxn modelId="{A77D8489-2568-9348-89B4-C83F5D933DC2}" type="presOf" srcId="{49AA9334-3F9D-7E4C-A080-D14968579FAE}" destId="{01B846E3-8FDD-0841-9343-10F15E985FBB}" srcOrd="1" destOrd="0" presId="urn:microsoft.com/office/officeart/2005/8/layout/hierarchy2"/>
    <dgm:cxn modelId="{BF83B53C-FBD7-724B-844D-F929F05886BD}" srcId="{220F7889-BF0E-8C4B-AA18-9EAADAE6E0A8}" destId="{07215014-D1B6-9843-8235-9E6553062BEE}" srcOrd="4" destOrd="0" parTransId="{B71374CE-C6A2-8D47-A24B-CA85B1ED4EF7}" sibTransId="{F170A405-6D91-0242-B4A4-5C0BB312A700}"/>
    <dgm:cxn modelId="{7DBFAB38-33C1-423E-9A0D-7C6A4CDCCDC9}" srcId="{928C692F-FE02-3347-AB74-984635C1177A}" destId="{E2C9A9A0-80D9-480E-8421-A4728CB0EDA9}" srcOrd="0" destOrd="0" parTransId="{A8F092F1-3F72-4241-9EAA-2D1F119B29A5}" sibTransId="{B7138E60-91AC-4C88-86B9-4B4A6B46012E}"/>
    <dgm:cxn modelId="{AA9615FB-5157-C948-84C4-5B9B47656D1A}" type="presOf" srcId="{26763BCA-89F8-4BD7-89DE-63AA798C9542}" destId="{B45955AA-4501-45A2-BE1D-DDA1DEB1195C}" srcOrd="0" destOrd="0" presId="urn:microsoft.com/office/officeart/2005/8/layout/hierarchy2"/>
    <dgm:cxn modelId="{FE3D933E-1397-1241-9810-E7D7DD8B2327}" type="presOf" srcId="{7EE5C074-5216-DB42-BFED-8C7E71F14827}" destId="{6B038D18-2F6E-9341-A664-05C82145385E}" srcOrd="1" destOrd="0" presId="urn:microsoft.com/office/officeart/2005/8/layout/hierarchy2"/>
    <dgm:cxn modelId="{CB8A1172-CA98-4655-A224-DB24365ECC99}" srcId="{220F7889-BF0E-8C4B-AA18-9EAADAE6E0A8}" destId="{26763BCA-89F8-4BD7-89DE-63AA798C9542}" srcOrd="1" destOrd="0" parTransId="{9564FEE2-B453-4696-AE41-92CC783CADAD}" sibTransId="{EBE8F9DC-9788-4B54-986B-E9547C5BCCC9}"/>
    <dgm:cxn modelId="{D7157AF2-0C70-D644-B863-9C8D36331CD0}" type="presOf" srcId="{A6396CE8-EF4F-4221-B5ED-5D6F421761C1}" destId="{0B4945DD-6034-4153-828F-D257642B30D6}" srcOrd="1" destOrd="0" presId="urn:microsoft.com/office/officeart/2005/8/layout/hierarchy2"/>
    <dgm:cxn modelId="{7847D166-3DE3-124A-96D0-A518E471C440}" type="presOf" srcId="{49AA9334-3F9D-7E4C-A080-D14968579FAE}" destId="{E85E9410-D0F3-0947-9FFC-3229DB8955AF}" srcOrd="0" destOrd="0" presId="urn:microsoft.com/office/officeart/2005/8/layout/hierarchy2"/>
    <dgm:cxn modelId="{0527309A-58D5-3A41-9D9C-920D6994420E}" type="presOf" srcId="{D2021757-752A-D04B-8497-E22EFC10DB83}" destId="{11C96F9D-B821-1944-93CA-41EF31388B9F}" srcOrd="0" destOrd="0" presId="urn:microsoft.com/office/officeart/2005/8/layout/hierarchy2"/>
    <dgm:cxn modelId="{9F802952-0F17-3747-BEE5-6C89FB575A3C}" type="presOf" srcId="{E2C9A9A0-80D9-480E-8421-A4728CB0EDA9}" destId="{FAC34199-5E88-4C87-8001-E411EC58D08A}" srcOrd="0" destOrd="0" presId="urn:microsoft.com/office/officeart/2005/8/layout/hierarchy2"/>
    <dgm:cxn modelId="{9052CEC3-AD95-7B49-8BE7-BA7F01936FA9}" type="presOf" srcId="{DDD809E9-5B1A-DE41-AC01-7559FD1546F1}" destId="{6BF5FA54-2347-9A4B-8DCB-613DF9BEFE84}" srcOrd="0" destOrd="0" presId="urn:microsoft.com/office/officeart/2005/8/layout/hierarchy2"/>
    <dgm:cxn modelId="{63B4A769-529D-7442-BAEE-EE88EAF39659}" type="presOf" srcId="{C480FFA6-ED2F-4FE2-982B-5BD96C611C80}" destId="{6CB1B29B-77C7-4242-97A5-E52A96A59FA9}" srcOrd="0" destOrd="0" presId="urn:microsoft.com/office/officeart/2005/8/layout/hierarchy2"/>
    <dgm:cxn modelId="{10BC6F92-5FE7-A041-AB5C-1E294F4B934A}" srcId="{E2C9A9A0-80D9-480E-8421-A4728CB0EDA9}" destId="{123DE569-A461-2645-9F6D-9FEE463B36DD}" srcOrd="4" destOrd="0" parTransId="{7EE5C074-5216-DB42-BFED-8C7E71F14827}" sibTransId="{637974A4-C71F-C542-B5F9-A24A901E384F}"/>
    <dgm:cxn modelId="{9E339EFA-D376-4243-A0E5-84117F1186A3}" type="presOf" srcId="{123DE569-A461-2645-9F6D-9FEE463B36DD}" destId="{B2983967-4C3B-D84D-A2D9-A836DEBDAA47}" srcOrd="0" destOrd="0" presId="urn:microsoft.com/office/officeart/2005/8/layout/hierarchy2"/>
    <dgm:cxn modelId="{76BE8DBF-4F50-F34E-B9ED-DAF98CC49697}" type="presOf" srcId="{969F2FCF-427B-FA43-8341-7B24BBDA2D20}" destId="{390353A7-64F6-A54F-A62A-1EB7CCE0A9B1}" srcOrd="0" destOrd="0" presId="urn:microsoft.com/office/officeart/2005/8/layout/hierarchy2"/>
    <dgm:cxn modelId="{22F6C8C8-9133-7A47-A7D4-49D36C3F16D7}" type="presOf" srcId="{07215014-D1B6-9843-8235-9E6553062BEE}" destId="{703C398A-ECBD-1E4D-B138-1D28BBE84407}" srcOrd="0" destOrd="0" presId="urn:microsoft.com/office/officeart/2005/8/layout/hierarchy2"/>
    <dgm:cxn modelId="{A3FDD029-AA20-47C4-9FC6-1C79853767D5}" srcId="{220F7889-BF0E-8C4B-AA18-9EAADAE6E0A8}" destId="{C6B24474-131C-462D-B24E-233AA1B806B1}" srcOrd="3" destOrd="0" parTransId="{11F680F2-E622-49A1-B155-7044A64662AA}" sibTransId="{956E9E90-FD2E-41E9-A2D5-DF1B4EF887A2}"/>
    <dgm:cxn modelId="{FE292C56-BD60-2B43-B5D4-E1DEEFE6B70C}" type="presOf" srcId="{11F680F2-E622-49A1-B155-7044A64662AA}" destId="{C73BF4F0-0748-449E-A0BE-61A756C048F1}" srcOrd="0" destOrd="0" presId="urn:microsoft.com/office/officeart/2005/8/layout/hierarchy2"/>
    <dgm:cxn modelId="{518DB4C2-EE38-9148-93A1-46D5F2E08D02}" type="presOf" srcId="{9564FEE2-B453-4696-AE41-92CC783CADAD}" destId="{A94BF51A-94DA-4F65-8127-3755820604AC}" srcOrd="0" destOrd="0" presId="urn:microsoft.com/office/officeart/2005/8/layout/hierarchy2"/>
    <dgm:cxn modelId="{89F4B5CC-4039-2746-8BF3-A05C63C77892}" type="presOf" srcId="{A8F092F1-3F72-4241-9EAA-2D1F119B29A5}" destId="{172F972C-851E-4E2A-B061-646FF7FC8B44}" srcOrd="0" destOrd="0" presId="urn:microsoft.com/office/officeart/2005/8/layout/hierarchy2"/>
    <dgm:cxn modelId="{BFA54F54-1F9B-BE41-87D3-1F50B5364C11}" type="presParOf" srcId="{167604A5-29CD-4A57-AE01-4F3E6A88FCC6}" destId="{1E89B972-7414-7F43-9579-EC5E63DA4A43}" srcOrd="0" destOrd="0" presId="urn:microsoft.com/office/officeart/2005/8/layout/hierarchy2"/>
    <dgm:cxn modelId="{E6D289D6-2950-914F-BEA1-2EAA0B8260BC}" type="presParOf" srcId="{1E89B972-7414-7F43-9579-EC5E63DA4A43}" destId="{2608D858-FD8A-8247-ACBE-925CC1B0F448}" srcOrd="0" destOrd="0" presId="urn:microsoft.com/office/officeart/2005/8/layout/hierarchy2"/>
    <dgm:cxn modelId="{0CEBAA02-4447-3741-853D-BA402A511968}" type="presParOf" srcId="{1E89B972-7414-7F43-9579-EC5E63DA4A43}" destId="{6ED6EC8C-7BB2-6349-A072-C03547E0E75A}" srcOrd="1" destOrd="0" presId="urn:microsoft.com/office/officeart/2005/8/layout/hierarchy2"/>
    <dgm:cxn modelId="{A6EDB33F-89E2-6C4A-8848-493E98E7F7FC}" type="presParOf" srcId="{6ED6EC8C-7BB2-6349-A072-C03547E0E75A}" destId="{BD16FA1E-723B-274A-9710-027ECA1D71F9}" srcOrd="0" destOrd="0" presId="urn:microsoft.com/office/officeart/2005/8/layout/hierarchy2"/>
    <dgm:cxn modelId="{F3A24B78-969E-194B-B254-E89C198F85DE}" type="presParOf" srcId="{BD16FA1E-723B-274A-9710-027ECA1D71F9}" destId="{DAD191F0-74A0-1541-BFF5-5A472D4F4183}" srcOrd="0" destOrd="0" presId="urn:microsoft.com/office/officeart/2005/8/layout/hierarchy2"/>
    <dgm:cxn modelId="{CBFA9C1E-ABA1-AA4A-8DD9-263360D9E283}" type="presParOf" srcId="{6ED6EC8C-7BB2-6349-A072-C03547E0E75A}" destId="{FBE5F8F4-0358-4242-A93C-DA4660C47A06}" srcOrd="1" destOrd="0" presId="urn:microsoft.com/office/officeart/2005/8/layout/hierarchy2"/>
    <dgm:cxn modelId="{9E36B731-D66D-8F48-9C4A-3C7F0F295F6E}" type="presParOf" srcId="{FBE5F8F4-0358-4242-A93C-DA4660C47A06}" destId="{74F497C7-6A90-0C45-B229-D2B783100A47}" srcOrd="0" destOrd="0" presId="urn:microsoft.com/office/officeart/2005/8/layout/hierarchy2"/>
    <dgm:cxn modelId="{C7F6D11A-E610-5C49-BF83-F6DDAE1EBA31}" type="presParOf" srcId="{FBE5F8F4-0358-4242-A93C-DA4660C47A06}" destId="{1F3F2F63-D106-4446-9BEF-E0C77C4992C9}" srcOrd="1" destOrd="0" presId="urn:microsoft.com/office/officeart/2005/8/layout/hierarchy2"/>
    <dgm:cxn modelId="{174A2FD8-A693-3B4D-B426-66FB4CD1703F}" type="presParOf" srcId="{6ED6EC8C-7BB2-6349-A072-C03547E0E75A}" destId="{A94BF51A-94DA-4F65-8127-3755820604AC}" srcOrd="2" destOrd="0" presId="urn:microsoft.com/office/officeart/2005/8/layout/hierarchy2"/>
    <dgm:cxn modelId="{483BB33B-860C-EB43-874A-DBC6180A4B6A}" type="presParOf" srcId="{A94BF51A-94DA-4F65-8127-3755820604AC}" destId="{8ACAAD90-B50C-47F9-8980-F1F60991DFAC}" srcOrd="0" destOrd="0" presId="urn:microsoft.com/office/officeart/2005/8/layout/hierarchy2"/>
    <dgm:cxn modelId="{5C369A2D-011E-EA40-A347-79A705AD7AF4}" type="presParOf" srcId="{6ED6EC8C-7BB2-6349-A072-C03547E0E75A}" destId="{C735F4BF-E7D7-454D-82F1-A0B5B7AEDF5B}" srcOrd="3" destOrd="0" presId="urn:microsoft.com/office/officeart/2005/8/layout/hierarchy2"/>
    <dgm:cxn modelId="{BB24B6F4-5E9C-AC46-8C90-A1EE579BED4B}" type="presParOf" srcId="{C735F4BF-E7D7-454D-82F1-A0B5B7AEDF5B}" destId="{B45955AA-4501-45A2-BE1D-DDA1DEB1195C}" srcOrd="0" destOrd="0" presId="urn:microsoft.com/office/officeart/2005/8/layout/hierarchy2"/>
    <dgm:cxn modelId="{B6FEFB1D-2219-074A-BFAE-5D6FB0100063}" type="presParOf" srcId="{C735F4BF-E7D7-454D-82F1-A0B5B7AEDF5B}" destId="{F4E8253C-15CB-472B-901B-5795C194D99B}" srcOrd="1" destOrd="0" presId="urn:microsoft.com/office/officeart/2005/8/layout/hierarchy2"/>
    <dgm:cxn modelId="{8A38CF48-C272-5549-8358-25F375BD03F6}" type="presParOf" srcId="{6ED6EC8C-7BB2-6349-A072-C03547E0E75A}" destId="{11C96F9D-B821-1944-93CA-41EF31388B9F}" srcOrd="4" destOrd="0" presId="urn:microsoft.com/office/officeart/2005/8/layout/hierarchy2"/>
    <dgm:cxn modelId="{2C8972ED-1C1F-724C-B680-6840E27BC4EB}" type="presParOf" srcId="{11C96F9D-B821-1944-93CA-41EF31388B9F}" destId="{D0CD00D9-A131-F349-8B1C-F27381488BF2}" srcOrd="0" destOrd="0" presId="urn:microsoft.com/office/officeart/2005/8/layout/hierarchy2"/>
    <dgm:cxn modelId="{8533BCAF-4B6E-DA43-8008-601CAC6B81C9}" type="presParOf" srcId="{6ED6EC8C-7BB2-6349-A072-C03547E0E75A}" destId="{1995B3D2-C16E-6E41-925A-6DD1491C66A5}" srcOrd="5" destOrd="0" presId="urn:microsoft.com/office/officeart/2005/8/layout/hierarchy2"/>
    <dgm:cxn modelId="{3740544D-A194-1A4C-A94D-41D85F2C808B}" type="presParOf" srcId="{1995B3D2-C16E-6E41-925A-6DD1491C66A5}" destId="{991E3D8E-B7A5-9C45-B41D-6D00512073D0}" srcOrd="0" destOrd="0" presId="urn:microsoft.com/office/officeart/2005/8/layout/hierarchy2"/>
    <dgm:cxn modelId="{C8C758AD-7D53-2140-81D1-AFE290DF4FF3}" type="presParOf" srcId="{1995B3D2-C16E-6E41-925A-6DD1491C66A5}" destId="{8E4BBF37-C390-5B49-8C66-27E2F918BDC6}" srcOrd="1" destOrd="0" presId="urn:microsoft.com/office/officeart/2005/8/layout/hierarchy2"/>
    <dgm:cxn modelId="{02CC1055-13D1-DA4E-9127-C033B38BFF9E}" type="presParOf" srcId="{8E4BBF37-C390-5B49-8C66-27E2F918BDC6}" destId="{172F972C-851E-4E2A-B061-646FF7FC8B44}" srcOrd="0" destOrd="0" presId="urn:microsoft.com/office/officeart/2005/8/layout/hierarchy2"/>
    <dgm:cxn modelId="{51C78A7F-C1A0-E64C-9D78-3360951CE697}" type="presParOf" srcId="{172F972C-851E-4E2A-B061-646FF7FC8B44}" destId="{DFEDE6D3-AF2D-4ADF-A0AE-CFE7AFDCDA44}" srcOrd="0" destOrd="0" presId="urn:microsoft.com/office/officeart/2005/8/layout/hierarchy2"/>
    <dgm:cxn modelId="{D6F323B5-C820-1845-96C0-6D9CA525515F}" type="presParOf" srcId="{8E4BBF37-C390-5B49-8C66-27E2F918BDC6}" destId="{ED1BE81F-B4F8-4905-AE31-15288612A1A5}" srcOrd="1" destOrd="0" presId="urn:microsoft.com/office/officeart/2005/8/layout/hierarchy2"/>
    <dgm:cxn modelId="{8111A721-5ACE-9A45-8DDD-77A01539E513}" type="presParOf" srcId="{ED1BE81F-B4F8-4905-AE31-15288612A1A5}" destId="{FAC34199-5E88-4C87-8001-E411EC58D08A}" srcOrd="0" destOrd="0" presId="urn:microsoft.com/office/officeart/2005/8/layout/hierarchy2"/>
    <dgm:cxn modelId="{AD7A9282-4850-3848-8450-FAA7177E4845}" type="presParOf" srcId="{ED1BE81F-B4F8-4905-AE31-15288612A1A5}" destId="{D17E03AA-1E67-4FA9-82F0-8C99E500EBEC}" srcOrd="1" destOrd="0" presId="urn:microsoft.com/office/officeart/2005/8/layout/hierarchy2"/>
    <dgm:cxn modelId="{EEAAE42B-ADFA-B84E-8701-1CBDE4A7982E}" type="presParOf" srcId="{D17E03AA-1E67-4FA9-82F0-8C99E500EBEC}" destId="{D9CCFE4E-1DB9-4AF6-9185-7B6495F498E5}" srcOrd="0" destOrd="0" presId="urn:microsoft.com/office/officeart/2005/8/layout/hierarchy2"/>
    <dgm:cxn modelId="{21F1CB21-77A5-3548-8B31-F4C08EA268EC}" type="presParOf" srcId="{D9CCFE4E-1DB9-4AF6-9185-7B6495F498E5}" destId="{8F5FACD3-D5AE-4E51-A666-F7DDE64143CB}" srcOrd="0" destOrd="0" presId="urn:microsoft.com/office/officeart/2005/8/layout/hierarchy2"/>
    <dgm:cxn modelId="{A4579BA3-DE51-D143-8210-A83D9ADF879A}" type="presParOf" srcId="{D17E03AA-1E67-4FA9-82F0-8C99E500EBEC}" destId="{022E5D57-5AE6-4E2C-8A44-5F4CE77D9C22}" srcOrd="1" destOrd="0" presId="urn:microsoft.com/office/officeart/2005/8/layout/hierarchy2"/>
    <dgm:cxn modelId="{BCA3648E-1C1B-D44B-838E-17B45406CC67}" type="presParOf" srcId="{022E5D57-5AE6-4E2C-8A44-5F4CE77D9C22}" destId="{5460EB43-9649-41C0-8E75-FC970BA45B4A}" srcOrd="0" destOrd="0" presId="urn:microsoft.com/office/officeart/2005/8/layout/hierarchy2"/>
    <dgm:cxn modelId="{BACFBB3F-30C0-B940-931D-1A878D2F8D67}" type="presParOf" srcId="{022E5D57-5AE6-4E2C-8A44-5F4CE77D9C22}" destId="{A228B564-5CFE-46B2-A82E-7B31EEA42076}" srcOrd="1" destOrd="0" presId="urn:microsoft.com/office/officeart/2005/8/layout/hierarchy2"/>
    <dgm:cxn modelId="{E7CA3AD5-ADF9-8548-BD22-7976D06D5A8E}" type="presParOf" srcId="{D17E03AA-1E67-4FA9-82F0-8C99E500EBEC}" destId="{AACAD914-AAF0-43AD-A9A3-C945704B37A7}" srcOrd="2" destOrd="0" presId="urn:microsoft.com/office/officeart/2005/8/layout/hierarchy2"/>
    <dgm:cxn modelId="{26B903E5-A472-E54A-B493-F927697849E2}" type="presParOf" srcId="{AACAD914-AAF0-43AD-A9A3-C945704B37A7}" destId="{0B4945DD-6034-4153-828F-D257642B30D6}" srcOrd="0" destOrd="0" presId="urn:microsoft.com/office/officeart/2005/8/layout/hierarchy2"/>
    <dgm:cxn modelId="{33B80AAC-9482-8045-86ED-0D62EBD733E8}" type="presParOf" srcId="{D17E03AA-1E67-4FA9-82F0-8C99E500EBEC}" destId="{627437DC-43B7-4852-B46F-7C45491D147A}" srcOrd="3" destOrd="0" presId="urn:microsoft.com/office/officeart/2005/8/layout/hierarchy2"/>
    <dgm:cxn modelId="{2B7C0485-424F-3944-A44C-65683BE9EA5D}" type="presParOf" srcId="{627437DC-43B7-4852-B46F-7C45491D147A}" destId="{6CB1B29B-77C7-4242-97A5-E52A96A59FA9}" srcOrd="0" destOrd="0" presId="urn:microsoft.com/office/officeart/2005/8/layout/hierarchy2"/>
    <dgm:cxn modelId="{357D46C1-7DFD-C24A-815A-D4A8DEBF2D05}" type="presParOf" srcId="{627437DC-43B7-4852-B46F-7C45491D147A}" destId="{866F0994-9194-48EF-B2DE-116DA9AC9F1D}" srcOrd="1" destOrd="0" presId="urn:microsoft.com/office/officeart/2005/8/layout/hierarchy2"/>
    <dgm:cxn modelId="{E4F3A1BC-3AD5-6F4A-AB26-68620B99B0F1}" type="presParOf" srcId="{D17E03AA-1E67-4FA9-82F0-8C99E500EBEC}" destId="{E85E9410-D0F3-0947-9FFC-3229DB8955AF}" srcOrd="4" destOrd="0" presId="urn:microsoft.com/office/officeart/2005/8/layout/hierarchy2"/>
    <dgm:cxn modelId="{C6437D25-20E0-CD4A-AA21-D8F55BBCAEFA}" type="presParOf" srcId="{E85E9410-D0F3-0947-9FFC-3229DB8955AF}" destId="{01B846E3-8FDD-0841-9343-10F15E985FBB}" srcOrd="0" destOrd="0" presId="urn:microsoft.com/office/officeart/2005/8/layout/hierarchy2"/>
    <dgm:cxn modelId="{C0B5E40C-094E-5745-8847-091DF3440F10}" type="presParOf" srcId="{D17E03AA-1E67-4FA9-82F0-8C99E500EBEC}" destId="{2E6447C2-D2B8-4944-8103-0A3389DF9C03}" srcOrd="5" destOrd="0" presId="urn:microsoft.com/office/officeart/2005/8/layout/hierarchy2"/>
    <dgm:cxn modelId="{53798371-9B6A-7448-B1A2-7CBA9445C8C5}" type="presParOf" srcId="{2E6447C2-D2B8-4944-8103-0A3389DF9C03}" destId="{6BF5FA54-2347-9A4B-8DCB-613DF9BEFE84}" srcOrd="0" destOrd="0" presId="urn:microsoft.com/office/officeart/2005/8/layout/hierarchy2"/>
    <dgm:cxn modelId="{9237B2C3-DADB-C74D-A589-F07F5937F43D}" type="presParOf" srcId="{2E6447C2-D2B8-4944-8103-0A3389DF9C03}" destId="{193E229E-D0A5-2F44-B947-4951EE123176}" srcOrd="1" destOrd="0" presId="urn:microsoft.com/office/officeart/2005/8/layout/hierarchy2"/>
    <dgm:cxn modelId="{31D91324-786A-BE4A-A344-4E016608824A}" type="presParOf" srcId="{D17E03AA-1E67-4FA9-82F0-8C99E500EBEC}" destId="{5018D3E7-D0ED-CE4A-9774-E77FA98CB1DF}" srcOrd="6" destOrd="0" presId="urn:microsoft.com/office/officeart/2005/8/layout/hierarchy2"/>
    <dgm:cxn modelId="{CF2AC282-DB15-3240-A724-7021F96F65FC}" type="presParOf" srcId="{5018D3E7-D0ED-CE4A-9774-E77FA98CB1DF}" destId="{B32DED0E-F1F5-E942-A400-DDB8281EA97F}" srcOrd="0" destOrd="0" presId="urn:microsoft.com/office/officeart/2005/8/layout/hierarchy2"/>
    <dgm:cxn modelId="{40671675-7984-8540-9CF1-7789BBAC8D83}" type="presParOf" srcId="{D17E03AA-1E67-4FA9-82F0-8C99E500EBEC}" destId="{189EFB23-9794-9E42-BF4F-8B8C7D2D01B4}" srcOrd="7" destOrd="0" presId="urn:microsoft.com/office/officeart/2005/8/layout/hierarchy2"/>
    <dgm:cxn modelId="{5335721E-1FF5-5049-8673-CFF054BD47B9}" type="presParOf" srcId="{189EFB23-9794-9E42-BF4F-8B8C7D2D01B4}" destId="{390353A7-64F6-A54F-A62A-1EB7CCE0A9B1}" srcOrd="0" destOrd="0" presId="urn:microsoft.com/office/officeart/2005/8/layout/hierarchy2"/>
    <dgm:cxn modelId="{87650876-D4C7-8542-85E3-CE87D1389D23}" type="presParOf" srcId="{189EFB23-9794-9E42-BF4F-8B8C7D2D01B4}" destId="{AA08B12D-A9D6-6E42-B7BE-3E674478837B}" srcOrd="1" destOrd="0" presId="urn:microsoft.com/office/officeart/2005/8/layout/hierarchy2"/>
    <dgm:cxn modelId="{2A7A9AEC-DAD0-4F41-9897-63F24DB42E20}" type="presParOf" srcId="{D17E03AA-1E67-4FA9-82F0-8C99E500EBEC}" destId="{D101D643-390C-C140-94DC-07BD0310E35D}" srcOrd="8" destOrd="0" presId="urn:microsoft.com/office/officeart/2005/8/layout/hierarchy2"/>
    <dgm:cxn modelId="{569172EC-8DAB-2741-B34D-26DFD5D0E515}" type="presParOf" srcId="{D101D643-390C-C140-94DC-07BD0310E35D}" destId="{6B038D18-2F6E-9341-A664-05C82145385E}" srcOrd="0" destOrd="0" presId="urn:microsoft.com/office/officeart/2005/8/layout/hierarchy2"/>
    <dgm:cxn modelId="{026844F5-A572-4A4E-9CF5-F87A2C0EABDC}" type="presParOf" srcId="{D17E03AA-1E67-4FA9-82F0-8C99E500EBEC}" destId="{5AA2F294-C282-AD43-B9EF-C04CD4AF4BC6}" srcOrd="9" destOrd="0" presId="urn:microsoft.com/office/officeart/2005/8/layout/hierarchy2"/>
    <dgm:cxn modelId="{EC8AB2F7-0F74-A043-820D-74D1E06E7F5B}" type="presParOf" srcId="{5AA2F294-C282-AD43-B9EF-C04CD4AF4BC6}" destId="{B2983967-4C3B-D84D-A2D9-A836DEBDAA47}" srcOrd="0" destOrd="0" presId="urn:microsoft.com/office/officeart/2005/8/layout/hierarchy2"/>
    <dgm:cxn modelId="{6D5DC5A1-664C-6A4B-8AF1-D781A56EC455}" type="presParOf" srcId="{5AA2F294-C282-AD43-B9EF-C04CD4AF4BC6}" destId="{FB3E16A6-E21C-4445-BC8F-BA40DF847CD0}" srcOrd="1" destOrd="0" presId="urn:microsoft.com/office/officeart/2005/8/layout/hierarchy2"/>
    <dgm:cxn modelId="{FAA343AF-E2B6-DC4F-85D0-F1255247C90D}" type="presParOf" srcId="{6ED6EC8C-7BB2-6349-A072-C03547E0E75A}" destId="{C73BF4F0-0748-449E-A0BE-61A756C048F1}" srcOrd="6" destOrd="0" presId="urn:microsoft.com/office/officeart/2005/8/layout/hierarchy2"/>
    <dgm:cxn modelId="{F2E04529-D636-1941-A9FB-18981CFA3101}" type="presParOf" srcId="{C73BF4F0-0748-449E-A0BE-61A756C048F1}" destId="{A40EF02E-40B8-4DFE-9D2A-DEF32E9729A1}" srcOrd="0" destOrd="0" presId="urn:microsoft.com/office/officeart/2005/8/layout/hierarchy2"/>
    <dgm:cxn modelId="{30C58B44-C04D-DF47-8529-DF6407417581}" type="presParOf" srcId="{6ED6EC8C-7BB2-6349-A072-C03547E0E75A}" destId="{22C04AF0-B901-4763-84FC-8AB6BABEC1D8}" srcOrd="7" destOrd="0" presId="urn:microsoft.com/office/officeart/2005/8/layout/hierarchy2"/>
    <dgm:cxn modelId="{8AC2FB3D-89F7-A14A-BC49-D6FBC886D8D9}" type="presParOf" srcId="{22C04AF0-B901-4763-84FC-8AB6BABEC1D8}" destId="{3D5FEF9A-7988-4A47-A2E7-BA18756FAD3E}" srcOrd="0" destOrd="0" presId="urn:microsoft.com/office/officeart/2005/8/layout/hierarchy2"/>
    <dgm:cxn modelId="{9A73189C-4C8F-1948-86FD-CA6A7496F84C}" type="presParOf" srcId="{22C04AF0-B901-4763-84FC-8AB6BABEC1D8}" destId="{C7EC3CD2-7F9E-4A33-BAE3-F08C890F1424}" srcOrd="1" destOrd="0" presId="urn:microsoft.com/office/officeart/2005/8/layout/hierarchy2"/>
    <dgm:cxn modelId="{5ABC8AB2-8582-5340-B688-45752268BBB5}" type="presParOf" srcId="{6ED6EC8C-7BB2-6349-A072-C03547E0E75A}" destId="{50AE7E2C-0681-944C-A762-A8A52382AB43}" srcOrd="8" destOrd="0" presId="urn:microsoft.com/office/officeart/2005/8/layout/hierarchy2"/>
    <dgm:cxn modelId="{FF10E201-C10F-9C45-99E2-33598D731D88}" type="presParOf" srcId="{50AE7E2C-0681-944C-A762-A8A52382AB43}" destId="{404A3A4E-FFB7-B74F-B5F8-A3F3DB4D7D0C}" srcOrd="0" destOrd="0" presId="urn:microsoft.com/office/officeart/2005/8/layout/hierarchy2"/>
    <dgm:cxn modelId="{120C551F-1FD3-7D49-B8A5-47625499C048}" type="presParOf" srcId="{6ED6EC8C-7BB2-6349-A072-C03547E0E75A}" destId="{548F648F-BEDD-8F40-B9EA-956A0F1464CA}" srcOrd="9" destOrd="0" presId="urn:microsoft.com/office/officeart/2005/8/layout/hierarchy2"/>
    <dgm:cxn modelId="{8C12D261-01D7-574B-B0DD-D78C5880F49C}" type="presParOf" srcId="{548F648F-BEDD-8F40-B9EA-956A0F1464CA}" destId="{703C398A-ECBD-1E4D-B138-1D28BBE84407}" srcOrd="0" destOrd="0" presId="urn:microsoft.com/office/officeart/2005/8/layout/hierarchy2"/>
    <dgm:cxn modelId="{73347C9B-3EE9-F84D-99B2-4D4780CD30D6}" type="presParOf" srcId="{548F648F-BEDD-8F40-B9EA-956A0F1464CA}" destId="{6869B4F9-FA8B-3748-921A-FB3CFF9A4DDB}" srcOrd="1" destOrd="0" presId="urn:microsoft.com/office/officeart/2005/8/layout/hierarchy2"/>
    <dgm:cxn modelId="{1097662E-0012-D449-8FE9-7160B366EEAD}" type="presParOf" srcId="{167604A5-29CD-4A57-AE01-4F3E6A88FCC6}" destId="{304D34DA-5798-D54E-8EC5-CC743D0A9211}" srcOrd="1" destOrd="0" presId="urn:microsoft.com/office/officeart/2005/8/layout/hierarchy2"/>
    <dgm:cxn modelId="{6B549D76-2304-DF4F-B06A-E3D6E1CFDA2A}" type="presParOf" srcId="{304D34DA-5798-D54E-8EC5-CC743D0A9211}" destId="{3E4C34BB-8307-BF40-BCBB-B11C72E385D8}" srcOrd="0" destOrd="0" presId="urn:microsoft.com/office/officeart/2005/8/layout/hierarchy2"/>
    <dgm:cxn modelId="{2A101010-4610-7A40-A17D-B95386210C89}" type="presParOf" srcId="{304D34DA-5798-D54E-8EC5-CC743D0A9211}" destId="{C39C3D3B-BAF2-1742-9F60-9FBAACB88C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22C1D9-23C1-4FD8-945A-C4F541DE23F1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9A9A0-80D9-480E-8421-A4728CB0EDA9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Get a microloan</a:t>
          </a:r>
          <a:endParaRPr lang="en-US" dirty="0"/>
        </a:p>
      </dgm:t>
    </dgm:pt>
    <dgm:pt modelId="{A8F092F1-3F72-4241-9EAA-2D1F119B29A5}" type="parTrans" cxnId="{7DBFAB38-33C1-423E-9A0D-7C6A4CDCCDC9}">
      <dgm:prSet/>
      <dgm:spPr/>
      <dgm:t>
        <a:bodyPr/>
        <a:lstStyle/>
        <a:p>
          <a:endParaRPr lang="en-US"/>
        </a:p>
      </dgm:t>
    </dgm:pt>
    <dgm:pt modelId="{B7138E60-91AC-4C88-86B9-4B4A6B46012E}" type="sibTrans" cxnId="{7DBFAB38-33C1-423E-9A0D-7C6A4CDCCDC9}">
      <dgm:prSet/>
      <dgm:spPr/>
      <dgm:t>
        <a:bodyPr/>
        <a:lstStyle/>
        <a:p>
          <a:endParaRPr lang="en-US"/>
        </a:p>
      </dgm:t>
    </dgm:pt>
    <dgm:pt modelId="{2D6C6447-F62E-412F-8F10-A2D42A57ADC2}" type="asst">
      <dgm:prSet phldrT="[Text]"/>
      <dgm:spPr/>
      <dgm:t>
        <a:bodyPr/>
        <a:lstStyle/>
        <a:p>
          <a:r>
            <a:rPr lang="en-US" dirty="0" smtClean="0"/>
            <a:t>People are easily tempted into debt</a:t>
          </a:r>
          <a:endParaRPr lang="en-US" dirty="0"/>
        </a:p>
      </dgm:t>
    </dgm:pt>
    <dgm:pt modelId="{DED4C394-6591-464D-873E-68847DD51D84}" type="parTrans" cxnId="{91D74F01-2E89-4505-A0AF-9E0021A7255C}">
      <dgm:prSet/>
      <dgm:spPr/>
      <dgm:t>
        <a:bodyPr/>
        <a:lstStyle/>
        <a:p>
          <a:endParaRPr lang="en-US"/>
        </a:p>
      </dgm:t>
    </dgm:pt>
    <dgm:pt modelId="{C3734A68-5CAE-4E3C-88C8-F6C0E2982066}" type="sibTrans" cxnId="{91D74F01-2E89-4505-A0AF-9E0021A7255C}">
      <dgm:prSet/>
      <dgm:spPr/>
      <dgm:t>
        <a:bodyPr/>
        <a:lstStyle/>
        <a:p>
          <a:endParaRPr lang="en-US"/>
        </a:p>
      </dgm:t>
    </dgm:pt>
    <dgm:pt modelId="{C480FFA6-ED2F-4FE2-982B-5BD96C611C80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Nearby </a:t>
          </a:r>
          <a:r>
            <a:rPr lang="en-US" dirty="0" err="1" smtClean="0"/>
            <a:t>Spandana</a:t>
          </a:r>
          <a:r>
            <a:rPr lang="en-US" dirty="0" smtClean="0"/>
            <a:t> branch</a:t>
          </a:r>
          <a:endParaRPr lang="en-US" dirty="0"/>
        </a:p>
      </dgm:t>
    </dgm:pt>
    <dgm:pt modelId="{A6396CE8-EF4F-4221-B5ED-5D6F421761C1}" type="parTrans" cxnId="{F10D82DE-056E-4DFC-B050-A9CBAD0B44E3}">
      <dgm:prSet/>
      <dgm:spPr/>
      <dgm:t>
        <a:bodyPr/>
        <a:lstStyle/>
        <a:p>
          <a:endParaRPr lang="en-US"/>
        </a:p>
      </dgm:t>
    </dgm:pt>
    <dgm:pt modelId="{B5E9C7EB-3E7C-4028-8F06-0786C0CCA5DF}" type="sibTrans" cxnId="{F10D82DE-056E-4DFC-B050-A9CBAD0B44E3}">
      <dgm:prSet/>
      <dgm:spPr/>
      <dgm:t>
        <a:bodyPr/>
        <a:lstStyle/>
        <a:p>
          <a:endParaRPr lang="en-US"/>
        </a:p>
      </dgm:t>
    </dgm:pt>
    <dgm:pt modelId="{DDD809E9-5B1A-DE41-AC01-7559FD1546F1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Eligible for a loan</a:t>
          </a:r>
          <a:endParaRPr lang="en-US" dirty="0"/>
        </a:p>
      </dgm:t>
    </dgm:pt>
    <dgm:pt modelId="{49AA9334-3F9D-7E4C-A080-D14968579FAE}" type="parTrans" cxnId="{9D9F104A-D028-EB4A-BCA6-930126C8A987}">
      <dgm:prSet/>
      <dgm:spPr/>
      <dgm:t>
        <a:bodyPr/>
        <a:lstStyle/>
        <a:p>
          <a:endParaRPr lang="en-US"/>
        </a:p>
      </dgm:t>
    </dgm:pt>
    <dgm:pt modelId="{8844FB87-7E44-6D4B-8C18-330B3B5F1A7B}" type="sibTrans" cxnId="{9D9F104A-D028-EB4A-BCA6-930126C8A987}">
      <dgm:prSet/>
      <dgm:spPr/>
      <dgm:t>
        <a:bodyPr/>
        <a:lstStyle/>
        <a:p>
          <a:endParaRPr lang="en-US"/>
        </a:p>
      </dgm:t>
    </dgm:pt>
    <dgm:pt modelId="{969F2FCF-427B-FA43-8341-7B24BBDA2D20}" type="asst">
      <dgm:prSet/>
      <dgm:spPr/>
      <dgm:t>
        <a:bodyPr/>
        <a:lstStyle/>
        <a:p>
          <a:r>
            <a:rPr lang="en-US" dirty="0" smtClean="0"/>
            <a:t>Apply for a loan</a:t>
          </a:r>
          <a:endParaRPr lang="en-US" dirty="0"/>
        </a:p>
      </dgm:t>
    </dgm:pt>
    <dgm:pt modelId="{180B00E8-1AD8-344B-B774-05EB3E0FA4DE}" type="parTrans" cxnId="{4DA06D4C-18DA-6C40-A5D1-CEBDF8502B5B}">
      <dgm:prSet/>
      <dgm:spPr/>
      <dgm:t>
        <a:bodyPr/>
        <a:lstStyle/>
        <a:p>
          <a:endParaRPr lang="en-US"/>
        </a:p>
      </dgm:t>
    </dgm:pt>
    <dgm:pt modelId="{6A3BEB22-00F6-294A-8F49-06F3CD517696}" type="sibTrans" cxnId="{4DA06D4C-18DA-6C40-A5D1-CEBDF8502B5B}">
      <dgm:prSet/>
      <dgm:spPr/>
      <dgm:t>
        <a:bodyPr/>
        <a:lstStyle/>
        <a:p>
          <a:endParaRPr lang="en-US"/>
        </a:p>
      </dgm:t>
    </dgm:pt>
    <dgm:pt modelId="{220F7889-BF0E-8C4B-AA18-9EAADAE6E0A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Lower income (long run)</a:t>
          </a:r>
          <a:endParaRPr lang="en-US" dirty="0"/>
        </a:p>
      </dgm:t>
    </dgm:pt>
    <dgm:pt modelId="{5A7BC959-8582-5C44-8810-81F81C154D64}" type="parTrans" cxnId="{897EE63F-0578-7F43-805A-163A831BFB47}">
      <dgm:prSet/>
      <dgm:spPr/>
      <dgm:t>
        <a:bodyPr/>
        <a:lstStyle/>
        <a:p>
          <a:endParaRPr lang="en-US"/>
        </a:p>
      </dgm:t>
    </dgm:pt>
    <dgm:pt modelId="{EFFB4FBE-1343-5E48-8072-2F41C439DFAA}" type="sibTrans" cxnId="{897EE63F-0578-7F43-805A-163A831BFB47}">
      <dgm:prSet/>
      <dgm:spPr/>
      <dgm:t>
        <a:bodyPr/>
        <a:lstStyle/>
        <a:p>
          <a:endParaRPr lang="en-US"/>
        </a:p>
      </dgm:t>
    </dgm:pt>
    <dgm:pt modelId="{928C692F-FE02-3347-AB74-984635C1177A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Increased consumption</a:t>
          </a:r>
          <a:endParaRPr lang="en-US" dirty="0"/>
        </a:p>
      </dgm:t>
    </dgm:pt>
    <dgm:pt modelId="{B46BD760-6D65-C440-9D06-084F1066C45B}" type="sibTrans" cxnId="{50B13FA6-7030-6645-9279-34A2DC14A2EA}">
      <dgm:prSet/>
      <dgm:spPr/>
      <dgm:t>
        <a:bodyPr/>
        <a:lstStyle/>
        <a:p>
          <a:endParaRPr lang="en-US"/>
        </a:p>
      </dgm:t>
    </dgm:pt>
    <dgm:pt modelId="{D2021757-752A-D04B-8497-E22EFC10DB83}" type="parTrans" cxnId="{50B13FA6-7030-6645-9279-34A2DC14A2EA}">
      <dgm:prSet/>
      <dgm:spPr/>
      <dgm:t>
        <a:bodyPr/>
        <a:lstStyle/>
        <a:p>
          <a:endParaRPr lang="en-US"/>
        </a:p>
      </dgm:t>
    </dgm:pt>
    <dgm:pt modelId="{9CAD7BC4-99D1-B540-82BA-FD91F5127060}">
      <dgm:prSet/>
      <dgm:spPr/>
      <dgm:t>
        <a:bodyPr/>
        <a:lstStyle/>
        <a:p>
          <a:r>
            <a:rPr lang="en-US" dirty="0" smtClean="0"/>
            <a:t>Debt trap</a:t>
          </a:r>
          <a:endParaRPr lang="en-US" dirty="0"/>
        </a:p>
      </dgm:t>
    </dgm:pt>
    <dgm:pt modelId="{1CBF5FDF-878E-294E-BD04-71F6DBF3DD17}" type="parTrans" cxnId="{5E217C0D-FF57-FD42-8701-28FD79905919}">
      <dgm:prSet/>
      <dgm:spPr/>
      <dgm:t>
        <a:bodyPr/>
        <a:lstStyle/>
        <a:p>
          <a:endParaRPr lang="en-US"/>
        </a:p>
      </dgm:t>
    </dgm:pt>
    <dgm:pt modelId="{D66CEF8D-2838-594D-B206-A4C058784847}" type="sibTrans" cxnId="{5E217C0D-FF57-FD42-8701-28FD79905919}">
      <dgm:prSet/>
      <dgm:spPr/>
      <dgm:t>
        <a:bodyPr/>
        <a:lstStyle/>
        <a:p>
          <a:endParaRPr lang="en-US"/>
        </a:p>
      </dgm:t>
    </dgm:pt>
    <dgm:pt modelId="{618206B0-5FFA-3848-BCEC-1A246923887E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No increase in investment</a:t>
          </a:r>
          <a:endParaRPr lang="en-US" dirty="0"/>
        </a:p>
      </dgm:t>
    </dgm:pt>
    <dgm:pt modelId="{A20446A9-DA56-0446-94D0-9A15EF6508C5}" type="parTrans" cxnId="{3AB0AB2B-31E0-414F-A4D8-3F62B8960A41}">
      <dgm:prSet/>
      <dgm:spPr/>
      <dgm:t>
        <a:bodyPr/>
        <a:lstStyle/>
        <a:p>
          <a:endParaRPr lang="en-US"/>
        </a:p>
      </dgm:t>
    </dgm:pt>
    <dgm:pt modelId="{48068872-7197-114E-BA67-19C2FF150416}" type="sibTrans" cxnId="{3AB0AB2B-31E0-414F-A4D8-3F62B8960A41}">
      <dgm:prSet/>
      <dgm:spPr/>
      <dgm:t>
        <a:bodyPr/>
        <a:lstStyle/>
        <a:p>
          <a:endParaRPr lang="en-US"/>
        </a:p>
      </dgm:t>
    </dgm:pt>
    <dgm:pt modelId="{BAE263F1-DFE0-A541-9EA4-63B9460BA02D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No reduction in high-cost debt (no refinancing)</a:t>
          </a:r>
          <a:endParaRPr lang="en-US" dirty="0"/>
        </a:p>
      </dgm:t>
    </dgm:pt>
    <dgm:pt modelId="{B8687D6D-7C5F-134B-A06A-3564ADDD7437}" type="parTrans" cxnId="{296A52A1-45C1-C147-9199-AF36CC7665A0}">
      <dgm:prSet/>
      <dgm:spPr/>
      <dgm:t>
        <a:bodyPr/>
        <a:lstStyle/>
        <a:p>
          <a:endParaRPr lang="en-US"/>
        </a:p>
      </dgm:t>
    </dgm:pt>
    <dgm:pt modelId="{031FA8B1-DF33-424D-A15D-2FD971EDE63E}" type="sibTrans" cxnId="{296A52A1-45C1-C147-9199-AF36CC7665A0}">
      <dgm:prSet/>
      <dgm:spPr/>
      <dgm:t>
        <a:bodyPr/>
        <a:lstStyle/>
        <a:p>
          <a:endParaRPr lang="en-US"/>
        </a:p>
      </dgm:t>
    </dgm:pt>
    <dgm:pt modelId="{167604A5-29CD-4A57-AE01-4F3E6A88FCC6}" type="pres">
      <dgm:prSet presAssocID="{DE22C1D9-23C1-4FD8-945A-C4F541DE23F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E89B972-7414-7F43-9579-EC5E63DA4A43}" type="pres">
      <dgm:prSet presAssocID="{220F7889-BF0E-8C4B-AA18-9EAADAE6E0A8}" presName="root1" presStyleCnt="0"/>
      <dgm:spPr/>
    </dgm:pt>
    <dgm:pt modelId="{2608D858-FD8A-8247-ACBE-925CC1B0F448}" type="pres">
      <dgm:prSet presAssocID="{220F7889-BF0E-8C4B-AA18-9EAADAE6E0A8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6EC8C-7BB2-6349-A072-C03547E0E75A}" type="pres">
      <dgm:prSet presAssocID="{220F7889-BF0E-8C4B-AA18-9EAADAE6E0A8}" presName="level2hierChild" presStyleCnt="0"/>
      <dgm:spPr/>
    </dgm:pt>
    <dgm:pt modelId="{11C96F9D-B821-1944-93CA-41EF31388B9F}" type="pres">
      <dgm:prSet presAssocID="{D2021757-752A-D04B-8497-E22EFC10DB8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0CD00D9-A131-F349-8B1C-F27381488BF2}" type="pres">
      <dgm:prSet presAssocID="{D2021757-752A-D04B-8497-E22EFC10DB8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995B3D2-C16E-6E41-925A-6DD1491C66A5}" type="pres">
      <dgm:prSet presAssocID="{928C692F-FE02-3347-AB74-984635C1177A}" presName="root2" presStyleCnt="0"/>
      <dgm:spPr/>
    </dgm:pt>
    <dgm:pt modelId="{991E3D8E-B7A5-9C45-B41D-6D00512073D0}" type="pres">
      <dgm:prSet presAssocID="{928C692F-FE02-3347-AB74-984635C1177A}" presName="LevelTwoTextNode" presStyleLbl="asst1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4BBF37-C390-5B49-8C66-27E2F918BDC6}" type="pres">
      <dgm:prSet presAssocID="{928C692F-FE02-3347-AB74-984635C1177A}" presName="level3hierChild" presStyleCnt="0"/>
      <dgm:spPr/>
    </dgm:pt>
    <dgm:pt modelId="{172F972C-851E-4E2A-B061-646FF7FC8B44}" type="pres">
      <dgm:prSet presAssocID="{A8F092F1-3F72-4241-9EAA-2D1F119B29A5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DFEDE6D3-AF2D-4ADF-A0AE-CFE7AFDCDA44}" type="pres">
      <dgm:prSet presAssocID="{A8F092F1-3F72-4241-9EAA-2D1F119B29A5}" presName="connTx" presStyleLbl="parChTrans1D3" presStyleIdx="0" presStyleCnt="1"/>
      <dgm:spPr/>
      <dgm:t>
        <a:bodyPr/>
        <a:lstStyle/>
        <a:p>
          <a:endParaRPr lang="en-IN"/>
        </a:p>
      </dgm:t>
    </dgm:pt>
    <dgm:pt modelId="{ED1BE81F-B4F8-4905-AE31-15288612A1A5}" type="pres">
      <dgm:prSet presAssocID="{E2C9A9A0-80D9-480E-8421-A4728CB0EDA9}" presName="root2" presStyleCnt="0"/>
      <dgm:spPr/>
      <dgm:t>
        <a:bodyPr/>
        <a:lstStyle/>
        <a:p>
          <a:endParaRPr lang="en-IN"/>
        </a:p>
      </dgm:t>
    </dgm:pt>
    <dgm:pt modelId="{FAC34199-5E88-4C87-8001-E411EC58D08A}" type="pres">
      <dgm:prSet presAssocID="{E2C9A9A0-80D9-480E-8421-A4728CB0EDA9}" presName="LevelTwoTextNode" presStyleLbl="asst1" presStyleIdx="1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17E03AA-1E67-4FA9-82F0-8C99E500EBEC}" type="pres">
      <dgm:prSet presAssocID="{E2C9A9A0-80D9-480E-8421-A4728CB0EDA9}" presName="level3hierChild" presStyleCnt="0"/>
      <dgm:spPr/>
      <dgm:t>
        <a:bodyPr/>
        <a:lstStyle/>
        <a:p>
          <a:endParaRPr lang="en-IN"/>
        </a:p>
      </dgm:t>
    </dgm:pt>
    <dgm:pt modelId="{D9CCFE4E-1DB9-4AF6-9185-7B6495F498E5}" type="pres">
      <dgm:prSet presAssocID="{DED4C394-6591-464D-873E-68847DD51D84}" presName="conn2-1" presStyleLbl="parChTrans1D4" presStyleIdx="0" presStyleCnt="4"/>
      <dgm:spPr/>
      <dgm:t>
        <a:bodyPr/>
        <a:lstStyle/>
        <a:p>
          <a:endParaRPr lang="en-IN"/>
        </a:p>
      </dgm:t>
    </dgm:pt>
    <dgm:pt modelId="{8F5FACD3-D5AE-4E51-A666-F7DDE64143CB}" type="pres">
      <dgm:prSet presAssocID="{DED4C394-6591-464D-873E-68847DD51D84}" presName="connTx" presStyleLbl="parChTrans1D4" presStyleIdx="0" presStyleCnt="4"/>
      <dgm:spPr/>
      <dgm:t>
        <a:bodyPr/>
        <a:lstStyle/>
        <a:p>
          <a:endParaRPr lang="en-IN"/>
        </a:p>
      </dgm:t>
    </dgm:pt>
    <dgm:pt modelId="{022E5D57-5AE6-4E2C-8A44-5F4CE77D9C22}" type="pres">
      <dgm:prSet presAssocID="{2D6C6447-F62E-412F-8F10-A2D42A57ADC2}" presName="root2" presStyleCnt="0"/>
      <dgm:spPr/>
      <dgm:t>
        <a:bodyPr/>
        <a:lstStyle/>
        <a:p>
          <a:endParaRPr lang="en-IN"/>
        </a:p>
      </dgm:t>
    </dgm:pt>
    <dgm:pt modelId="{5460EB43-9649-41C0-8E75-FC970BA45B4A}" type="pres">
      <dgm:prSet presAssocID="{2D6C6447-F62E-412F-8F10-A2D42A57ADC2}" presName="LevelTwoTextNode" presStyleLbl="asst1" presStyleIdx="2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228B564-5CFE-46B2-A82E-7B31EEA42076}" type="pres">
      <dgm:prSet presAssocID="{2D6C6447-F62E-412F-8F10-A2D42A57ADC2}" presName="level3hierChild" presStyleCnt="0"/>
      <dgm:spPr/>
      <dgm:t>
        <a:bodyPr/>
        <a:lstStyle/>
        <a:p>
          <a:endParaRPr lang="en-IN"/>
        </a:p>
      </dgm:t>
    </dgm:pt>
    <dgm:pt modelId="{AACAD914-AAF0-43AD-A9A3-C945704B37A7}" type="pres">
      <dgm:prSet presAssocID="{A6396CE8-EF4F-4221-B5ED-5D6F421761C1}" presName="conn2-1" presStyleLbl="parChTrans1D4" presStyleIdx="1" presStyleCnt="4"/>
      <dgm:spPr/>
      <dgm:t>
        <a:bodyPr/>
        <a:lstStyle/>
        <a:p>
          <a:endParaRPr lang="en-IN"/>
        </a:p>
      </dgm:t>
    </dgm:pt>
    <dgm:pt modelId="{0B4945DD-6034-4153-828F-D257642B30D6}" type="pres">
      <dgm:prSet presAssocID="{A6396CE8-EF4F-4221-B5ED-5D6F421761C1}" presName="connTx" presStyleLbl="parChTrans1D4" presStyleIdx="1" presStyleCnt="4"/>
      <dgm:spPr/>
      <dgm:t>
        <a:bodyPr/>
        <a:lstStyle/>
        <a:p>
          <a:endParaRPr lang="en-IN"/>
        </a:p>
      </dgm:t>
    </dgm:pt>
    <dgm:pt modelId="{627437DC-43B7-4852-B46F-7C45491D147A}" type="pres">
      <dgm:prSet presAssocID="{C480FFA6-ED2F-4FE2-982B-5BD96C611C80}" presName="root2" presStyleCnt="0"/>
      <dgm:spPr/>
      <dgm:t>
        <a:bodyPr/>
        <a:lstStyle/>
        <a:p>
          <a:endParaRPr lang="en-IN"/>
        </a:p>
      </dgm:t>
    </dgm:pt>
    <dgm:pt modelId="{6CB1B29B-77C7-4242-97A5-E52A96A59FA9}" type="pres">
      <dgm:prSet presAssocID="{C480FFA6-ED2F-4FE2-982B-5BD96C611C80}" presName="LevelTwoTextNode" presStyleLbl="asst1" presStyleIdx="3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66F0994-9194-48EF-B2DE-116DA9AC9F1D}" type="pres">
      <dgm:prSet presAssocID="{C480FFA6-ED2F-4FE2-982B-5BD96C611C80}" presName="level3hierChild" presStyleCnt="0"/>
      <dgm:spPr/>
      <dgm:t>
        <a:bodyPr/>
        <a:lstStyle/>
        <a:p>
          <a:endParaRPr lang="en-IN"/>
        </a:p>
      </dgm:t>
    </dgm:pt>
    <dgm:pt modelId="{E85E9410-D0F3-0947-9FFC-3229DB8955AF}" type="pres">
      <dgm:prSet presAssocID="{49AA9334-3F9D-7E4C-A080-D14968579FAE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01B846E3-8FDD-0841-9343-10F15E985FBB}" type="pres">
      <dgm:prSet presAssocID="{49AA9334-3F9D-7E4C-A080-D14968579FAE}" presName="connTx" presStyleLbl="parChTrans1D4" presStyleIdx="2" presStyleCnt="4"/>
      <dgm:spPr/>
      <dgm:t>
        <a:bodyPr/>
        <a:lstStyle/>
        <a:p>
          <a:endParaRPr lang="en-US"/>
        </a:p>
      </dgm:t>
    </dgm:pt>
    <dgm:pt modelId="{2E6447C2-D2B8-4944-8103-0A3389DF9C03}" type="pres">
      <dgm:prSet presAssocID="{DDD809E9-5B1A-DE41-AC01-7559FD1546F1}" presName="root2" presStyleCnt="0"/>
      <dgm:spPr/>
      <dgm:t>
        <a:bodyPr/>
        <a:lstStyle/>
        <a:p>
          <a:endParaRPr lang="en-US"/>
        </a:p>
      </dgm:t>
    </dgm:pt>
    <dgm:pt modelId="{6BF5FA54-2347-9A4B-8DCB-613DF9BEFE84}" type="pres">
      <dgm:prSet presAssocID="{DDD809E9-5B1A-DE41-AC01-7559FD1546F1}" presName="LevelTwoTextNode" presStyleLbl="asst1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E229E-D0A5-2F44-B947-4951EE123176}" type="pres">
      <dgm:prSet presAssocID="{DDD809E9-5B1A-DE41-AC01-7559FD1546F1}" presName="level3hierChild" presStyleCnt="0"/>
      <dgm:spPr/>
      <dgm:t>
        <a:bodyPr/>
        <a:lstStyle/>
        <a:p>
          <a:endParaRPr lang="en-US"/>
        </a:p>
      </dgm:t>
    </dgm:pt>
    <dgm:pt modelId="{5018D3E7-D0ED-CE4A-9774-E77FA98CB1DF}" type="pres">
      <dgm:prSet presAssocID="{180B00E8-1AD8-344B-B774-05EB3E0FA4DE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B32DED0E-F1F5-E942-A400-DDB8281EA97F}" type="pres">
      <dgm:prSet presAssocID="{180B00E8-1AD8-344B-B774-05EB3E0FA4DE}" presName="connTx" presStyleLbl="parChTrans1D4" presStyleIdx="3" presStyleCnt="4"/>
      <dgm:spPr/>
      <dgm:t>
        <a:bodyPr/>
        <a:lstStyle/>
        <a:p>
          <a:endParaRPr lang="en-US"/>
        </a:p>
      </dgm:t>
    </dgm:pt>
    <dgm:pt modelId="{189EFB23-9794-9E42-BF4F-8B8C7D2D01B4}" type="pres">
      <dgm:prSet presAssocID="{969F2FCF-427B-FA43-8341-7B24BBDA2D20}" presName="root2" presStyleCnt="0"/>
      <dgm:spPr/>
      <dgm:t>
        <a:bodyPr/>
        <a:lstStyle/>
        <a:p>
          <a:endParaRPr lang="en-US"/>
        </a:p>
      </dgm:t>
    </dgm:pt>
    <dgm:pt modelId="{390353A7-64F6-A54F-A62A-1EB7CCE0A9B1}" type="pres">
      <dgm:prSet presAssocID="{969F2FCF-427B-FA43-8341-7B24BBDA2D20}" presName="LevelTwoTextNode" presStyleLbl="asst1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8B12D-A9D6-6E42-B7BE-3E674478837B}" type="pres">
      <dgm:prSet presAssocID="{969F2FCF-427B-FA43-8341-7B24BBDA2D20}" presName="level3hierChild" presStyleCnt="0"/>
      <dgm:spPr/>
      <dgm:t>
        <a:bodyPr/>
        <a:lstStyle/>
        <a:p>
          <a:endParaRPr lang="en-US"/>
        </a:p>
      </dgm:t>
    </dgm:pt>
    <dgm:pt modelId="{C2FE4909-2366-4540-B12D-79BBAF73B458}" type="pres">
      <dgm:prSet presAssocID="{B8687D6D-7C5F-134B-A06A-3564ADDD743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1150FDC-7FC8-9D44-AD53-C302D6A7D6B1}" type="pres">
      <dgm:prSet presAssocID="{B8687D6D-7C5F-134B-A06A-3564ADDD743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A312F7E-2585-B148-8B5B-B7FB0FF44676}" type="pres">
      <dgm:prSet presAssocID="{BAE263F1-DFE0-A541-9EA4-63B9460BA02D}" presName="root2" presStyleCnt="0"/>
      <dgm:spPr/>
    </dgm:pt>
    <dgm:pt modelId="{2B64A862-3871-B84A-8860-5EE8AB0EBD79}" type="pres">
      <dgm:prSet presAssocID="{BAE263F1-DFE0-A541-9EA4-63B9460BA02D}" presName="LevelTwoTextNode" presStyleLbl="asst1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69DA9-98EE-7D4D-9B53-5BBAF821AAC0}" type="pres">
      <dgm:prSet presAssocID="{BAE263F1-DFE0-A541-9EA4-63B9460BA02D}" presName="level3hierChild" presStyleCnt="0"/>
      <dgm:spPr/>
    </dgm:pt>
    <dgm:pt modelId="{71F621DC-512E-3543-B5FA-85CD59143015}" type="pres">
      <dgm:prSet presAssocID="{A20446A9-DA56-0446-94D0-9A15EF6508C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BB7BA11-C26D-8044-8A0A-D676090206B2}" type="pres">
      <dgm:prSet presAssocID="{A20446A9-DA56-0446-94D0-9A15EF6508C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E7DBF96-C5D3-2747-AA5B-6DCAFAB218B8}" type="pres">
      <dgm:prSet presAssocID="{618206B0-5FFA-3848-BCEC-1A246923887E}" presName="root2" presStyleCnt="0"/>
      <dgm:spPr/>
    </dgm:pt>
    <dgm:pt modelId="{822AB552-29D0-3A49-99F9-4D4F948577AB}" type="pres">
      <dgm:prSet presAssocID="{618206B0-5FFA-3848-BCEC-1A246923887E}" presName="LevelTwoTextNode" presStyleLbl="asst1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76FA1-BF11-6948-A3AE-0F6AD96121D9}" type="pres">
      <dgm:prSet presAssocID="{618206B0-5FFA-3848-BCEC-1A246923887E}" presName="level3hierChild" presStyleCnt="0"/>
      <dgm:spPr/>
    </dgm:pt>
    <dgm:pt modelId="{8A710242-71BA-8E4B-90DB-634F1340C405}" type="pres">
      <dgm:prSet presAssocID="{9CAD7BC4-99D1-B540-82BA-FD91F5127060}" presName="root1" presStyleCnt="0"/>
      <dgm:spPr/>
    </dgm:pt>
    <dgm:pt modelId="{A77136FE-4E5B-5447-BA24-AD6B0DFBAFE0}" type="pres">
      <dgm:prSet presAssocID="{9CAD7BC4-99D1-B540-82BA-FD91F5127060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41B7B5-686E-A24E-8DA0-165F9794D8F3}" type="pres">
      <dgm:prSet presAssocID="{9CAD7BC4-99D1-B540-82BA-FD91F5127060}" presName="level2hierChild" presStyleCnt="0"/>
      <dgm:spPr/>
    </dgm:pt>
  </dgm:ptLst>
  <dgm:cxnLst>
    <dgm:cxn modelId="{C2964809-FA28-D345-9E5F-DCA6B5CF35C0}" type="presOf" srcId="{618206B0-5FFA-3848-BCEC-1A246923887E}" destId="{822AB552-29D0-3A49-99F9-4D4F948577AB}" srcOrd="0" destOrd="0" presId="urn:microsoft.com/office/officeart/2005/8/layout/hierarchy2"/>
    <dgm:cxn modelId="{87116B86-1A1F-CD47-9284-AD6906302657}" type="presOf" srcId="{DDD809E9-5B1A-DE41-AC01-7559FD1546F1}" destId="{6BF5FA54-2347-9A4B-8DCB-613DF9BEFE84}" srcOrd="0" destOrd="0" presId="urn:microsoft.com/office/officeart/2005/8/layout/hierarchy2"/>
    <dgm:cxn modelId="{D6DDC522-D7E6-5C4D-BA0B-282985BF1F66}" type="presOf" srcId="{220F7889-BF0E-8C4B-AA18-9EAADAE6E0A8}" destId="{2608D858-FD8A-8247-ACBE-925CC1B0F448}" srcOrd="0" destOrd="0" presId="urn:microsoft.com/office/officeart/2005/8/layout/hierarchy2"/>
    <dgm:cxn modelId="{296A52A1-45C1-C147-9199-AF36CC7665A0}" srcId="{220F7889-BF0E-8C4B-AA18-9EAADAE6E0A8}" destId="{BAE263F1-DFE0-A541-9EA4-63B9460BA02D}" srcOrd="1" destOrd="0" parTransId="{B8687D6D-7C5F-134B-A06A-3564ADDD7437}" sibTransId="{031FA8B1-DF33-424D-A15D-2FD971EDE63E}"/>
    <dgm:cxn modelId="{7C601DDA-8F3E-574D-B482-C8DF2DE00F14}" type="presOf" srcId="{DED4C394-6591-464D-873E-68847DD51D84}" destId="{D9CCFE4E-1DB9-4AF6-9185-7B6495F498E5}" srcOrd="0" destOrd="0" presId="urn:microsoft.com/office/officeart/2005/8/layout/hierarchy2"/>
    <dgm:cxn modelId="{91D74F01-2E89-4505-A0AF-9E0021A7255C}" srcId="{E2C9A9A0-80D9-480E-8421-A4728CB0EDA9}" destId="{2D6C6447-F62E-412F-8F10-A2D42A57ADC2}" srcOrd="0" destOrd="0" parTransId="{DED4C394-6591-464D-873E-68847DD51D84}" sibTransId="{C3734A68-5CAE-4E3C-88C8-F6C0E2982066}"/>
    <dgm:cxn modelId="{94168D1E-6FF4-8040-A517-AA27562992B9}" type="presOf" srcId="{A6396CE8-EF4F-4221-B5ED-5D6F421761C1}" destId="{0B4945DD-6034-4153-828F-D257642B30D6}" srcOrd="1" destOrd="0" presId="urn:microsoft.com/office/officeart/2005/8/layout/hierarchy2"/>
    <dgm:cxn modelId="{50B13FA6-7030-6645-9279-34A2DC14A2EA}" srcId="{220F7889-BF0E-8C4B-AA18-9EAADAE6E0A8}" destId="{928C692F-FE02-3347-AB74-984635C1177A}" srcOrd="0" destOrd="0" parTransId="{D2021757-752A-D04B-8497-E22EFC10DB83}" sibTransId="{B46BD760-6D65-C440-9D06-084F1066C45B}"/>
    <dgm:cxn modelId="{DAFBFCB1-38BF-3245-9548-197DDC5CB0A5}" type="presOf" srcId="{969F2FCF-427B-FA43-8341-7B24BBDA2D20}" destId="{390353A7-64F6-A54F-A62A-1EB7CCE0A9B1}" srcOrd="0" destOrd="0" presId="urn:microsoft.com/office/officeart/2005/8/layout/hierarchy2"/>
    <dgm:cxn modelId="{FB461D3E-2DF3-6F40-AA1A-399691C97AFC}" type="presOf" srcId="{B8687D6D-7C5F-134B-A06A-3564ADDD7437}" destId="{61150FDC-7FC8-9D44-AD53-C302D6A7D6B1}" srcOrd="1" destOrd="0" presId="urn:microsoft.com/office/officeart/2005/8/layout/hierarchy2"/>
    <dgm:cxn modelId="{0161B543-576D-F94A-BFA7-F1E1BFECFC8B}" type="presOf" srcId="{D2021757-752A-D04B-8497-E22EFC10DB83}" destId="{11C96F9D-B821-1944-93CA-41EF31388B9F}" srcOrd="0" destOrd="0" presId="urn:microsoft.com/office/officeart/2005/8/layout/hierarchy2"/>
    <dgm:cxn modelId="{EA0F2A85-ADA6-2046-84C2-4FD9477DE8BF}" type="presOf" srcId="{A20446A9-DA56-0446-94D0-9A15EF6508C5}" destId="{71F621DC-512E-3543-B5FA-85CD59143015}" srcOrd="0" destOrd="0" presId="urn:microsoft.com/office/officeart/2005/8/layout/hierarchy2"/>
    <dgm:cxn modelId="{9E436BBE-9252-5E45-9CC3-A1E389552A9E}" type="presOf" srcId="{DE22C1D9-23C1-4FD8-945A-C4F541DE23F1}" destId="{167604A5-29CD-4A57-AE01-4F3E6A88FCC6}" srcOrd="0" destOrd="0" presId="urn:microsoft.com/office/officeart/2005/8/layout/hierarchy2"/>
    <dgm:cxn modelId="{D0812AAC-137E-B446-B12E-11B3F1D6F66E}" type="presOf" srcId="{E2C9A9A0-80D9-480E-8421-A4728CB0EDA9}" destId="{FAC34199-5E88-4C87-8001-E411EC58D08A}" srcOrd="0" destOrd="0" presId="urn:microsoft.com/office/officeart/2005/8/layout/hierarchy2"/>
    <dgm:cxn modelId="{4DB87162-A9BD-5648-BCD8-92A8338F2B7F}" type="presOf" srcId="{DED4C394-6591-464D-873E-68847DD51D84}" destId="{8F5FACD3-D5AE-4E51-A666-F7DDE64143CB}" srcOrd="1" destOrd="0" presId="urn:microsoft.com/office/officeart/2005/8/layout/hierarchy2"/>
    <dgm:cxn modelId="{FFB93DB0-4C64-904A-94C1-33921CA7239C}" type="presOf" srcId="{A20446A9-DA56-0446-94D0-9A15EF6508C5}" destId="{7BB7BA11-C26D-8044-8A0A-D676090206B2}" srcOrd="1" destOrd="0" presId="urn:microsoft.com/office/officeart/2005/8/layout/hierarchy2"/>
    <dgm:cxn modelId="{79B006BB-C7F0-3E40-9E12-2ED3AAC37B2E}" type="presOf" srcId="{9CAD7BC4-99D1-B540-82BA-FD91F5127060}" destId="{A77136FE-4E5B-5447-BA24-AD6B0DFBAFE0}" srcOrd="0" destOrd="0" presId="urn:microsoft.com/office/officeart/2005/8/layout/hierarchy2"/>
    <dgm:cxn modelId="{F86B1368-FB2C-5B4D-8B6B-58A3C3647165}" type="presOf" srcId="{B8687D6D-7C5F-134B-A06A-3564ADDD7437}" destId="{C2FE4909-2366-4540-B12D-79BBAF73B458}" srcOrd="0" destOrd="0" presId="urn:microsoft.com/office/officeart/2005/8/layout/hierarchy2"/>
    <dgm:cxn modelId="{897EE63F-0578-7F43-805A-163A831BFB47}" srcId="{DE22C1D9-23C1-4FD8-945A-C4F541DE23F1}" destId="{220F7889-BF0E-8C4B-AA18-9EAADAE6E0A8}" srcOrd="0" destOrd="0" parTransId="{5A7BC959-8582-5C44-8810-81F81C154D64}" sibTransId="{EFFB4FBE-1343-5E48-8072-2F41C439DFAA}"/>
    <dgm:cxn modelId="{3833CFFF-846E-274C-A858-C62ADB67D206}" type="presOf" srcId="{C480FFA6-ED2F-4FE2-982B-5BD96C611C80}" destId="{6CB1B29B-77C7-4242-97A5-E52A96A59FA9}" srcOrd="0" destOrd="0" presId="urn:microsoft.com/office/officeart/2005/8/layout/hierarchy2"/>
    <dgm:cxn modelId="{A7BBBB36-2300-8645-903B-D16EFEADF018}" type="presOf" srcId="{928C692F-FE02-3347-AB74-984635C1177A}" destId="{991E3D8E-B7A5-9C45-B41D-6D00512073D0}" srcOrd="0" destOrd="0" presId="urn:microsoft.com/office/officeart/2005/8/layout/hierarchy2"/>
    <dgm:cxn modelId="{5E217C0D-FF57-FD42-8701-28FD79905919}" srcId="{DE22C1D9-23C1-4FD8-945A-C4F541DE23F1}" destId="{9CAD7BC4-99D1-B540-82BA-FD91F5127060}" srcOrd="1" destOrd="0" parTransId="{1CBF5FDF-878E-294E-BD04-71F6DBF3DD17}" sibTransId="{D66CEF8D-2838-594D-B206-A4C058784847}"/>
    <dgm:cxn modelId="{EEC96A91-48C5-2348-8360-05BF58F4D080}" type="presOf" srcId="{D2021757-752A-D04B-8497-E22EFC10DB83}" destId="{D0CD00D9-A131-F349-8B1C-F27381488BF2}" srcOrd="1" destOrd="0" presId="urn:microsoft.com/office/officeart/2005/8/layout/hierarchy2"/>
    <dgm:cxn modelId="{F10D82DE-056E-4DFC-B050-A9CBAD0B44E3}" srcId="{E2C9A9A0-80D9-480E-8421-A4728CB0EDA9}" destId="{C480FFA6-ED2F-4FE2-982B-5BD96C611C80}" srcOrd="1" destOrd="0" parTransId="{A6396CE8-EF4F-4221-B5ED-5D6F421761C1}" sibTransId="{B5E9C7EB-3E7C-4028-8F06-0786C0CCA5DF}"/>
    <dgm:cxn modelId="{D4E60E74-F20A-0F47-B15D-04D95C634B5E}" type="presOf" srcId="{49AA9334-3F9D-7E4C-A080-D14968579FAE}" destId="{E85E9410-D0F3-0947-9FFC-3229DB8955AF}" srcOrd="0" destOrd="0" presId="urn:microsoft.com/office/officeart/2005/8/layout/hierarchy2"/>
    <dgm:cxn modelId="{4A540450-4DA5-7445-A9EE-2CE8963CF0A9}" type="presOf" srcId="{180B00E8-1AD8-344B-B774-05EB3E0FA4DE}" destId="{B32DED0E-F1F5-E942-A400-DDB8281EA97F}" srcOrd="1" destOrd="0" presId="urn:microsoft.com/office/officeart/2005/8/layout/hierarchy2"/>
    <dgm:cxn modelId="{5468B532-9A6A-D945-989D-82B4D0919E28}" type="presOf" srcId="{BAE263F1-DFE0-A541-9EA4-63B9460BA02D}" destId="{2B64A862-3871-B84A-8860-5EE8AB0EBD79}" srcOrd="0" destOrd="0" presId="urn:microsoft.com/office/officeart/2005/8/layout/hierarchy2"/>
    <dgm:cxn modelId="{E895F40B-D8A8-A741-A728-E1BFBFA805A7}" type="presOf" srcId="{A8F092F1-3F72-4241-9EAA-2D1F119B29A5}" destId="{DFEDE6D3-AF2D-4ADF-A0AE-CFE7AFDCDA44}" srcOrd="1" destOrd="0" presId="urn:microsoft.com/office/officeart/2005/8/layout/hierarchy2"/>
    <dgm:cxn modelId="{79C2F467-AB03-5F49-BF79-F42250FFF856}" type="presOf" srcId="{A6396CE8-EF4F-4221-B5ED-5D6F421761C1}" destId="{AACAD914-AAF0-43AD-A9A3-C945704B37A7}" srcOrd="0" destOrd="0" presId="urn:microsoft.com/office/officeart/2005/8/layout/hierarchy2"/>
    <dgm:cxn modelId="{BC6B74CF-CF2D-2E4F-9A60-2D004A7C154F}" type="presOf" srcId="{49AA9334-3F9D-7E4C-A080-D14968579FAE}" destId="{01B846E3-8FDD-0841-9343-10F15E985FBB}" srcOrd="1" destOrd="0" presId="urn:microsoft.com/office/officeart/2005/8/layout/hierarchy2"/>
    <dgm:cxn modelId="{9D9F104A-D028-EB4A-BCA6-930126C8A987}" srcId="{E2C9A9A0-80D9-480E-8421-A4728CB0EDA9}" destId="{DDD809E9-5B1A-DE41-AC01-7559FD1546F1}" srcOrd="2" destOrd="0" parTransId="{49AA9334-3F9D-7E4C-A080-D14968579FAE}" sibTransId="{8844FB87-7E44-6D4B-8C18-330B3B5F1A7B}"/>
    <dgm:cxn modelId="{9FBEF1A3-2C9F-A54A-876A-45B92CAF52F8}" type="presOf" srcId="{180B00E8-1AD8-344B-B774-05EB3E0FA4DE}" destId="{5018D3E7-D0ED-CE4A-9774-E77FA98CB1DF}" srcOrd="0" destOrd="0" presId="urn:microsoft.com/office/officeart/2005/8/layout/hierarchy2"/>
    <dgm:cxn modelId="{7DBFAB38-33C1-423E-9A0D-7C6A4CDCCDC9}" srcId="{928C692F-FE02-3347-AB74-984635C1177A}" destId="{E2C9A9A0-80D9-480E-8421-A4728CB0EDA9}" srcOrd="0" destOrd="0" parTransId="{A8F092F1-3F72-4241-9EAA-2D1F119B29A5}" sibTransId="{B7138E60-91AC-4C88-86B9-4B4A6B46012E}"/>
    <dgm:cxn modelId="{3AB0AB2B-31E0-414F-A4D8-3F62B8960A41}" srcId="{220F7889-BF0E-8C4B-AA18-9EAADAE6E0A8}" destId="{618206B0-5FFA-3848-BCEC-1A246923887E}" srcOrd="2" destOrd="0" parTransId="{A20446A9-DA56-0446-94D0-9A15EF6508C5}" sibTransId="{48068872-7197-114E-BA67-19C2FF150416}"/>
    <dgm:cxn modelId="{652484DE-F380-8D46-A6C1-6575ECA69FD4}" type="presOf" srcId="{A8F092F1-3F72-4241-9EAA-2D1F119B29A5}" destId="{172F972C-851E-4E2A-B061-646FF7FC8B44}" srcOrd="0" destOrd="0" presId="urn:microsoft.com/office/officeart/2005/8/layout/hierarchy2"/>
    <dgm:cxn modelId="{4DA06D4C-18DA-6C40-A5D1-CEBDF8502B5B}" srcId="{E2C9A9A0-80D9-480E-8421-A4728CB0EDA9}" destId="{969F2FCF-427B-FA43-8341-7B24BBDA2D20}" srcOrd="3" destOrd="0" parTransId="{180B00E8-1AD8-344B-B774-05EB3E0FA4DE}" sibTransId="{6A3BEB22-00F6-294A-8F49-06F3CD517696}"/>
    <dgm:cxn modelId="{8E770A57-405C-3847-9F06-1E8C9440576C}" type="presOf" srcId="{2D6C6447-F62E-412F-8F10-A2D42A57ADC2}" destId="{5460EB43-9649-41C0-8E75-FC970BA45B4A}" srcOrd="0" destOrd="0" presId="urn:microsoft.com/office/officeart/2005/8/layout/hierarchy2"/>
    <dgm:cxn modelId="{225ED93D-CE07-854E-B0CF-CBABBFA7E883}" type="presParOf" srcId="{167604A5-29CD-4A57-AE01-4F3E6A88FCC6}" destId="{1E89B972-7414-7F43-9579-EC5E63DA4A43}" srcOrd="0" destOrd="0" presId="urn:microsoft.com/office/officeart/2005/8/layout/hierarchy2"/>
    <dgm:cxn modelId="{CEE359B6-B69D-9042-A20C-0A4E38D3B74B}" type="presParOf" srcId="{1E89B972-7414-7F43-9579-EC5E63DA4A43}" destId="{2608D858-FD8A-8247-ACBE-925CC1B0F448}" srcOrd="0" destOrd="0" presId="urn:microsoft.com/office/officeart/2005/8/layout/hierarchy2"/>
    <dgm:cxn modelId="{F94148D2-B13A-8C45-8B3E-195090BD61BF}" type="presParOf" srcId="{1E89B972-7414-7F43-9579-EC5E63DA4A43}" destId="{6ED6EC8C-7BB2-6349-A072-C03547E0E75A}" srcOrd="1" destOrd="0" presId="urn:microsoft.com/office/officeart/2005/8/layout/hierarchy2"/>
    <dgm:cxn modelId="{0AC8BCEA-E6F4-8840-AD17-3115645A1E21}" type="presParOf" srcId="{6ED6EC8C-7BB2-6349-A072-C03547E0E75A}" destId="{11C96F9D-B821-1944-93CA-41EF31388B9F}" srcOrd="0" destOrd="0" presId="urn:microsoft.com/office/officeart/2005/8/layout/hierarchy2"/>
    <dgm:cxn modelId="{B26E7174-2C8C-8146-97A9-5D9927DA3A21}" type="presParOf" srcId="{11C96F9D-B821-1944-93CA-41EF31388B9F}" destId="{D0CD00D9-A131-F349-8B1C-F27381488BF2}" srcOrd="0" destOrd="0" presId="urn:microsoft.com/office/officeart/2005/8/layout/hierarchy2"/>
    <dgm:cxn modelId="{F3DC5451-B45C-3F43-8E63-3C9C120DE8E5}" type="presParOf" srcId="{6ED6EC8C-7BB2-6349-A072-C03547E0E75A}" destId="{1995B3D2-C16E-6E41-925A-6DD1491C66A5}" srcOrd="1" destOrd="0" presId="urn:microsoft.com/office/officeart/2005/8/layout/hierarchy2"/>
    <dgm:cxn modelId="{4BAA0FD7-70AB-0A4C-904B-5946ED4E3074}" type="presParOf" srcId="{1995B3D2-C16E-6E41-925A-6DD1491C66A5}" destId="{991E3D8E-B7A5-9C45-B41D-6D00512073D0}" srcOrd="0" destOrd="0" presId="urn:microsoft.com/office/officeart/2005/8/layout/hierarchy2"/>
    <dgm:cxn modelId="{C0BFCBD3-739B-2D4F-8660-0B333CA6049A}" type="presParOf" srcId="{1995B3D2-C16E-6E41-925A-6DD1491C66A5}" destId="{8E4BBF37-C390-5B49-8C66-27E2F918BDC6}" srcOrd="1" destOrd="0" presId="urn:microsoft.com/office/officeart/2005/8/layout/hierarchy2"/>
    <dgm:cxn modelId="{B0887CF3-97D0-2A4B-A3EE-A627FDB70074}" type="presParOf" srcId="{8E4BBF37-C390-5B49-8C66-27E2F918BDC6}" destId="{172F972C-851E-4E2A-B061-646FF7FC8B44}" srcOrd="0" destOrd="0" presId="urn:microsoft.com/office/officeart/2005/8/layout/hierarchy2"/>
    <dgm:cxn modelId="{A6409231-4578-C64C-BD1A-B8F48DAD50D3}" type="presParOf" srcId="{172F972C-851E-4E2A-B061-646FF7FC8B44}" destId="{DFEDE6D3-AF2D-4ADF-A0AE-CFE7AFDCDA44}" srcOrd="0" destOrd="0" presId="urn:microsoft.com/office/officeart/2005/8/layout/hierarchy2"/>
    <dgm:cxn modelId="{7DCE175A-4E1D-D44E-B4AA-7B0EE3C31961}" type="presParOf" srcId="{8E4BBF37-C390-5B49-8C66-27E2F918BDC6}" destId="{ED1BE81F-B4F8-4905-AE31-15288612A1A5}" srcOrd="1" destOrd="0" presId="urn:microsoft.com/office/officeart/2005/8/layout/hierarchy2"/>
    <dgm:cxn modelId="{AF5E48DE-6460-FF4C-B7E1-132123B94918}" type="presParOf" srcId="{ED1BE81F-B4F8-4905-AE31-15288612A1A5}" destId="{FAC34199-5E88-4C87-8001-E411EC58D08A}" srcOrd="0" destOrd="0" presId="urn:microsoft.com/office/officeart/2005/8/layout/hierarchy2"/>
    <dgm:cxn modelId="{4FBD73B1-34BB-8649-BC50-9FCA03958E5A}" type="presParOf" srcId="{ED1BE81F-B4F8-4905-AE31-15288612A1A5}" destId="{D17E03AA-1E67-4FA9-82F0-8C99E500EBEC}" srcOrd="1" destOrd="0" presId="urn:microsoft.com/office/officeart/2005/8/layout/hierarchy2"/>
    <dgm:cxn modelId="{6D588E08-7F1D-F845-AD5D-453C679ED107}" type="presParOf" srcId="{D17E03AA-1E67-4FA9-82F0-8C99E500EBEC}" destId="{D9CCFE4E-1DB9-4AF6-9185-7B6495F498E5}" srcOrd="0" destOrd="0" presId="urn:microsoft.com/office/officeart/2005/8/layout/hierarchy2"/>
    <dgm:cxn modelId="{3938F349-DF64-554B-838F-8549C5663C47}" type="presParOf" srcId="{D9CCFE4E-1DB9-4AF6-9185-7B6495F498E5}" destId="{8F5FACD3-D5AE-4E51-A666-F7DDE64143CB}" srcOrd="0" destOrd="0" presId="urn:microsoft.com/office/officeart/2005/8/layout/hierarchy2"/>
    <dgm:cxn modelId="{972B2563-6F2F-3545-9406-F32F445ABEE2}" type="presParOf" srcId="{D17E03AA-1E67-4FA9-82F0-8C99E500EBEC}" destId="{022E5D57-5AE6-4E2C-8A44-5F4CE77D9C22}" srcOrd="1" destOrd="0" presId="urn:microsoft.com/office/officeart/2005/8/layout/hierarchy2"/>
    <dgm:cxn modelId="{C3798CF1-EBAE-3D49-BC4B-2F4538B47B0A}" type="presParOf" srcId="{022E5D57-5AE6-4E2C-8A44-5F4CE77D9C22}" destId="{5460EB43-9649-41C0-8E75-FC970BA45B4A}" srcOrd="0" destOrd="0" presId="urn:microsoft.com/office/officeart/2005/8/layout/hierarchy2"/>
    <dgm:cxn modelId="{95AE33B2-982F-C443-A3F3-52FFFE4776F7}" type="presParOf" srcId="{022E5D57-5AE6-4E2C-8A44-5F4CE77D9C22}" destId="{A228B564-5CFE-46B2-A82E-7B31EEA42076}" srcOrd="1" destOrd="0" presId="urn:microsoft.com/office/officeart/2005/8/layout/hierarchy2"/>
    <dgm:cxn modelId="{3872BB65-FF4F-EB43-85A6-945A99A22596}" type="presParOf" srcId="{D17E03AA-1E67-4FA9-82F0-8C99E500EBEC}" destId="{AACAD914-AAF0-43AD-A9A3-C945704B37A7}" srcOrd="2" destOrd="0" presId="urn:microsoft.com/office/officeart/2005/8/layout/hierarchy2"/>
    <dgm:cxn modelId="{68D6736F-401B-AC43-9101-9B57D7293E80}" type="presParOf" srcId="{AACAD914-AAF0-43AD-A9A3-C945704B37A7}" destId="{0B4945DD-6034-4153-828F-D257642B30D6}" srcOrd="0" destOrd="0" presId="urn:microsoft.com/office/officeart/2005/8/layout/hierarchy2"/>
    <dgm:cxn modelId="{4436CD09-CD94-6C4E-A91F-3B8F5E6276BC}" type="presParOf" srcId="{D17E03AA-1E67-4FA9-82F0-8C99E500EBEC}" destId="{627437DC-43B7-4852-B46F-7C45491D147A}" srcOrd="3" destOrd="0" presId="urn:microsoft.com/office/officeart/2005/8/layout/hierarchy2"/>
    <dgm:cxn modelId="{F0829D37-F311-004E-994A-C9D63D956B40}" type="presParOf" srcId="{627437DC-43B7-4852-B46F-7C45491D147A}" destId="{6CB1B29B-77C7-4242-97A5-E52A96A59FA9}" srcOrd="0" destOrd="0" presId="urn:microsoft.com/office/officeart/2005/8/layout/hierarchy2"/>
    <dgm:cxn modelId="{9DD32AFD-F6D6-A144-A76C-B38CBBE97B61}" type="presParOf" srcId="{627437DC-43B7-4852-B46F-7C45491D147A}" destId="{866F0994-9194-48EF-B2DE-116DA9AC9F1D}" srcOrd="1" destOrd="0" presId="urn:microsoft.com/office/officeart/2005/8/layout/hierarchy2"/>
    <dgm:cxn modelId="{893112FD-F00C-3E4A-A933-F152C7A81E89}" type="presParOf" srcId="{D17E03AA-1E67-4FA9-82F0-8C99E500EBEC}" destId="{E85E9410-D0F3-0947-9FFC-3229DB8955AF}" srcOrd="4" destOrd="0" presId="urn:microsoft.com/office/officeart/2005/8/layout/hierarchy2"/>
    <dgm:cxn modelId="{1CFB90A5-695A-864F-A4AD-FE8411EE3215}" type="presParOf" srcId="{E85E9410-D0F3-0947-9FFC-3229DB8955AF}" destId="{01B846E3-8FDD-0841-9343-10F15E985FBB}" srcOrd="0" destOrd="0" presId="urn:microsoft.com/office/officeart/2005/8/layout/hierarchy2"/>
    <dgm:cxn modelId="{5DC5E976-16B5-4441-8174-0F1BAA3E6BEE}" type="presParOf" srcId="{D17E03AA-1E67-4FA9-82F0-8C99E500EBEC}" destId="{2E6447C2-D2B8-4944-8103-0A3389DF9C03}" srcOrd="5" destOrd="0" presId="urn:microsoft.com/office/officeart/2005/8/layout/hierarchy2"/>
    <dgm:cxn modelId="{61CDD240-D20A-714F-A121-C1293C7A8F6E}" type="presParOf" srcId="{2E6447C2-D2B8-4944-8103-0A3389DF9C03}" destId="{6BF5FA54-2347-9A4B-8DCB-613DF9BEFE84}" srcOrd="0" destOrd="0" presId="urn:microsoft.com/office/officeart/2005/8/layout/hierarchy2"/>
    <dgm:cxn modelId="{95842DB3-8BB3-9D4E-95E5-16B6D2623C13}" type="presParOf" srcId="{2E6447C2-D2B8-4944-8103-0A3389DF9C03}" destId="{193E229E-D0A5-2F44-B947-4951EE123176}" srcOrd="1" destOrd="0" presId="urn:microsoft.com/office/officeart/2005/8/layout/hierarchy2"/>
    <dgm:cxn modelId="{DCFDA4C5-FD9C-144A-B58A-810E293CBCA4}" type="presParOf" srcId="{D17E03AA-1E67-4FA9-82F0-8C99E500EBEC}" destId="{5018D3E7-D0ED-CE4A-9774-E77FA98CB1DF}" srcOrd="6" destOrd="0" presId="urn:microsoft.com/office/officeart/2005/8/layout/hierarchy2"/>
    <dgm:cxn modelId="{DAEA7219-76FE-8443-8E29-67FBD21786FD}" type="presParOf" srcId="{5018D3E7-D0ED-CE4A-9774-E77FA98CB1DF}" destId="{B32DED0E-F1F5-E942-A400-DDB8281EA97F}" srcOrd="0" destOrd="0" presId="urn:microsoft.com/office/officeart/2005/8/layout/hierarchy2"/>
    <dgm:cxn modelId="{6AB3FD8B-E04F-8F4C-8461-5E2E6C799137}" type="presParOf" srcId="{D17E03AA-1E67-4FA9-82F0-8C99E500EBEC}" destId="{189EFB23-9794-9E42-BF4F-8B8C7D2D01B4}" srcOrd="7" destOrd="0" presId="urn:microsoft.com/office/officeart/2005/8/layout/hierarchy2"/>
    <dgm:cxn modelId="{375C7D68-0E88-E943-A5EB-B58E0D931D1B}" type="presParOf" srcId="{189EFB23-9794-9E42-BF4F-8B8C7D2D01B4}" destId="{390353A7-64F6-A54F-A62A-1EB7CCE0A9B1}" srcOrd="0" destOrd="0" presId="urn:microsoft.com/office/officeart/2005/8/layout/hierarchy2"/>
    <dgm:cxn modelId="{D29F7582-0E5B-9247-AFD5-F162938432D9}" type="presParOf" srcId="{189EFB23-9794-9E42-BF4F-8B8C7D2D01B4}" destId="{AA08B12D-A9D6-6E42-B7BE-3E674478837B}" srcOrd="1" destOrd="0" presId="urn:microsoft.com/office/officeart/2005/8/layout/hierarchy2"/>
    <dgm:cxn modelId="{CE2871CE-F01B-3845-9492-F6E595C0EFEE}" type="presParOf" srcId="{6ED6EC8C-7BB2-6349-A072-C03547E0E75A}" destId="{C2FE4909-2366-4540-B12D-79BBAF73B458}" srcOrd="2" destOrd="0" presId="urn:microsoft.com/office/officeart/2005/8/layout/hierarchy2"/>
    <dgm:cxn modelId="{B68085D1-E170-F24F-A580-CA692EFD46AE}" type="presParOf" srcId="{C2FE4909-2366-4540-B12D-79BBAF73B458}" destId="{61150FDC-7FC8-9D44-AD53-C302D6A7D6B1}" srcOrd="0" destOrd="0" presId="urn:microsoft.com/office/officeart/2005/8/layout/hierarchy2"/>
    <dgm:cxn modelId="{062EB6F9-BD68-9E4C-A897-8D5C1836DA0D}" type="presParOf" srcId="{6ED6EC8C-7BB2-6349-A072-C03547E0E75A}" destId="{4A312F7E-2585-B148-8B5B-B7FB0FF44676}" srcOrd="3" destOrd="0" presId="urn:microsoft.com/office/officeart/2005/8/layout/hierarchy2"/>
    <dgm:cxn modelId="{5AF441B1-0019-AF4B-8DED-AA9C4EF6AA03}" type="presParOf" srcId="{4A312F7E-2585-B148-8B5B-B7FB0FF44676}" destId="{2B64A862-3871-B84A-8860-5EE8AB0EBD79}" srcOrd="0" destOrd="0" presId="urn:microsoft.com/office/officeart/2005/8/layout/hierarchy2"/>
    <dgm:cxn modelId="{9381C02C-FE7D-C54E-BD33-285C8FF0FEDB}" type="presParOf" srcId="{4A312F7E-2585-B148-8B5B-B7FB0FF44676}" destId="{80C69DA9-98EE-7D4D-9B53-5BBAF821AAC0}" srcOrd="1" destOrd="0" presId="urn:microsoft.com/office/officeart/2005/8/layout/hierarchy2"/>
    <dgm:cxn modelId="{374A99EC-EA76-4546-9984-04661141EF7D}" type="presParOf" srcId="{6ED6EC8C-7BB2-6349-A072-C03547E0E75A}" destId="{71F621DC-512E-3543-B5FA-85CD59143015}" srcOrd="4" destOrd="0" presId="urn:microsoft.com/office/officeart/2005/8/layout/hierarchy2"/>
    <dgm:cxn modelId="{5551689E-A2DA-7448-B672-18AF072052F6}" type="presParOf" srcId="{71F621DC-512E-3543-B5FA-85CD59143015}" destId="{7BB7BA11-C26D-8044-8A0A-D676090206B2}" srcOrd="0" destOrd="0" presId="urn:microsoft.com/office/officeart/2005/8/layout/hierarchy2"/>
    <dgm:cxn modelId="{A83E7F54-53D6-A742-8FA7-A0CFF9BA25B2}" type="presParOf" srcId="{6ED6EC8C-7BB2-6349-A072-C03547E0E75A}" destId="{AE7DBF96-C5D3-2747-AA5B-6DCAFAB218B8}" srcOrd="5" destOrd="0" presId="urn:microsoft.com/office/officeart/2005/8/layout/hierarchy2"/>
    <dgm:cxn modelId="{D26F2C6A-EEAE-6644-875F-5C9572108973}" type="presParOf" srcId="{AE7DBF96-C5D3-2747-AA5B-6DCAFAB218B8}" destId="{822AB552-29D0-3A49-99F9-4D4F948577AB}" srcOrd="0" destOrd="0" presId="urn:microsoft.com/office/officeart/2005/8/layout/hierarchy2"/>
    <dgm:cxn modelId="{09FC1C96-B360-1749-BAF6-E4C0CB28F10B}" type="presParOf" srcId="{AE7DBF96-C5D3-2747-AA5B-6DCAFAB218B8}" destId="{E9376FA1-BF11-6948-A3AE-0F6AD96121D9}" srcOrd="1" destOrd="0" presId="urn:microsoft.com/office/officeart/2005/8/layout/hierarchy2"/>
    <dgm:cxn modelId="{947D7C17-B846-7C40-8CF1-63AB467FD98A}" type="presParOf" srcId="{167604A5-29CD-4A57-AE01-4F3E6A88FCC6}" destId="{8A710242-71BA-8E4B-90DB-634F1340C405}" srcOrd="1" destOrd="0" presId="urn:microsoft.com/office/officeart/2005/8/layout/hierarchy2"/>
    <dgm:cxn modelId="{49985E63-A2D0-7C48-B1CB-D9CFBB2C7718}" type="presParOf" srcId="{8A710242-71BA-8E4B-90DB-634F1340C405}" destId="{A77136FE-4E5B-5447-BA24-AD6B0DFBAFE0}" srcOrd="0" destOrd="0" presId="urn:microsoft.com/office/officeart/2005/8/layout/hierarchy2"/>
    <dgm:cxn modelId="{E3586022-A428-F242-8F02-D445587CA067}" type="presParOf" srcId="{8A710242-71BA-8E4B-90DB-634F1340C405}" destId="{9241B7B5-686E-A24E-8DA0-165F9794D8F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2B89-9EB7-47A3-A2F8-B60C45F4A6B2}">
      <dsp:nvSpPr>
        <dsp:cNvPr id="0" name=""/>
        <dsp:cNvSpPr/>
      </dsp:nvSpPr>
      <dsp:spPr>
        <a:xfrm>
          <a:off x="1234" y="309829"/>
          <a:ext cx="2118559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Baseline Survey</a:t>
          </a:r>
          <a:endParaRPr lang="en-US" sz="2000" kern="1200" dirty="0">
            <a:latin typeface="Garamond"/>
            <a:cs typeface="Garamond"/>
          </a:endParaRPr>
        </a:p>
      </dsp:txBody>
      <dsp:txXfrm>
        <a:off x="364505" y="309829"/>
        <a:ext cx="1392018" cy="726541"/>
      </dsp:txXfrm>
    </dsp:sp>
    <dsp:sp modelId="{2C164CA8-0031-4202-B782-79C85FF7A7C4}">
      <dsp:nvSpPr>
        <dsp:cNvPr id="0" name=""/>
        <dsp:cNvSpPr/>
      </dsp:nvSpPr>
      <dsp:spPr>
        <a:xfrm>
          <a:off x="1938158" y="309829"/>
          <a:ext cx="889287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R</a:t>
          </a:r>
          <a:endParaRPr lang="en-US" sz="2000" kern="1200" dirty="0">
            <a:latin typeface="Garamond"/>
            <a:cs typeface="Garamond"/>
          </a:endParaRPr>
        </a:p>
      </dsp:txBody>
      <dsp:txXfrm>
        <a:off x="2301429" y="309829"/>
        <a:ext cx="162746" cy="726541"/>
      </dsp:txXfrm>
    </dsp:sp>
    <dsp:sp modelId="{572817C2-2103-4F3A-AF34-A8C5F71C3529}">
      <dsp:nvSpPr>
        <dsp:cNvPr id="0" name=""/>
        <dsp:cNvSpPr/>
      </dsp:nvSpPr>
      <dsp:spPr>
        <a:xfrm>
          <a:off x="2645810" y="309829"/>
          <a:ext cx="4481236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Monitoring of Intervention</a:t>
          </a:r>
          <a:endParaRPr lang="en-US" sz="2000" kern="1200" dirty="0">
            <a:latin typeface="Garamond"/>
            <a:cs typeface="Garamond"/>
          </a:endParaRPr>
        </a:p>
      </dsp:txBody>
      <dsp:txXfrm>
        <a:off x="3009081" y="309829"/>
        <a:ext cx="3754695" cy="726541"/>
      </dsp:txXfrm>
    </dsp:sp>
    <dsp:sp modelId="{7BB35AB6-C08C-4805-A40C-B7833C785C0A}">
      <dsp:nvSpPr>
        <dsp:cNvPr id="0" name=""/>
        <dsp:cNvSpPr/>
      </dsp:nvSpPr>
      <dsp:spPr>
        <a:xfrm>
          <a:off x="6945411" y="309829"/>
          <a:ext cx="1816354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Garamond"/>
              <a:cs typeface="Garamond"/>
            </a:rPr>
            <a:t>Endline</a:t>
          </a:r>
          <a:r>
            <a:rPr lang="en-US" sz="2400" kern="1200" dirty="0" smtClean="0">
              <a:latin typeface="Garamond"/>
              <a:cs typeface="Garamond"/>
            </a:rPr>
            <a:t> Survey</a:t>
          </a:r>
          <a:endParaRPr lang="en-US" sz="2400" kern="1200" dirty="0">
            <a:latin typeface="Garamond"/>
            <a:cs typeface="Garamond"/>
          </a:endParaRPr>
        </a:p>
      </dsp:txBody>
      <dsp:txXfrm>
        <a:off x="7308682" y="309829"/>
        <a:ext cx="1089813" cy="726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71BA-7085-4D43-84E1-8D5730483CD8}">
      <dsp:nvSpPr>
        <dsp:cNvPr id="0" name=""/>
        <dsp:cNvSpPr/>
      </dsp:nvSpPr>
      <dsp:spPr>
        <a:xfrm>
          <a:off x="6274236" y="58117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Increased local employment</a:t>
          </a:r>
          <a:endParaRPr lang="en-US" sz="1300" kern="1200" dirty="0"/>
        </a:p>
      </dsp:txBody>
      <dsp:txXfrm>
        <a:off x="6296093" y="79974"/>
        <a:ext cx="1448808" cy="702547"/>
      </dsp:txXfrm>
    </dsp:sp>
    <dsp:sp modelId="{25B515AF-B290-344E-86F9-DAE0963F6F04}">
      <dsp:nvSpPr>
        <dsp:cNvPr id="0" name=""/>
        <dsp:cNvSpPr/>
      </dsp:nvSpPr>
      <dsp:spPr>
        <a:xfrm>
          <a:off x="6274236" y="9163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Increased competition for existing businesses</a:t>
          </a:r>
          <a:endParaRPr lang="en-US" sz="1300" kern="1200" dirty="0"/>
        </a:p>
      </dsp:txBody>
      <dsp:txXfrm>
        <a:off x="6296093" y="938175"/>
        <a:ext cx="1448808" cy="702547"/>
      </dsp:txXfrm>
    </dsp:sp>
    <dsp:sp modelId="{19622F00-174A-41D8-AB3B-CFB580531B1E}">
      <dsp:nvSpPr>
        <dsp:cNvPr id="0" name=""/>
        <dsp:cNvSpPr/>
      </dsp:nvSpPr>
      <dsp:spPr>
        <a:xfrm>
          <a:off x="6274236" y="17745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Higher Income</a:t>
          </a:r>
          <a:endParaRPr lang="en-US" sz="1300" kern="1200" dirty="0"/>
        </a:p>
      </dsp:txBody>
      <dsp:txXfrm>
        <a:off x="6296093" y="1796376"/>
        <a:ext cx="1448808" cy="702547"/>
      </dsp:txXfrm>
    </dsp:sp>
    <dsp:sp modelId="{A94BF51A-94DA-4F65-8127-3755820604AC}">
      <dsp:nvSpPr>
        <dsp:cNvPr id="0" name=""/>
        <dsp:cNvSpPr/>
      </dsp:nvSpPr>
      <dsp:spPr>
        <a:xfrm rot="14707178">
          <a:off x="5266231" y="1489783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5940256" y="1468524"/>
        <a:ext cx="70950" cy="70950"/>
      </dsp:txXfrm>
    </dsp:sp>
    <dsp:sp modelId="{B45955AA-4501-45A2-BE1D-DDA1DEB1195C}">
      <dsp:nvSpPr>
        <dsp:cNvPr id="0" name=""/>
        <dsp:cNvSpPr/>
      </dsp:nvSpPr>
      <dsp:spPr>
        <a:xfrm>
          <a:off x="4184704" y="4872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Investment (in a business, or not?)</a:t>
          </a:r>
          <a:endParaRPr lang="en-US" sz="1300" kern="1200" dirty="0"/>
        </a:p>
      </dsp:txBody>
      <dsp:txXfrm>
        <a:off x="4206561" y="509075"/>
        <a:ext cx="1448808" cy="702547"/>
      </dsp:txXfrm>
    </dsp:sp>
    <dsp:sp modelId="{BBD07D63-73F2-074C-B1BC-BD1EF28E93D6}">
      <dsp:nvSpPr>
        <dsp:cNvPr id="0" name=""/>
        <dsp:cNvSpPr/>
      </dsp:nvSpPr>
      <dsp:spPr>
        <a:xfrm rot="12942401">
          <a:off x="5608122" y="19188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5957351" y="1914719"/>
        <a:ext cx="36760" cy="36760"/>
      </dsp:txXfrm>
    </dsp:sp>
    <dsp:sp modelId="{3DE99AB3-BBB8-9B4F-8FDE-C80F9EAC72C7}">
      <dsp:nvSpPr>
        <dsp:cNvPr id="0" name=""/>
        <dsp:cNvSpPr/>
      </dsp:nvSpPr>
      <dsp:spPr>
        <a:xfrm>
          <a:off x="4184704" y="13454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Start a new business</a:t>
          </a:r>
          <a:endParaRPr lang="en-US" sz="1300" kern="1200" dirty="0"/>
        </a:p>
      </dsp:txBody>
      <dsp:txXfrm>
        <a:off x="4206561" y="1367275"/>
        <a:ext cx="1448808" cy="702547"/>
      </dsp:txXfrm>
    </dsp:sp>
    <dsp:sp modelId="{11C96F9D-B821-1944-93CA-41EF31388B9F}">
      <dsp:nvSpPr>
        <dsp:cNvPr id="0" name=""/>
        <dsp:cNvSpPr/>
      </dsp:nvSpPr>
      <dsp:spPr>
        <a:xfrm rot="8657599">
          <a:off x="5608122" y="23479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5957351" y="2343819"/>
        <a:ext cx="36760" cy="36760"/>
      </dsp:txXfrm>
    </dsp:sp>
    <dsp:sp modelId="{991E3D8E-B7A5-9C45-B41D-6D00512073D0}">
      <dsp:nvSpPr>
        <dsp:cNvPr id="0" name=""/>
        <dsp:cNvSpPr/>
      </dsp:nvSpPr>
      <dsp:spPr>
        <a:xfrm>
          <a:off x="4184704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Women use the loan</a:t>
          </a:r>
          <a:endParaRPr lang="en-US" sz="1300" kern="1200" dirty="0"/>
        </a:p>
      </dsp:txBody>
      <dsp:txXfrm>
        <a:off x="4206561" y="2225476"/>
        <a:ext cx="1448808" cy="702547"/>
      </dsp:txXfrm>
    </dsp:sp>
    <dsp:sp modelId="{172F972C-851E-4E2A-B061-646FF7FC8B44}">
      <dsp:nvSpPr>
        <dsp:cNvPr id="0" name=""/>
        <dsp:cNvSpPr/>
      </dsp:nvSpPr>
      <dsp:spPr>
        <a:xfrm rot="10800000">
          <a:off x="3587695" y="256253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871274" y="2561824"/>
        <a:ext cx="29850" cy="29850"/>
      </dsp:txXfrm>
    </dsp:sp>
    <dsp:sp modelId="{FAC34199-5E88-4C87-8001-E411EC58D08A}">
      <dsp:nvSpPr>
        <dsp:cNvPr id="0" name=""/>
        <dsp:cNvSpPr/>
      </dsp:nvSpPr>
      <dsp:spPr>
        <a:xfrm>
          <a:off x="2095172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Get a microloan</a:t>
          </a:r>
          <a:endParaRPr lang="en-US" sz="1300" kern="1200" dirty="0"/>
        </a:p>
      </dsp:txBody>
      <dsp:txXfrm>
        <a:off x="2117029" y="2225476"/>
        <a:ext cx="1448808" cy="702547"/>
      </dsp:txXfrm>
    </dsp:sp>
    <dsp:sp modelId="{D9CCFE4E-1DB9-4AF6-9185-7B6495F498E5}">
      <dsp:nvSpPr>
        <dsp:cNvPr id="0" name=""/>
        <dsp:cNvSpPr/>
      </dsp:nvSpPr>
      <dsp:spPr>
        <a:xfrm rot="15049260">
          <a:off x="888035" y="1704333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0800000">
        <a:off x="1751236" y="1673117"/>
        <a:ext cx="90863" cy="90863"/>
      </dsp:txXfrm>
    </dsp:sp>
    <dsp:sp modelId="{5460EB43-9649-41C0-8E75-FC970BA45B4A}">
      <dsp:nvSpPr>
        <dsp:cNvPr id="0" name=""/>
        <dsp:cNvSpPr/>
      </dsp:nvSpPr>
      <dsp:spPr>
        <a:xfrm>
          <a:off x="5640" y="4872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Main constraint on business investment: lack of credit</a:t>
          </a:r>
          <a:endParaRPr lang="en-US" sz="1300" kern="1200" dirty="0"/>
        </a:p>
      </dsp:txBody>
      <dsp:txXfrm>
        <a:off x="27497" y="509075"/>
        <a:ext cx="1448808" cy="702547"/>
      </dsp:txXfrm>
    </dsp:sp>
    <dsp:sp modelId="{AACAD914-AAF0-43AD-A9A3-C945704B37A7}">
      <dsp:nvSpPr>
        <dsp:cNvPr id="0" name=""/>
        <dsp:cNvSpPr/>
      </dsp:nvSpPr>
      <dsp:spPr>
        <a:xfrm rot="14110531">
          <a:off x="1273951" y="213343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770532" y="2121514"/>
        <a:ext cx="52271" cy="52271"/>
      </dsp:txXfrm>
    </dsp:sp>
    <dsp:sp modelId="{6CB1B29B-77C7-4242-97A5-E52A96A59FA9}">
      <dsp:nvSpPr>
        <dsp:cNvPr id="0" name=""/>
        <dsp:cNvSpPr/>
      </dsp:nvSpPr>
      <dsp:spPr>
        <a:xfrm>
          <a:off x="5640" y="13454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Nearby </a:t>
          </a:r>
          <a:r>
            <a:rPr lang="en-US" sz="1300" kern="1200" dirty="0" err="1" smtClean="0"/>
            <a:t>Spandana</a:t>
          </a:r>
          <a:r>
            <a:rPr lang="en-US" sz="1300" kern="1200" dirty="0" smtClean="0"/>
            <a:t> branch</a:t>
          </a:r>
          <a:endParaRPr lang="en-US" sz="1300" kern="1200" dirty="0"/>
        </a:p>
      </dsp:txBody>
      <dsp:txXfrm>
        <a:off x="27497" y="1367275"/>
        <a:ext cx="1448808" cy="702547"/>
      </dsp:txXfrm>
    </dsp:sp>
    <dsp:sp modelId="{E85E9410-D0F3-0947-9FFC-3229DB8955AF}">
      <dsp:nvSpPr>
        <dsp:cNvPr id="0" name=""/>
        <dsp:cNvSpPr/>
      </dsp:nvSpPr>
      <dsp:spPr>
        <a:xfrm rot="10800000">
          <a:off x="1498163" y="256253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81742" y="2561824"/>
        <a:ext cx="29850" cy="29850"/>
      </dsp:txXfrm>
    </dsp:sp>
    <dsp:sp modelId="{6BF5FA54-2347-9A4B-8DCB-613DF9BEFE84}">
      <dsp:nvSpPr>
        <dsp:cNvPr id="0" name=""/>
        <dsp:cNvSpPr/>
      </dsp:nvSpPr>
      <dsp:spPr>
        <a:xfrm>
          <a:off x="5640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Eligible for a loan</a:t>
          </a:r>
          <a:endParaRPr lang="en-US" sz="1300" kern="1200" dirty="0"/>
        </a:p>
      </dsp:txBody>
      <dsp:txXfrm>
        <a:off x="27497" y="2225476"/>
        <a:ext cx="1448808" cy="702547"/>
      </dsp:txXfrm>
    </dsp:sp>
    <dsp:sp modelId="{5018D3E7-D0ED-CE4A-9774-E77FA98CB1DF}">
      <dsp:nvSpPr>
        <dsp:cNvPr id="0" name=""/>
        <dsp:cNvSpPr/>
      </dsp:nvSpPr>
      <dsp:spPr>
        <a:xfrm rot="7489469">
          <a:off x="1273951" y="299163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0532" y="2979714"/>
        <a:ext cx="52271" cy="52271"/>
      </dsp:txXfrm>
    </dsp:sp>
    <dsp:sp modelId="{390353A7-64F6-A54F-A62A-1EB7CCE0A9B1}">
      <dsp:nvSpPr>
        <dsp:cNvPr id="0" name=""/>
        <dsp:cNvSpPr/>
      </dsp:nvSpPr>
      <dsp:spPr>
        <a:xfrm>
          <a:off x="5640" y="30618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Apply for a loan</a:t>
          </a:r>
          <a:endParaRPr lang="en-US" sz="1300" kern="1200" dirty="0"/>
        </a:p>
      </dsp:txBody>
      <dsp:txXfrm>
        <a:off x="27497" y="3083677"/>
        <a:ext cx="1448808" cy="702547"/>
      </dsp:txXfrm>
    </dsp:sp>
    <dsp:sp modelId="{D101D643-390C-C140-94DC-07BD0310E35D}">
      <dsp:nvSpPr>
        <dsp:cNvPr id="0" name=""/>
        <dsp:cNvSpPr/>
      </dsp:nvSpPr>
      <dsp:spPr>
        <a:xfrm rot="6550740">
          <a:off x="888035" y="3420734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751236" y="3389519"/>
        <a:ext cx="90863" cy="90863"/>
      </dsp:txXfrm>
    </dsp:sp>
    <dsp:sp modelId="{B2983967-4C3B-D84D-A2D9-A836DEBDAA47}">
      <dsp:nvSpPr>
        <dsp:cNvPr id="0" name=""/>
        <dsp:cNvSpPr/>
      </dsp:nvSpPr>
      <dsp:spPr>
        <a:xfrm>
          <a:off x="5640" y="39200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Women are financially dependent</a:t>
          </a:r>
          <a:endParaRPr lang="en-US" sz="1300" kern="1200" dirty="0"/>
        </a:p>
      </dsp:txBody>
      <dsp:txXfrm>
        <a:off x="27497" y="3941877"/>
        <a:ext cx="1448808" cy="702547"/>
      </dsp:txXfrm>
    </dsp:sp>
    <dsp:sp modelId="{3937A261-7FDC-46BE-AD59-DC9E7A542FCF}">
      <dsp:nvSpPr>
        <dsp:cNvPr id="0" name=""/>
        <dsp:cNvSpPr/>
      </dsp:nvSpPr>
      <dsp:spPr>
        <a:xfrm rot="6892822">
          <a:off x="5266231" y="2777084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0256" y="2755825"/>
        <a:ext cx="70950" cy="70950"/>
      </dsp:txXfrm>
    </dsp:sp>
    <dsp:sp modelId="{1026F4DA-F620-40DE-8DBD-F81BD69CB220}">
      <dsp:nvSpPr>
        <dsp:cNvPr id="0" name=""/>
        <dsp:cNvSpPr/>
      </dsp:nvSpPr>
      <dsp:spPr>
        <a:xfrm>
          <a:off x="4184704" y="30618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Have entrepreneurial skills</a:t>
          </a:r>
          <a:endParaRPr lang="en-US" sz="1300" kern="1200" dirty="0"/>
        </a:p>
      </dsp:txBody>
      <dsp:txXfrm>
        <a:off x="4206561" y="3083677"/>
        <a:ext cx="1448808" cy="702547"/>
      </dsp:txXfrm>
    </dsp:sp>
    <dsp:sp modelId="{3E4C34BB-8307-BF40-BCBB-B11C72E385D8}">
      <dsp:nvSpPr>
        <dsp:cNvPr id="0" name=""/>
        <dsp:cNvSpPr/>
      </dsp:nvSpPr>
      <dsp:spPr>
        <a:xfrm>
          <a:off x="6274236" y="26327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Women’s empowerment</a:t>
          </a:r>
          <a:endParaRPr lang="en-US" sz="1300" kern="1200"/>
        </a:p>
      </dsp:txBody>
      <dsp:txXfrm>
        <a:off x="6296093" y="2654576"/>
        <a:ext cx="1448808" cy="702547"/>
      </dsp:txXfrm>
    </dsp:sp>
    <dsp:sp modelId="{38DC96A5-99AC-C64E-B589-F54E7B907148}">
      <dsp:nvSpPr>
        <dsp:cNvPr id="0" name=""/>
        <dsp:cNvSpPr/>
      </dsp:nvSpPr>
      <dsp:spPr>
        <a:xfrm>
          <a:off x="6274236" y="34909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Health and education spending</a:t>
          </a:r>
          <a:endParaRPr lang="en-US" sz="1300" kern="1200" dirty="0"/>
        </a:p>
      </dsp:txBody>
      <dsp:txXfrm>
        <a:off x="6296093" y="3512777"/>
        <a:ext cx="1448808" cy="702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8D858-FD8A-8247-ACBE-925CC1B0F448}">
      <dsp:nvSpPr>
        <dsp:cNvPr id="0" name=""/>
        <dsp:cNvSpPr/>
      </dsp:nvSpPr>
      <dsp:spPr>
        <a:xfrm>
          <a:off x="6274236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Higher income</a:t>
          </a:r>
          <a:endParaRPr lang="en-US" sz="1300" kern="1200" dirty="0"/>
        </a:p>
      </dsp:txBody>
      <dsp:txXfrm>
        <a:off x="6296093" y="2010926"/>
        <a:ext cx="1448808" cy="702547"/>
      </dsp:txXfrm>
    </dsp:sp>
    <dsp:sp modelId="{BD16FA1E-723B-274A-9710-027ECA1D71F9}">
      <dsp:nvSpPr>
        <dsp:cNvPr id="0" name=""/>
        <dsp:cNvSpPr/>
      </dsp:nvSpPr>
      <dsp:spPr>
        <a:xfrm rot="15049260">
          <a:off x="5067099" y="1489783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930300" y="1458567"/>
        <a:ext cx="90863" cy="90863"/>
      </dsp:txXfrm>
    </dsp:sp>
    <dsp:sp modelId="{74F497C7-6A90-0C45-B229-D2B783100A47}">
      <dsp:nvSpPr>
        <dsp:cNvPr id="0" name=""/>
        <dsp:cNvSpPr/>
      </dsp:nvSpPr>
      <dsp:spPr>
        <a:xfrm>
          <a:off x="4184704" y="2726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Reduced expenditure on “temptation” goods</a:t>
          </a:r>
          <a:endParaRPr lang="en-US" sz="1300" kern="1200" dirty="0"/>
        </a:p>
      </dsp:txBody>
      <dsp:txXfrm>
        <a:off x="4206561" y="294525"/>
        <a:ext cx="1448808" cy="702547"/>
      </dsp:txXfrm>
    </dsp:sp>
    <dsp:sp modelId="{A94BF51A-94DA-4F65-8127-3755820604AC}">
      <dsp:nvSpPr>
        <dsp:cNvPr id="0" name=""/>
        <dsp:cNvSpPr/>
      </dsp:nvSpPr>
      <dsp:spPr>
        <a:xfrm rot="14110531">
          <a:off x="5453015" y="191888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9596" y="1906963"/>
        <a:ext cx="52271" cy="52271"/>
      </dsp:txXfrm>
    </dsp:sp>
    <dsp:sp modelId="{B45955AA-4501-45A2-BE1D-DDA1DEB1195C}">
      <dsp:nvSpPr>
        <dsp:cNvPr id="0" name=""/>
        <dsp:cNvSpPr/>
      </dsp:nvSpPr>
      <dsp:spPr>
        <a:xfrm>
          <a:off x="4184704" y="11308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Investment (in a business, or not?)</a:t>
          </a:r>
          <a:endParaRPr lang="en-US" sz="1300" kern="1200" dirty="0"/>
        </a:p>
      </dsp:txBody>
      <dsp:txXfrm>
        <a:off x="4206561" y="1152725"/>
        <a:ext cx="1448808" cy="702547"/>
      </dsp:txXfrm>
    </dsp:sp>
    <dsp:sp modelId="{11C96F9D-B821-1944-93CA-41EF31388B9F}">
      <dsp:nvSpPr>
        <dsp:cNvPr id="0" name=""/>
        <dsp:cNvSpPr/>
      </dsp:nvSpPr>
      <dsp:spPr>
        <a:xfrm rot="10800000">
          <a:off x="5677227" y="234798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60806" y="2347274"/>
        <a:ext cx="29850" cy="29850"/>
      </dsp:txXfrm>
    </dsp:sp>
    <dsp:sp modelId="{991E3D8E-B7A5-9C45-B41D-6D00512073D0}">
      <dsp:nvSpPr>
        <dsp:cNvPr id="0" name=""/>
        <dsp:cNvSpPr/>
      </dsp:nvSpPr>
      <dsp:spPr>
        <a:xfrm>
          <a:off x="4184704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Women use the loan</a:t>
          </a:r>
          <a:endParaRPr lang="en-US" sz="1300" kern="1200" dirty="0"/>
        </a:p>
      </dsp:txBody>
      <dsp:txXfrm>
        <a:off x="4206561" y="2010926"/>
        <a:ext cx="1448808" cy="702547"/>
      </dsp:txXfrm>
    </dsp:sp>
    <dsp:sp modelId="{172F972C-851E-4E2A-B061-646FF7FC8B44}">
      <dsp:nvSpPr>
        <dsp:cNvPr id="0" name=""/>
        <dsp:cNvSpPr/>
      </dsp:nvSpPr>
      <dsp:spPr>
        <a:xfrm rot="10800000">
          <a:off x="3587695" y="234798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71274" y="2347274"/>
        <a:ext cx="29850" cy="29850"/>
      </dsp:txXfrm>
    </dsp:sp>
    <dsp:sp modelId="{FAC34199-5E88-4C87-8001-E411EC58D08A}">
      <dsp:nvSpPr>
        <dsp:cNvPr id="0" name=""/>
        <dsp:cNvSpPr/>
      </dsp:nvSpPr>
      <dsp:spPr>
        <a:xfrm>
          <a:off x="2095172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Get a microloan</a:t>
          </a:r>
          <a:endParaRPr lang="en-US" sz="1300" kern="1200" dirty="0"/>
        </a:p>
      </dsp:txBody>
      <dsp:txXfrm>
        <a:off x="2117029" y="2010926"/>
        <a:ext cx="1448808" cy="702547"/>
      </dsp:txXfrm>
    </dsp:sp>
    <dsp:sp modelId="{D9CCFE4E-1DB9-4AF6-9185-7B6495F498E5}">
      <dsp:nvSpPr>
        <dsp:cNvPr id="0" name=""/>
        <dsp:cNvSpPr/>
      </dsp:nvSpPr>
      <dsp:spPr>
        <a:xfrm rot="15049260">
          <a:off x="888035" y="1489783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751236" y="1458567"/>
        <a:ext cx="90863" cy="90863"/>
      </dsp:txXfrm>
    </dsp:sp>
    <dsp:sp modelId="{5460EB43-9649-41C0-8E75-FC970BA45B4A}">
      <dsp:nvSpPr>
        <dsp:cNvPr id="0" name=""/>
        <dsp:cNvSpPr/>
      </dsp:nvSpPr>
      <dsp:spPr>
        <a:xfrm>
          <a:off x="5640" y="2726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Main constraint on investment: inability to save</a:t>
          </a:r>
          <a:endParaRPr lang="en-US" sz="1300" kern="1200" dirty="0"/>
        </a:p>
      </dsp:txBody>
      <dsp:txXfrm>
        <a:off x="27497" y="294525"/>
        <a:ext cx="1448808" cy="702547"/>
      </dsp:txXfrm>
    </dsp:sp>
    <dsp:sp modelId="{AACAD914-AAF0-43AD-A9A3-C945704B37A7}">
      <dsp:nvSpPr>
        <dsp:cNvPr id="0" name=""/>
        <dsp:cNvSpPr/>
      </dsp:nvSpPr>
      <dsp:spPr>
        <a:xfrm rot="14110531">
          <a:off x="1273951" y="191888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0532" y="1906963"/>
        <a:ext cx="52271" cy="52271"/>
      </dsp:txXfrm>
    </dsp:sp>
    <dsp:sp modelId="{6CB1B29B-77C7-4242-97A5-E52A96A59FA9}">
      <dsp:nvSpPr>
        <dsp:cNvPr id="0" name=""/>
        <dsp:cNvSpPr/>
      </dsp:nvSpPr>
      <dsp:spPr>
        <a:xfrm>
          <a:off x="5640" y="11308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Nearby </a:t>
          </a:r>
          <a:r>
            <a:rPr lang="en-US" sz="1300" kern="1200" dirty="0" err="1" smtClean="0"/>
            <a:t>Spandana</a:t>
          </a:r>
          <a:r>
            <a:rPr lang="en-US" sz="1300" kern="1200" dirty="0" smtClean="0"/>
            <a:t> branch</a:t>
          </a:r>
          <a:endParaRPr lang="en-US" sz="1300" kern="1200" dirty="0"/>
        </a:p>
      </dsp:txBody>
      <dsp:txXfrm>
        <a:off x="27497" y="1152725"/>
        <a:ext cx="1448808" cy="702547"/>
      </dsp:txXfrm>
    </dsp:sp>
    <dsp:sp modelId="{E85E9410-D0F3-0947-9FFC-3229DB8955AF}">
      <dsp:nvSpPr>
        <dsp:cNvPr id="0" name=""/>
        <dsp:cNvSpPr/>
      </dsp:nvSpPr>
      <dsp:spPr>
        <a:xfrm rot="10800000">
          <a:off x="1498163" y="234798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81742" y="2347274"/>
        <a:ext cx="29850" cy="29850"/>
      </dsp:txXfrm>
    </dsp:sp>
    <dsp:sp modelId="{6BF5FA54-2347-9A4B-8DCB-613DF9BEFE84}">
      <dsp:nvSpPr>
        <dsp:cNvPr id="0" name=""/>
        <dsp:cNvSpPr/>
      </dsp:nvSpPr>
      <dsp:spPr>
        <a:xfrm>
          <a:off x="5640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Eligible for a loan</a:t>
          </a:r>
          <a:endParaRPr lang="en-US" sz="1300" kern="1200" dirty="0"/>
        </a:p>
      </dsp:txBody>
      <dsp:txXfrm>
        <a:off x="27497" y="2010926"/>
        <a:ext cx="1448808" cy="702547"/>
      </dsp:txXfrm>
    </dsp:sp>
    <dsp:sp modelId="{5018D3E7-D0ED-CE4A-9774-E77FA98CB1DF}">
      <dsp:nvSpPr>
        <dsp:cNvPr id="0" name=""/>
        <dsp:cNvSpPr/>
      </dsp:nvSpPr>
      <dsp:spPr>
        <a:xfrm rot="7489469">
          <a:off x="1273951" y="277708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0532" y="2765164"/>
        <a:ext cx="52271" cy="52271"/>
      </dsp:txXfrm>
    </dsp:sp>
    <dsp:sp modelId="{390353A7-64F6-A54F-A62A-1EB7CCE0A9B1}">
      <dsp:nvSpPr>
        <dsp:cNvPr id="0" name=""/>
        <dsp:cNvSpPr/>
      </dsp:nvSpPr>
      <dsp:spPr>
        <a:xfrm>
          <a:off x="5640" y="28472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Apply for a loan</a:t>
          </a:r>
          <a:endParaRPr lang="en-US" sz="1300" kern="1200" dirty="0"/>
        </a:p>
      </dsp:txBody>
      <dsp:txXfrm>
        <a:off x="27497" y="2869126"/>
        <a:ext cx="1448808" cy="702547"/>
      </dsp:txXfrm>
    </dsp:sp>
    <dsp:sp modelId="{D101D643-390C-C140-94DC-07BD0310E35D}">
      <dsp:nvSpPr>
        <dsp:cNvPr id="0" name=""/>
        <dsp:cNvSpPr/>
      </dsp:nvSpPr>
      <dsp:spPr>
        <a:xfrm rot="6550740">
          <a:off x="888035" y="3206184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751236" y="3174969"/>
        <a:ext cx="90863" cy="90863"/>
      </dsp:txXfrm>
    </dsp:sp>
    <dsp:sp modelId="{B2983967-4C3B-D84D-A2D9-A836DEBDAA47}">
      <dsp:nvSpPr>
        <dsp:cNvPr id="0" name=""/>
        <dsp:cNvSpPr/>
      </dsp:nvSpPr>
      <dsp:spPr>
        <a:xfrm>
          <a:off x="5640" y="370547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Women are financially dependent</a:t>
          </a:r>
          <a:endParaRPr lang="en-US" sz="1300" kern="1200" dirty="0"/>
        </a:p>
      </dsp:txBody>
      <dsp:txXfrm>
        <a:off x="27497" y="3727327"/>
        <a:ext cx="1448808" cy="702547"/>
      </dsp:txXfrm>
    </dsp:sp>
    <dsp:sp modelId="{C73BF4F0-0748-449E-A0BE-61A756C048F1}">
      <dsp:nvSpPr>
        <dsp:cNvPr id="0" name=""/>
        <dsp:cNvSpPr/>
      </dsp:nvSpPr>
      <dsp:spPr>
        <a:xfrm rot="7489469">
          <a:off x="5453015" y="277708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5949596" y="2765164"/>
        <a:ext cx="52271" cy="52271"/>
      </dsp:txXfrm>
    </dsp:sp>
    <dsp:sp modelId="{3D5FEF9A-7988-4A47-A2E7-BA18756FAD3E}">
      <dsp:nvSpPr>
        <dsp:cNvPr id="0" name=""/>
        <dsp:cNvSpPr/>
      </dsp:nvSpPr>
      <dsp:spPr>
        <a:xfrm>
          <a:off x="4184704" y="28472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Avoid shocks</a:t>
          </a:r>
          <a:endParaRPr lang="en-US" sz="1300" kern="1200" dirty="0"/>
        </a:p>
      </dsp:txBody>
      <dsp:txXfrm>
        <a:off x="4206561" y="2869126"/>
        <a:ext cx="1448808" cy="702547"/>
      </dsp:txXfrm>
    </dsp:sp>
    <dsp:sp modelId="{50AE7E2C-0681-944C-A762-A8A52382AB43}">
      <dsp:nvSpPr>
        <dsp:cNvPr id="0" name=""/>
        <dsp:cNvSpPr/>
      </dsp:nvSpPr>
      <dsp:spPr>
        <a:xfrm rot="6550740">
          <a:off x="5067099" y="3206184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930300" y="3174969"/>
        <a:ext cx="90863" cy="90863"/>
      </dsp:txXfrm>
    </dsp:sp>
    <dsp:sp modelId="{703C398A-ECBD-1E4D-B138-1D28BBE84407}">
      <dsp:nvSpPr>
        <dsp:cNvPr id="0" name=""/>
        <dsp:cNvSpPr/>
      </dsp:nvSpPr>
      <dsp:spPr>
        <a:xfrm>
          <a:off x="4184704" y="370547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Loan acts as a commitment device</a:t>
          </a:r>
          <a:endParaRPr lang="en-US" sz="1300" kern="1200" dirty="0"/>
        </a:p>
      </dsp:txBody>
      <dsp:txXfrm>
        <a:off x="4206561" y="3727327"/>
        <a:ext cx="1448808" cy="702547"/>
      </dsp:txXfrm>
    </dsp:sp>
    <dsp:sp modelId="{3E4C34BB-8307-BF40-BCBB-B11C72E385D8}">
      <dsp:nvSpPr>
        <dsp:cNvPr id="0" name=""/>
        <dsp:cNvSpPr/>
      </dsp:nvSpPr>
      <dsp:spPr>
        <a:xfrm>
          <a:off x="6274236" y="28472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Women’s empowerment</a:t>
          </a:r>
          <a:endParaRPr lang="en-US" sz="1300" kern="1200"/>
        </a:p>
      </dsp:txBody>
      <dsp:txXfrm>
        <a:off x="6296093" y="2869126"/>
        <a:ext cx="1448808" cy="702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8D858-FD8A-8247-ACBE-925CC1B0F448}">
      <dsp:nvSpPr>
        <dsp:cNvPr id="0" name=""/>
        <dsp:cNvSpPr/>
      </dsp:nvSpPr>
      <dsp:spPr>
        <a:xfrm>
          <a:off x="6274236" y="26327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Lower income (long run)</a:t>
          </a:r>
          <a:endParaRPr lang="en-US" sz="1600" kern="1200" dirty="0"/>
        </a:p>
      </dsp:txBody>
      <dsp:txXfrm>
        <a:off x="6296093" y="2654576"/>
        <a:ext cx="1448808" cy="702547"/>
      </dsp:txXfrm>
    </dsp:sp>
    <dsp:sp modelId="{11C96F9D-B821-1944-93CA-41EF31388B9F}">
      <dsp:nvSpPr>
        <dsp:cNvPr id="0" name=""/>
        <dsp:cNvSpPr/>
      </dsp:nvSpPr>
      <dsp:spPr>
        <a:xfrm rot="14110531">
          <a:off x="5453015" y="256253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9596" y="2550614"/>
        <a:ext cx="52271" cy="52271"/>
      </dsp:txXfrm>
    </dsp:sp>
    <dsp:sp modelId="{991E3D8E-B7A5-9C45-B41D-6D00512073D0}">
      <dsp:nvSpPr>
        <dsp:cNvPr id="0" name=""/>
        <dsp:cNvSpPr/>
      </dsp:nvSpPr>
      <dsp:spPr>
        <a:xfrm>
          <a:off x="4184704" y="17745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Increased consumption</a:t>
          </a:r>
          <a:endParaRPr lang="en-US" sz="1600" kern="1200" dirty="0"/>
        </a:p>
      </dsp:txBody>
      <dsp:txXfrm>
        <a:off x="4206561" y="1796376"/>
        <a:ext cx="1448808" cy="702547"/>
      </dsp:txXfrm>
    </dsp:sp>
    <dsp:sp modelId="{172F972C-851E-4E2A-B061-646FF7FC8B44}">
      <dsp:nvSpPr>
        <dsp:cNvPr id="0" name=""/>
        <dsp:cNvSpPr/>
      </dsp:nvSpPr>
      <dsp:spPr>
        <a:xfrm rot="10800000">
          <a:off x="3587695" y="213343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71274" y="2132724"/>
        <a:ext cx="29850" cy="29850"/>
      </dsp:txXfrm>
    </dsp:sp>
    <dsp:sp modelId="{FAC34199-5E88-4C87-8001-E411EC58D08A}">
      <dsp:nvSpPr>
        <dsp:cNvPr id="0" name=""/>
        <dsp:cNvSpPr/>
      </dsp:nvSpPr>
      <dsp:spPr>
        <a:xfrm>
          <a:off x="2095172" y="17745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Get a microloan</a:t>
          </a:r>
          <a:endParaRPr lang="en-US" sz="1600" kern="1200" dirty="0"/>
        </a:p>
      </dsp:txBody>
      <dsp:txXfrm>
        <a:off x="2117029" y="1796376"/>
        <a:ext cx="1448808" cy="702547"/>
      </dsp:txXfrm>
    </dsp:sp>
    <dsp:sp modelId="{D9CCFE4E-1DB9-4AF6-9185-7B6495F498E5}">
      <dsp:nvSpPr>
        <dsp:cNvPr id="0" name=""/>
        <dsp:cNvSpPr/>
      </dsp:nvSpPr>
      <dsp:spPr>
        <a:xfrm rot="14707178">
          <a:off x="1087167" y="1489783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61192" y="1468524"/>
        <a:ext cx="70950" cy="70950"/>
      </dsp:txXfrm>
    </dsp:sp>
    <dsp:sp modelId="{5460EB43-9649-41C0-8E75-FC970BA45B4A}">
      <dsp:nvSpPr>
        <dsp:cNvPr id="0" name=""/>
        <dsp:cNvSpPr/>
      </dsp:nvSpPr>
      <dsp:spPr>
        <a:xfrm>
          <a:off x="5640" y="4872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People are easily tempted into debt</a:t>
          </a:r>
          <a:endParaRPr lang="en-US" sz="1600" kern="1200" dirty="0"/>
        </a:p>
      </dsp:txBody>
      <dsp:txXfrm>
        <a:off x="27497" y="509075"/>
        <a:ext cx="1448808" cy="702547"/>
      </dsp:txXfrm>
    </dsp:sp>
    <dsp:sp modelId="{AACAD914-AAF0-43AD-A9A3-C945704B37A7}">
      <dsp:nvSpPr>
        <dsp:cNvPr id="0" name=""/>
        <dsp:cNvSpPr/>
      </dsp:nvSpPr>
      <dsp:spPr>
        <a:xfrm rot="12942401">
          <a:off x="1429058" y="19188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8287" y="1914719"/>
        <a:ext cx="36760" cy="36760"/>
      </dsp:txXfrm>
    </dsp:sp>
    <dsp:sp modelId="{6CB1B29B-77C7-4242-97A5-E52A96A59FA9}">
      <dsp:nvSpPr>
        <dsp:cNvPr id="0" name=""/>
        <dsp:cNvSpPr/>
      </dsp:nvSpPr>
      <dsp:spPr>
        <a:xfrm>
          <a:off x="5640" y="13454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Nearby </a:t>
          </a:r>
          <a:r>
            <a:rPr lang="en-US" sz="1600" kern="1200" dirty="0" err="1" smtClean="0"/>
            <a:t>Spandana</a:t>
          </a:r>
          <a:r>
            <a:rPr lang="en-US" sz="1600" kern="1200" dirty="0" smtClean="0"/>
            <a:t> branch</a:t>
          </a:r>
          <a:endParaRPr lang="en-US" sz="1600" kern="1200" dirty="0"/>
        </a:p>
      </dsp:txBody>
      <dsp:txXfrm>
        <a:off x="27497" y="1367275"/>
        <a:ext cx="1448808" cy="702547"/>
      </dsp:txXfrm>
    </dsp:sp>
    <dsp:sp modelId="{E85E9410-D0F3-0947-9FFC-3229DB8955AF}">
      <dsp:nvSpPr>
        <dsp:cNvPr id="0" name=""/>
        <dsp:cNvSpPr/>
      </dsp:nvSpPr>
      <dsp:spPr>
        <a:xfrm rot="8657599">
          <a:off x="1429058" y="23479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8287" y="2343819"/>
        <a:ext cx="36760" cy="36760"/>
      </dsp:txXfrm>
    </dsp:sp>
    <dsp:sp modelId="{6BF5FA54-2347-9A4B-8DCB-613DF9BEFE84}">
      <dsp:nvSpPr>
        <dsp:cNvPr id="0" name=""/>
        <dsp:cNvSpPr/>
      </dsp:nvSpPr>
      <dsp:spPr>
        <a:xfrm>
          <a:off x="5640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Eligible for a loan</a:t>
          </a:r>
          <a:endParaRPr lang="en-US" sz="1600" kern="1200" dirty="0"/>
        </a:p>
      </dsp:txBody>
      <dsp:txXfrm>
        <a:off x="27497" y="2225476"/>
        <a:ext cx="1448808" cy="702547"/>
      </dsp:txXfrm>
    </dsp:sp>
    <dsp:sp modelId="{5018D3E7-D0ED-CE4A-9774-E77FA98CB1DF}">
      <dsp:nvSpPr>
        <dsp:cNvPr id="0" name=""/>
        <dsp:cNvSpPr/>
      </dsp:nvSpPr>
      <dsp:spPr>
        <a:xfrm rot="6892822">
          <a:off x="1087167" y="2777084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61192" y="2755825"/>
        <a:ext cx="70950" cy="70950"/>
      </dsp:txXfrm>
    </dsp:sp>
    <dsp:sp modelId="{390353A7-64F6-A54F-A62A-1EB7CCE0A9B1}">
      <dsp:nvSpPr>
        <dsp:cNvPr id="0" name=""/>
        <dsp:cNvSpPr/>
      </dsp:nvSpPr>
      <dsp:spPr>
        <a:xfrm>
          <a:off x="5640" y="30618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for a loan</a:t>
          </a:r>
          <a:endParaRPr lang="en-US" sz="1600" kern="1200" dirty="0"/>
        </a:p>
      </dsp:txBody>
      <dsp:txXfrm>
        <a:off x="27497" y="3083677"/>
        <a:ext cx="1448808" cy="702547"/>
      </dsp:txXfrm>
    </dsp:sp>
    <dsp:sp modelId="{C2FE4909-2366-4540-B12D-79BBAF73B458}">
      <dsp:nvSpPr>
        <dsp:cNvPr id="0" name=""/>
        <dsp:cNvSpPr/>
      </dsp:nvSpPr>
      <dsp:spPr>
        <a:xfrm rot="10800000">
          <a:off x="5677227" y="2991634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60806" y="2990925"/>
        <a:ext cx="29850" cy="29850"/>
      </dsp:txXfrm>
    </dsp:sp>
    <dsp:sp modelId="{2B64A862-3871-B84A-8860-5EE8AB0EBD79}">
      <dsp:nvSpPr>
        <dsp:cNvPr id="0" name=""/>
        <dsp:cNvSpPr/>
      </dsp:nvSpPr>
      <dsp:spPr>
        <a:xfrm>
          <a:off x="4184704" y="26327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reduction in high-cost debt (no refinancing)</a:t>
          </a:r>
          <a:endParaRPr lang="en-US" sz="1600" kern="1200" dirty="0"/>
        </a:p>
      </dsp:txBody>
      <dsp:txXfrm>
        <a:off x="4206561" y="2654576"/>
        <a:ext cx="1448808" cy="702547"/>
      </dsp:txXfrm>
    </dsp:sp>
    <dsp:sp modelId="{71F621DC-512E-3543-B5FA-85CD59143015}">
      <dsp:nvSpPr>
        <dsp:cNvPr id="0" name=""/>
        <dsp:cNvSpPr/>
      </dsp:nvSpPr>
      <dsp:spPr>
        <a:xfrm rot="7489469">
          <a:off x="5453015" y="342073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9596" y="3408814"/>
        <a:ext cx="52271" cy="52271"/>
      </dsp:txXfrm>
    </dsp:sp>
    <dsp:sp modelId="{822AB552-29D0-3A49-99F9-4D4F948577AB}">
      <dsp:nvSpPr>
        <dsp:cNvPr id="0" name=""/>
        <dsp:cNvSpPr/>
      </dsp:nvSpPr>
      <dsp:spPr>
        <a:xfrm>
          <a:off x="4184704" y="34909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increase in investment</a:t>
          </a:r>
          <a:endParaRPr lang="en-US" sz="1600" kern="1200" dirty="0"/>
        </a:p>
      </dsp:txBody>
      <dsp:txXfrm>
        <a:off x="4206561" y="3512777"/>
        <a:ext cx="1448808" cy="702547"/>
      </dsp:txXfrm>
    </dsp:sp>
    <dsp:sp modelId="{A77136FE-4E5B-5447-BA24-AD6B0DFBAFE0}">
      <dsp:nvSpPr>
        <dsp:cNvPr id="0" name=""/>
        <dsp:cNvSpPr/>
      </dsp:nvSpPr>
      <dsp:spPr>
        <a:xfrm>
          <a:off x="6274236" y="34909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Debt trap</a:t>
          </a:r>
          <a:endParaRPr lang="en-US" sz="1600" kern="1200" dirty="0"/>
        </a:p>
      </dsp:txBody>
      <dsp:txXfrm>
        <a:off x="6296093" y="3512777"/>
        <a:ext cx="1448808" cy="702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0CD32F49-06C0-4472-B675-51E02DBE0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1" rIns="93021" bIns="46511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928D5DF7-A16B-421B-95B6-2B8117B69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10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B1389-3DC4-4CD5-AED6-A9D3F8B75317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D5975-4899-4B4F-8316-0C591A21C291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GT" dirty="0" smtClean="0">
                <a:latin typeface="Arial" pitchFamily="34" charset="0"/>
              </a:rPr>
              <a:t>Question from Rachel: </a:t>
            </a:r>
            <a:r>
              <a:rPr lang="en-US" dirty="0" smtClean="0"/>
              <a:t>[am I right that we basically interviewed every </a:t>
            </a:r>
            <a:r>
              <a:rPr lang="en-US" dirty="0" err="1" smtClean="0"/>
              <a:t>hh</a:t>
            </a:r>
            <a:r>
              <a:rPr lang="en-US" dirty="0" smtClean="0"/>
              <a:t> that had certain characteristics, </a:t>
            </a:r>
            <a:r>
              <a:rPr lang="en-US" dirty="0" err="1" smtClean="0"/>
              <a:t>ie</a:t>
            </a:r>
            <a:r>
              <a:rPr lang="en-US" dirty="0" smtClean="0"/>
              <a:t> likely to borrow? Or was it that could borrow?]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</a:t>
            </a:r>
            <a:r>
              <a:rPr lang="en-US" baseline="0" dirty="0" smtClean="0"/>
              <a:t> from Angela:</a:t>
            </a:r>
            <a:r>
              <a:rPr lang="en-US" dirty="0" smtClean="0"/>
              <a:t> </a:t>
            </a:r>
            <a:r>
              <a:rPr lang="en-US" i="1" dirty="0" smtClean="0"/>
              <a:t>I’m not 100% sure, but I think it was every HH that had an eligible potential client (a woman between 19 and 55)</a:t>
            </a:r>
          </a:p>
          <a:p>
            <a:pPr eaLnBrk="1" hangingPunct="1"/>
            <a:endParaRPr lang="es-G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89F32-5E46-41D0-91EF-C56393AA963B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“new” = opened &lt;</a:t>
            </a:r>
            <a:r>
              <a:rPr lang="en-US" smtClean="0">
                <a:latin typeface="Arial" pitchFamily="34" charset="0"/>
              </a:rPr>
              <a:t>1 year ago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89F32-5E46-41D0-91EF-C56393AA963B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were a number of media responses to the study, most notably Brigit Helms – CEO of </a:t>
            </a:r>
            <a:r>
              <a:rPr lang="en-US" dirty="0" err="1" smtClean="0"/>
              <a:t>Unitus</a:t>
            </a:r>
            <a:r>
              <a:rPr lang="en-US" dirty="0" smtClean="0"/>
              <a:t> (representing several MFIs</a:t>
            </a:r>
            <a:r>
              <a:rPr lang="en-US" baseline="0" dirty="0" smtClean="0"/>
              <a:t> and social enterprises) – who challenged the study findings in her Seattle Times op-ed. </a:t>
            </a:r>
            <a:r>
              <a:rPr lang="en-US" baseline="0" dirty="0" err="1" smtClean="0"/>
              <a:t>Abhijit</a:t>
            </a:r>
            <a:r>
              <a:rPr lang="en-US" baseline="0" dirty="0" smtClean="0"/>
              <a:t>, Esther and Dean </a:t>
            </a:r>
            <a:r>
              <a:rPr lang="en-US" baseline="0" dirty="0" err="1" smtClean="0"/>
              <a:t>Karlan</a:t>
            </a:r>
            <a:r>
              <a:rPr lang="en-US" baseline="0" dirty="0" smtClean="0"/>
              <a:t> responded with a New York Times column.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D5DF7-A16B-421B-95B6-2B8117B6960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Loans are joint-liability</a:t>
            </a:r>
            <a:r>
              <a:rPr lang="en-US" baseline="0" dirty="0" smtClean="0"/>
              <a:t> at the group level. They also offer an  individual-liability loan (you can graduate up to it, I think) – and men are allowed that one too. Very few clients have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5BF-ACBA-4664-AEA5-B80ECDC64A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6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24256-0E17-46C3-8E80-F6219297DB3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24256-0E17-46C3-8E80-F6219297DB3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20C23-EEE6-4962-9AE5-9C282557A59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35500" cy="347662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05313"/>
            <a:ext cx="5127625" cy="41687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5BF-ACBA-4664-AEA5-B80ECDC64A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5BF-ACBA-4664-AEA5-B80ECDC64A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D5975-4899-4B4F-8316-0C591A21C291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+mn-lt"/>
                <a:cs typeface="+mn-cs"/>
              </a:rPr>
              <a:t>These slums were selected based on having residents who were desirable potential borrowers: poor, but not “the poorest of the poor.” </a:t>
            </a:r>
            <a:endParaRPr lang="es-G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D5975-4899-4B4F-8316-0C591A21C291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G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740000"/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7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85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381000" y="1752600"/>
            <a:ext cx="822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4400" b="1">
                <a:solidFill>
                  <a:schemeClr val="accent5">
                    <a:lumMod val="75000"/>
                  </a:schemeClr>
                </a:solidFill>
                <a:latin typeface="Garamond" pitchFamily="18" charset="0"/>
              </a:defRPr>
            </a:lvl1pPr>
            <a:lvl2pPr marL="45720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latin typeface="Garamond" pitchFamily="18" charset="0"/>
              </a:defRPr>
            </a:lvl2pPr>
            <a:lvl3pPr marL="914400" indent="0">
              <a:buNone/>
              <a:defRPr>
                <a:solidFill>
                  <a:schemeClr val="bg1">
                    <a:lumMod val="85000"/>
                  </a:schemeClr>
                </a:solidFill>
                <a:latin typeface="Garamond" pitchFamily="18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916405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90600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572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5616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990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724400"/>
          </a:xfrm>
        </p:spPr>
        <p:txBody>
          <a:bodyPr/>
          <a:lstStyle>
            <a:lvl1pP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724400"/>
          </a:xfrm>
        </p:spPr>
        <p:txBody>
          <a:bodyPr/>
          <a:lstStyle>
            <a:lvl1pPr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4501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1">
                <a:solidFill>
                  <a:srgbClr val="7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2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3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038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8229600" cy="473075"/>
          </a:xfrm>
        </p:spPr>
        <p:txBody>
          <a:bodyPr/>
          <a:lstStyle>
            <a:lvl1pPr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6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0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40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6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3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6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1"/>
            <a:ext cx="4040188" cy="3763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1"/>
            <a:ext cx="4041775" cy="3763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0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4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8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05000"/>
            <a:ext cx="5111750" cy="4221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24200"/>
            <a:ext cx="3008313" cy="3001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599"/>
            <a:ext cx="5486400" cy="297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6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8800"/>
            <a:ext cx="2057400" cy="4297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6019800" cy="4297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Ques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6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1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6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05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3008313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05000"/>
            <a:ext cx="5111750" cy="4221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6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799"/>
            <a:ext cx="5486400" cy="28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6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0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2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6113-6CAE-46B9-B971-35FAA86C94B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E12-0177-4948-8875-F453A98C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992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6113-6CAE-46B9-B971-35FAA86C94B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E12-0177-4948-8875-F453A98C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14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86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6113-6CAE-46B9-B971-35FAA86C94B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E12-0177-4948-8875-F453A98C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51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6113-6CAE-46B9-B971-35FAA86C94B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E12-0177-4948-8875-F453A98C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22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6113-6CAE-46B9-B971-35FAA86C94B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E12-0177-4948-8875-F453A98C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16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8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6113-6CAE-46B9-B971-35FAA86C94B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E12-0177-4948-8875-F453A98C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61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4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6113-6CAE-46B9-B971-35FAA86C94B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E12-0177-4948-8875-F453A98C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3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0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7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0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6637B1-3E5D-4675-A132-8591145E0DF7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CAA60-6F46-4845-981C-6AA29B32D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0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8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46000" contrast="61000"/>
                    </a14:imgEffect>
                  </a14:imgLayer>
                </a14:imgProps>
              </a:ext>
            </a:extLst>
          </a:blip>
          <a:srcRect r="53271"/>
          <a:stretch>
            <a:fillRect/>
          </a:stretch>
        </p:blipFill>
        <p:spPr bwMode="auto">
          <a:xfrm>
            <a:off x="457200" y="568325"/>
            <a:ext cx="3810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343400" y="1216223"/>
            <a:ext cx="42672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130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TRANSLATING RESEARCH INTO ACTION</a:t>
            </a:r>
            <a:endParaRPr kumimoji="0" lang="en-US" sz="1400" b="0" i="0" u="none" strike="noStrike" cap="none" spc="130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" y="6324600"/>
            <a:ext cx="1965960" cy="512064"/>
          </a:xfrm>
          <a:prstGeom prst="rect">
            <a:avLst/>
          </a:prstGeom>
          <a:solidFill>
            <a:srgbClr val="6C0000"/>
          </a:solidFill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6324600"/>
            <a:ext cx="6922008" cy="512064"/>
          </a:xfrm>
          <a:prstGeom prst="rect">
            <a:avLst/>
          </a:prstGeom>
          <a:solidFill>
            <a:srgbClr val="3E0000"/>
          </a:solidFill>
          <a:ln w="571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7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29" r:id="rId12"/>
    <p:sldLayoutId id="2147483830" r:id="rId13"/>
    <p:sldLayoutId id="2147483831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E0481D8-7B4F-40D8-BC2E-9EF0C8AD407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0807CA4-F4A4-44E4-B3C5-48224C007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2057400" cy="228600"/>
          </a:xfrm>
          <a:prstGeom prst="rect">
            <a:avLst/>
          </a:prstGeom>
          <a:solidFill>
            <a:srgbClr val="FF0000">
              <a:lumMod val="50000"/>
            </a:srgbClr>
          </a:solidFill>
          <a:ln w="1905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1368846"/>
            <a:ext cx="6934200" cy="231354"/>
          </a:xfrm>
          <a:prstGeom prst="rect">
            <a:avLst/>
          </a:prstGeom>
          <a:solidFill>
            <a:srgbClr val="C00000">
              <a:lumMod val="50000"/>
            </a:srgb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25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75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C880-8079-4E4F-B306-FF4A67F4B245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7C0F-5542-46B8-8DC6-E95DC272A8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371600"/>
            <a:ext cx="2057400" cy="228600"/>
          </a:xfrm>
          <a:prstGeom prst="rect">
            <a:avLst/>
          </a:prstGeom>
          <a:solidFill>
            <a:srgbClr val="000000">
              <a:lumMod val="95000"/>
              <a:lumOff val="5000"/>
            </a:srgbClr>
          </a:solidFill>
          <a:ln w="1905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1368846"/>
            <a:ext cx="6934200" cy="231354"/>
          </a:xfrm>
          <a:prstGeom prst="rect">
            <a:avLst/>
          </a:prstGeom>
          <a:solidFill>
            <a:srgbClr val="FFFFFF">
              <a:lumMod val="50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9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lphaUcPeriod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lphaUcPeriod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lphaUcPeriod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 typeface="+mj-lt"/>
        <a:buAutoNum type="alphaUcPeriod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ct val="20000"/>
        </a:spcBef>
        <a:buFont typeface="+mj-lt"/>
        <a:buAutoNum type="alphaUcPeriod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6113-6CAE-46B9-B971-35FAA86C94BA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7E12-0177-4948-8875-F453A98C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0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 start-to-finish</a:t>
            </a:r>
            <a:br>
              <a:rPr lang="en-US" dirty="0" smtClean="0"/>
            </a:br>
            <a:r>
              <a:rPr lang="en-US" dirty="0" smtClean="0"/>
              <a:t>Impact of Microcredit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right</a:t>
            </a:r>
            <a:r>
              <a:rPr lang="en-US" dirty="0" smtClean="0"/>
              <a:t> </a:t>
            </a:r>
            <a:r>
              <a:rPr lang="en-US" dirty="0" smtClean="0"/>
              <a:t>partner: </a:t>
            </a:r>
            <a:r>
              <a:rPr lang="en-US" dirty="0" err="1" smtClean="0"/>
              <a:t>Spandana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Launched in </a:t>
            </a:r>
            <a:r>
              <a:rPr lang="en-US" dirty="0" smtClean="0"/>
              <a:t>1998, 16,400 clients by 2002</a:t>
            </a:r>
            <a:endParaRPr lang="en-US" dirty="0"/>
          </a:p>
          <a:p>
            <a:pPr lvl="1"/>
            <a:r>
              <a:rPr lang="en-US" dirty="0" smtClean="0"/>
              <a:t>Meant evaluation was of a mature program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Standard lending model</a:t>
            </a:r>
          </a:p>
          <a:p>
            <a:pPr lvl="1"/>
            <a:r>
              <a:rPr lang="en-US" dirty="0" smtClean="0"/>
              <a:t>Mainly </a:t>
            </a:r>
            <a:r>
              <a:rPr lang="en-US" dirty="0"/>
              <a:t>g</a:t>
            </a:r>
            <a:r>
              <a:rPr lang="en-US" dirty="0" smtClean="0"/>
              <a:t>roup lending of  </a:t>
            </a:r>
            <a:r>
              <a:rPr lang="en-US" dirty="0" smtClean="0"/>
              <a:t>small but rising </a:t>
            </a:r>
            <a:r>
              <a:rPr lang="en-US" dirty="0" smtClean="0"/>
              <a:t>amounts to women borrowers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For profit (not standard) and less focused on changing norms than some organizations</a:t>
            </a:r>
          </a:p>
          <a:p>
            <a:endParaRPr lang="en-US" sz="900" dirty="0" smtClean="0"/>
          </a:p>
          <a:p>
            <a:r>
              <a:rPr lang="en-US" dirty="0" smtClean="0"/>
              <a:t>Moving into a new </a:t>
            </a:r>
            <a:r>
              <a:rPr lang="en-US" dirty="0" smtClean="0"/>
              <a:t>city</a:t>
            </a:r>
          </a:p>
          <a:p>
            <a:pPr lvl="1"/>
            <a:r>
              <a:rPr lang="en-US" dirty="0" smtClean="0"/>
              <a:t>Room for large sample size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Very committed head in </a:t>
            </a:r>
            <a:r>
              <a:rPr lang="en-US" dirty="0" err="1" smtClean="0"/>
              <a:t>Padmaja</a:t>
            </a:r>
            <a:r>
              <a:rPr lang="en-US" dirty="0" smtClean="0"/>
              <a:t> Reddy</a:t>
            </a:r>
          </a:p>
          <a:p>
            <a:endParaRPr lang="en-US" dirty="0" smtClean="0"/>
          </a:p>
        </p:txBody>
      </p:sp>
      <p:pic>
        <p:nvPicPr>
          <p:cNvPr id="8" name="Picture 7" descr="Spandana_4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109411"/>
            <a:ext cx="1617846" cy="16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etting</a:t>
            </a:r>
            <a:r>
              <a:rPr lang="en-US" dirty="0" smtClean="0"/>
              <a:t>: Hyderabad, India</a:t>
            </a:r>
            <a:endParaRPr lang="en-US" dirty="0"/>
          </a:p>
        </p:txBody>
      </p:sp>
      <p:pic>
        <p:nvPicPr>
          <p:cNvPr id="6" name="Picture 5" descr="indiamap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r="26578"/>
          <a:stretch/>
        </p:blipFill>
        <p:spPr>
          <a:xfrm>
            <a:off x="442529" y="1828800"/>
            <a:ext cx="2866820" cy="4392557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295400" y="4191000"/>
            <a:ext cx="914400" cy="9144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1752600" y="1981200"/>
            <a:ext cx="2057400" cy="2209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8800" y="5105400"/>
            <a:ext cx="1981200" cy="1143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yderab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8800"/>
            <a:ext cx="4864100" cy="4470400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 bwMode="auto">
          <a:xfrm>
            <a:off x="1219200" y="4495800"/>
            <a:ext cx="1066800" cy="228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Hyderabad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assessment of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u="sng" dirty="0" smtClean="0"/>
              <a:t>The city</a:t>
            </a:r>
          </a:p>
          <a:p>
            <a:r>
              <a:rPr lang="en-US" dirty="0"/>
              <a:t>1/3 of Hyderabad’s population lives in </a:t>
            </a:r>
            <a:r>
              <a:rPr lang="en-US" dirty="0" smtClean="0"/>
              <a:t>slums</a:t>
            </a:r>
          </a:p>
          <a:p>
            <a:endParaRPr lang="en-US" sz="800" dirty="0"/>
          </a:p>
          <a:p>
            <a:r>
              <a:rPr lang="en-US" dirty="0"/>
              <a:t>In 2004, no MFIs were working in these </a:t>
            </a:r>
            <a:r>
              <a:rPr lang="en-US" dirty="0" smtClean="0"/>
              <a:t>neighborhoods</a:t>
            </a:r>
          </a:p>
          <a:p>
            <a:endParaRPr lang="en-US" sz="900" dirty="0"/>
          </a:p>
          <a:p>
            <a:r>
              <a:rPr lang="en-US" dirty="0"/>
              <a:t>Yet 69% of  households had an informal </a:t>
            </a:r>
            <a:r>
              <a:rPr lang="en-US" dirty="0" smtClean="0"/>
              <a:t>loan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FFFFFF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600" b="1" u="sng" dirty="0" smtClean="0"/>
              <a:t>H</a:t>
            </a:r>
            <a:r>
              <a:rPr lang="en-US" sz="2600" b="1" u="sng" dirty="0" smtClean="0"/>
              <a:t>ouseholds in target areas</a:t>
            </a:r>
            <a:endParaRPr lang="en-US" sz="2600" b="1" u="sng" dirty="0" smtClean="0"/>
          </a:p>
          <a:p>
            <a:r>
              <a:rPr lang="en-US" sz="2600" dirty="0" smtClean="0"/>
              <a:t>Avg</a:t>
            </a:r>
            <a:r>
              <a:rPr lang="en-US" sz="2600" dirty="0"/>
              <a:t>.</a:t>
            </a:r>
            <a:r>
              <a:rPr lang="en-US" sz="2600" dirty="0" smtClean="0"/>
              <a:t> expenditure, per person per month: </a:t>
            </a:r>
            <a:r>
              <a:rPr lang="en-US" sz="2600" b="1" dirty="0" err="1"/>
              <a:t>Rs</a:t>
            </a:r>
            <a:r>
              <a:rPr lang="en-US" sz="2600" b="1" dirty="0"/>
              <a:t>. 981</a:t>
            </a:r>
            <a:r>
              <a:rPr lang="en-US" sz="2600" dirty="0"/>
              <a:t> ($18</a:t>
            </a:r>
            <a:r>
              <a:rPr lang="en-US" sz="2600" dirty="0" smtClean="0"/>
              <a:t>)</a:t>
            </a:r>
          </a:p>
          <a:p>
            <a:endParaRPr lang="en-US" sz="900" dirty="0"/>
          </a:p>
          <a:p>
            <a:r>
              <a:rPr lang="en-US" sz="2600" dirty="0" smtClean="0"/>
              <a:t>Avg. debt : </a:t>
            </a:r>
            <a:r>
              <a:rPr lang="en-US" sz="2600" b="1" dirty="0" err="1"/>
              <a:t>Rs</a:t>
            </a:r>
            <a:r>
              <a:rPr lang="en-US" sz="2600" b="1" dirty="0"/>
              <a:t>. 36,567 </a:t>
            </a:r>
            <a:r>
              <a:rPr lang="en-US" sz="2600" dirty="0"/>
              <a:t>($670)</a:t>
            </a:r>
          </a:p>
          <a:p>
            <a:r>
              <a:rPr lang="en-US" sz="2600" dirty="0"/>
              <a:t>Literacy rate: </a:t>
            </a:r>
            <a:r>
              <a:rPr lang="en-US" sz="2600" b="1" dirty="0"/>
              <a:t>68%</a:t>
            </a:r>
          </a:p>
          <a:p>
            <a:r>
              <a:rPr lang="en-US" sz="2600" dirty="0"/>
              <a:t>Businesses per person: </a:t>
            </a:r>
            <a:r>
              <a:rPr lang="en-US" sz="2600" b="1" dirty="0"/>
              <a:t>30%</a:t>
            </a:r>
          </a:p>
          <a:p>
            <a:r>
              <a:rPr lang="en-US" sz="2600" dirty="0"/>
              <a:t>Enrolled or finished studies? </a:t>
            </a:r>
            <a:r>
              <a:rPr lang="en-US" sz="2600" b="1" dirty="0"/>
              <a:t>29%</a:t>
            </a:r>
            <a:r>
              <a:rPr lang="en-US" sz="2600" dirty="0">
                <a:solidFill>
                  <a:schemeClr val="bg1"/>
                </a:solidFill>
              </a:rPr>
              <a:t>		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8517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What level to randomize at?</a:t>
            </a:r>
            <a:endParaRPr lang="en-US" sz="4000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2575961" y="2142022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66561" y="2149241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77301" y="2150043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95261" y="2149241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28361" y="23241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18961" y="23241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85761" y="23241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13659" y="23241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00098" y="2971800"/>
            <a:ext cx="12954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47461" y="3613680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08282" y="3740748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66561" y="3883024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95161" y="4031078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Borrowing g</a:t>
            </a:r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roup</a:t>
            </a:r>
            <a:endParaRPr lang="en-US" sz="18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138061" y="4572000"/>
            <a:ext cx="12954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66561" y="5211278"/>
            <a:ext cx="2438400" cy="1219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Community</a:t>
            </a:r>
          </a:p>
          <a:p>
            <a:pPr algn="ctr"/>
            <a:r>
              <a:rPr lang="en-US" dirty="0" smtClean="0">
                <a:latin typeface="Garamond"/>
                <a:cs typeface="Garamond"/>
              </a:rPr>
              <a:t>(branch office)</a:t>
            </a:r>
            <a:endParaRPr lang="en-US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745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U</a:t>
            </a:r>
            <a:r>
              <a:rPr lang="en-US" sz="4000" dirty="0" smtClean="0"/>
              <a:t>nit to randomization options</a:t>
            </a:r>
            <a:endParaRPr lang="en-US" sz="40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Could not randomize by individual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err="1" smtClean="0"/>
              <a:t>Spandana</a:t>
            </a:r>
            <a:r>
              <a:rPr lang="en-US" sz="2000" dirty="0" smtClean="0"/>
              <a:t> lent to groups not individuals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What </a:t>
            </a:r>
            <a:r>
              <a:rPr lang="en-US" sz="2000" dirty="0" smtClean="0"/>
              <a:t>unit of randomization makes sense?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client? group? credit officer? center/branch office?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wanted impact on community, including spillovers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Could not randomize by borrowing group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Who is the borrowing group in comparison areas?</a:t>
            </a:r>
          </a:p>
          <a:p>
            <a:pPr lvl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Interested in the impact of access to microcredit on the community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err="1" smtClean="0"/>
              <a:t>Nonborrowers</a:t>
            </a:r>
            <a:r>
              <a:rPr lang="en-US" sz="2000" dirty="0" smtClean="0"/>
              <a:t> might gain by being employed by borrowers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Existing businesses might loose from additional competition from new businesses</a:t>
            </a:r>
          </a:p>
          <a:p>
            <a:pPr lvl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Decided to randomize access by </a:t>
            </a:r>
            <a:r>
              <a:rPr lang="en-US" sz="2400" dirty="0" err="1" smtClean="0"/>
              <a:t>communit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Research design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Spandana</a:t>
            </a:r>
            <a:r>
              <a:rPr lang="en-US" sz="2400" dirty="0" smtClean="0"/>
              <a:t> reviewed neighborhoods for suitability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selected 120 originally but dropped 16 because mostly migrants</a:t>
            </a:r>
          </a:p>
          <a:p>
            <a:pPr lvl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Encouraging </a:t>
            </a:r>
            <a:r>
              <a:rPr lang="en-US" sz="2400" dirty="0" err="1" smtClean="0"/>
              <a:t>Spandana</a:t>
            </a:r>
            <a:r>
              <a:rPr lang="en-US" sz="2400" dirty="0" smtClean="0"/>
              <a:t> to choose more communities would increase our sample size, but if they chose communities that were not suitable and take up was low this would reduce the power of the experiment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Eventually 104 neighborhoods: 52 treatment, 52 control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Spandana</a:t>
            </a:r>
            <a:r>
              <a:rPr lang="en-US" sz="2400" dirty="0" smtClean="0"/>
              <a:t> wanted to get started but reviewing </a:t>
            </a:r>
            <a:r>
              <a:rPr lang="en-US" sz="2400" dirty="0" smtClean="0"/>
              <a:t>all the neighborhoods </a:t>
            </a:r>
            <a:r>
              <a:rPr lang="en-US" sz="2400" dirty="0" smtClean="0"/>
              <a:t>was slow process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Waited till a group of </a:t>
            </a:r>
            <a:r>
              <a:rPr lang="en-US" sz="2000" dirty="0" smtClean="0"/>
              <a:t>neighborhoods had been reviewed for suitability by </a:t>
            </a:r>
            <a:r>
              <a:rPr lang="en-US" sz="2000" dirty="0" err="1" smtClean="0"/>
              <a:t>Spandana</a:t>
            </a:r>
            <a:r>
              <a:rPr lang="en-US" sz="2000" dirty="0" smtClean="0"/>
              <a:t>, then randomized within the group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Created matched pairs of similar neighborhoods, then randomized within the pair (one to </a:t>
            </a:r>
            <a:r>
              <a:rPr lang="en-US" sz="2000" dirty="0" smtClean="0"/>
              <a:t>treatment and one to comparison)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655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_T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6629400" cy="4888134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228600" y="304800"/>
            <a:ext cx="853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85000"/>
                  </a:schemeClr>
                </a:solidFill>
                <a:latin typeface="Garamond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Treatment and </a:t>
            </a:r>
            <a:r>
              <a:rPr lang="en-US" dirty="0" smtClean="0">
                <a:solidFill>
                  <a:schemeClr val="tx1"/>
                </a:solidFill>
              </a:rPr>
              <a:t>comparison </a:t>
            </a:r>
            <a:r>
              <a:rPr lang="en-US" dirty="0" smtClean="0">
                <a:solidFill>
                  <a:schemeClr val="tx1"/>
                </a:solidFill>
              </a:rPr>
              <a:t>areas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" y="2590800"/>
            <a:ext cx="1828800" cy="2362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Garamond"/>
                <a:cs typeface="Garamond"/>
              </a:rPr>
              <a:t>104</a:t>
            </a:r>
            <a:r>
              <a:rPr lang="en-US" sz="1800" dirty="0">
                <a:latin typeface="Garamond"/>
                <a:cs typeface="Garamond"/>
              </a:rPr>
              <a:t> </a:t>
            </a:r>
            <a:r>
              <a:rPr lang="en-US" sz="1800" dirty="0" smtClean="0">
                <a:latin typeface="Garamond"/>
                <a:cs typeface="Garamond"/>
              </a:rPr>
              <a:t>neighborhoods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90800" y="2057400"/>
            <a:ext cx="1676400" cy="1066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Garamond"/>
                <a:cs typeface="Garamond"/>
              </a:rPr>
              <a:t>52</a:t>
            </a:r>
            <a:r>
              <a:rPr lang="en-US" sz="1800" dirty="0" smtClean="0">
                <a:latin typeface="Garamond"/>
                <a:cs typeface="Garamond"/>
              </a:rPr>
              <a:t> Treatment slums</a:t>
            </a:r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90800" y="4419600"/>
            <a:ext cx="1752600" cy="1066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Garamond"/>
                <a:cs typeface="Garamond"/>
              </a:rPr>
              <a:t>52</a:t>
            </a:r>
            <a:r>
              <a:rPr lang="en-US" sz="1800" dirty="0" smtClean="0">
                <a:latin typeface="Garamond"/>
                <a:cs typeface="Garamond"/>
              </a:rPr>
              <a:t> Comparison slums</a:t>
            </a:r>
            <a:endParaRPr lang="en-US" sz="1800" dirty="0">
              <a:latin typeface="Garamond"/>
              <a:cs typeface="Garamond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55012417"/>
              </p:ext>
            </p:extLst>
          </p:nvPr>
        </p:nvGraphicFramePr>
        <p:xfrm>
          <a:off x="152400" y="5511800"/>
          <a:ext cx="87630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343400" y="2286000"/>
            <a:ext cx="2514599" cy="539353"/>
            <a:chOff x="4040480" y="403423"/>
            <a:chExt cx="3887913" cy="539353"/>
          </a:xfrm>
          <a:solidFill>
            <a:schemeClr val="accent5">
              <a:lumMod val="75000"/>
            </a:schemeClr>
          </a:solidFill>
        </p:grpSpPr>
        <p:sp>
          <p:nvSpPr>
            <p:cNvPr id="17" name="Chevron 16"/>
            <p:cNvSpPr/>
            <p:nvPr/>
          </p:nvSpPr>
          <p:spPr>
            <a:xfrm>
              <a:off x="4040480" y="403423"/>
              <a:ext cx="3887913" cy="539353"/>
            </a:xfrm>
            <a:prstGeom prst="chevron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4511742" y="403423"/>
              <a:ext cx="2709759" cy="533400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>
                  <a:latin typeface="Garamond"/>
                  <a:cs typeface="Garamond"/>
                </a:rPr>
                <a:t>Spandana</a:t>
              </a:r>
              <a:r>
                <a:rPr lang="en-US" sz="1800" kern="1200" dirty="0" smtClean="0">
                  <a:latin typeface="Garamond"/>
                  <a:cs typeface="Garamond"/>
                </a:rPr>
                <a:t>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Garamond"/>
                  <a:cs typeface="Garamond"/>
                </a:rPr>
                <a:t>(+ others)</a:t>
              </a:r>
              <a:endParaRPr lang="en-US" sz="1800" kern="1200" dirty="0">
                <a:latin typeface="Garamond"/>
                <a:cs typeface="Garamond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4724400"/>
            <a:ext cx="2590800" cy="539353"/>
            <a:chOff x="4040480" y="403423"/>
            <a:chExt cx="3887913" cy="539353"/>
          </a:xfrm>
          <a:solidFill>
            <a:schemeClr val="accent5">
              <a:lumMod val="75000"/>
            </a:schemeClr>
          </a:solidFill>
        </p:grpSpPr>
        <p:sp>
          <p:nvSpPr>
            <p:cNvPr id="20" name="Chevron 19"/>
            <p:cNvSpPr/>
            <p:nvPr/>
          </p:nvSpPr>
          <p:spPr>
            <a:xfrm>
              <a:off x="4040480" y="403423"/>
              <a:ext cx="3887913" cy="539353"/>
            </a:xfrm>
            <a:prstGeom prst="chevron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4497882" y="479623"/>
              <a:ext cx="2817784" cy="386953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Garamond"/>
                  <a:cs typeface="Garamond"/>
                </a:rPr>
                <a:t>Only others</a:t>
              </a:r>
              <a:endParaRPr lang="en-US" sz="1800" kern="1200" dirty="0">
                <a:latin typeface="Garamond"/>
                <a:cs typeface="Garamond"/>
              </a:endParaRPr>
            </a:p>
          </p:txBody>
        </p:sp>
      </p:grpSp>
      <p:cxnSp>
        <p:nvCxnSpPr>
          <p:cNvPr id="23" name="Straight Arrow Connector 22"/>
          <p:cNvCxnSpPr>
            <a:endCxn id="12" idx="1"/>
          </p:cNvCxnSpPr>
          <p:nvPr/>
        </p:nvCxnSpPr>
        <p:spPr>
          <a:xfrm rot="5400000" flipH="1" flipV="1">
            <a:off x="1828800" y="2895600"/>
            <a:ext cx="1066800" cy="4572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 rot="16200000" flipH="1">
            <a:off x="1714500" y="4076700"/>
            <a:ext cx="1295400" cy="4572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/>
        </p:nvSpPr>
        <p:spPr bwMode="auto">
          <a:xfrm>
            <a:off x="495300" y="192104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85000"/>
                  </a:schemeClr>
                </a:solidFill>
                <a:latin typeface="Garamond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Final r</a:t>
            </a:r>
            <a:r>
              <a:rPr lang="en-US" dirty="0" smtClean="0">
                <a:solidFill>
                  <a:schemeClr val="tx1"/>
                </a:solidFill>
              </a:rPr>
              <a:t>esearch </a:t>
            </a:r>
            <a:r>
              <a:rPr lang="en-US" dirty="0" smtClean="0">
                <a:solidFill>
                  <a:schemeClr val="tx1"/>
                </a:solidFill>
              </a:rPr>
              <a:t>design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0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onversations </a:t>
            </a:r>
            <a:r>
              <a:rPr lang="en-US" dirty="0"/>
              <a:t>with </a:t>
            </a:r>
            <a:r>
              <a:rPr lang="en-US" dirty="0" err="1"/>
              <a:t>Spandana</a:t>
            </a:r>
            <a:r>
              <a:rPr lang="en-US" dirty="0"/>
              <a:t>, </a:t>
            </a:r>
            <a:r>
              <a:rPr lang="en-US" dirty="0" smtClean="0"/>
              <a:t>generated following questions: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when you offer microcredit?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the take-up?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household expenditure change?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new businesses created? Do existing businesses make more profits?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access to microcredit impact</a:t>
            </a:r>
            <a:r>
              <a:rPr lang="en-US" dirty="0" smtClean="0"/>
              <a:t> </a:t>
            </a:r>
            <a:r>
              <a:rPr lang="en-US" dirty="0" smtClean="0"/>
              <a:t>education? </a:t>
            </a:r>
            <a:r>
              <a:rPr lang="en-US" dirty="0" smtClean="0"/>
              <a:t>Expenditure on health</a:t>
            </a:r>
            <a:r>
              <a:rPr lang="en-US" dirty="0" smtClean="0"/>
              <a:t>? Female empowerment?</a:t>
            </a:r>
          </a:p>
        </p:txBody>
      </p:sp>
    </p:spTree>
    <p:extLst>
      <p:ext uri="{BB962C8B-B14F-4D97-AF65-F5344CB8AC3E}">
        <p14:creationId xmlns:p14="http://schemas.microsoft.com/office/powerpoint/2010/main" val="25816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lecture and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Why randomization was useful for evaluating impact</a:t>
            </a:r>
          </a:p>
          <a:p>
            <a:endParaRPr lang="en-US" sz="1100" dirty="0" smtClean="0"/>
          </a:p>
          <a:p>
            <a:r>
              <a:rPr lang="en-US" dirty="0" smtClean="0"/>
              <a:t>Finding the right question, partner, and location</a:t>
            </a:r>
          </a:p>
          <a:p>
            <a:endParaRPr lang="en-US" sz="1100" dirty="0" smtClean="0"/>
          </a:p>
          <a:p>
            <a:r>
              <a:rPr lang="en-US" dirty="0" smtClean="0"/>
              <a:t>Introducing randomization into program roll out</a:t>
            </a:r>
          </a:p>
          <a:p>
            <a:endParaRPr lang="en-US" sz="1000" dirty="0" smtClean="0"/>
          </a:p>
          <a:p>
            <a:r>
              <a:rPr lang="en-US" dirty="0" smtClean="0"/>
              <a:t>Measuring outcomes</a:t>
            </a:r>
          </a:p>
          <a:p>
            <a:endParaRPr lang="en-US" sz="1000" dirty="0" smtClean="0"/>
          </a:p>
          <a:p>
            <a:r>
              <a:rPr lang="en-US" dirty="0" smtClean="0"/>
              <a:t>Calculating sample size</a:t>
            </a:r>
          </a:p>
          <a:p>
            <a:endParaRPr lang="en-US" sz="1000" dirty="0" smtClean="0"/>
          </a:p>
          <a:p>
            <a:r>
              <a:rPr lang="en-US" dirty="0" smtClean="0"/>
              <a:t>Threats to the integrity of the evaluation</a:t>
            </a:r>
          </a:p>
          <a:p>
            <a:endParaRPr lang="en-US" sz="900" dirty="0" smtClean="0"/>
          </a:p>
          <a:p>
            <a:r>
              <a:rPr lang="en-US" dirty="0" smtClean="0"/>
              <a:t>Analysis</a:t>
            </a:r>
          </a:p>
          <a:p>
            <a:endParaRPr lang="en-US" sz="900" dirty="0" smtClean="0"/>
          </a:p>
          <a:p>
            <a:r>
              <a:rPr lang="en-US" dirty="0" smtClean="0"/>
              <a:t>Policy influence</a:t>
            </a:r>
          </a:p>
          <a:p>
            <a:endParaRPr lang="en-US" sz="1100" dirty="0" smtClean="0"/>
          </a:p>
          <a:p>
            <a:r>
              <a:rPr lang="en-US" dirty="0" smtClean="0"/>
              <a:t>Time line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7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and theory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designing measurement strategy, researchers considered three alternative theories of change</a:t>
            </a:r>
          </a:p>
          <a:p>
            <a:endParaRPr lang="en-US" sz="900" dirty="0" smtClean="0"/>
          </a:p>
          <a:p>
            <a:r>
              <a:rPr lang="en-US" dirty="0" smtClean="0"/>
              <a:t>Microcredit helped women create or expand businesses</a:t>
            </a:r>
          </a:p>
          <a:p>
            <a:endParaRPr lang="en-US" sz="900" dirty="0" smtClean="0"/>
          </a:p>
          <a:p>
            <a:r>
              <a:rPr lang="en-US" dirty="0" smtClean="0"/>
              <a:t>Microcredit helped women save for durable goods</a:t>
            </a:r>
          </a:p>
          <a:p>
            <a:endParaRPr lang="en-US" sz="900" dirty="0" smtClean="0"/>
          </a:p>
          <a:p>
            <a:r>
              <a:rPr lang="en-US" dirty="0" smtClean="0"/>
              <a:t>Microcredit allowed women to increase consumption temporarily without increasing income</a:t>
            </a:r>
          </a:p>
          <a:p>
            <a:endParaRPr lang="en-US" sz="900" dirty="0" smtClean="0"/>
          </a:p>
          <a:p>
            <a:r>
              <a:rPr lang="en-US" dirty="0" smtClean="0"/>
              <a:t>Each step in each theory of change was mapped to an indicator on which data were collected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6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 of change: Entrepreneurship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08961"/>
              </p:ext>
            </p:extLst>
          </p:nvPr>
        </p:nvGraphicFramePr>
        <p:xfrm>
          <a:off x="685800" y="15240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01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change: Savings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509185"/>
              </p:ext>
            </p:extLst>
          </p:nvPr>
        </p:nvGraphicFramePr>
        <p:xfrm>
          <a:off x="609600" y="1456797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8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change: Consumption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002391"/>
              </p:ext>
            </p:extLst>
          </p:nvPr>
        </p:nvGraphicFramePr>
        <p:xfrm>
          <a:off x="609600" y="14478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Frame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320809"/>
              </p:ext>
            </p:extLst>
          </p:nvPr>
        </p:nvGraphicFramePr>
        <p:xfrm>
          <a:off x="457200" y="1632864"/>
          <a:ext cx="8228920" cy="469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560"/>
                <a:gridCol w="1573972"/>
                <a:gridCol w="1175560"/>
                <a:gridCol w="2005367"/>
                <a:gridCol w="2298461"/>
              </a:tblGrid>
              <a:tr h="5578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7572" marR="875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Objectives Hierarchy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Indicators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Sources of Verification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Assumptions</a:t>
                      </a:r>
                      <a:r>
                        <a:rPr lang="en-US" sz="1400" baseline="0" dirty="0" smtClean="0"/>
                        <a:t> / Threats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151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Impact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(Goal/ Overall objective)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7572" marR="875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pitchFamily="34" charset="0"/>
                        </a:rPr>
                        <a:t>Higher income</a:t>
                      </a:r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Spending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 survey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Poor access to credit prevents households from investing in business</a:t>
                      </a:r>
                      <a:r>
                        <a:rPr lang="en-US" sz="1400" baseline="0" dirty="0" smtClean="0"/>
                        <a:t> or assets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73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Outcome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(Project Objective)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7572" marR="875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Households start new businesses; expand existing ones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Purchase of durable goods</a:t>
                      </a:r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 survey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problems of self-control, no time-inconsistency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151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Outputs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7572" marR="875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Increased MFI borrowing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</a:t>
                      </a:r>
                      <a:r>
                        <a:rPr lang="en-US" sz="1400" baseline="0" dirty="0" smtClean="0"/>
                        <a:t> microloans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 survey, Administrative data from MFIs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 borrowing</a:t>
                      </a:r>
                      <a:r>
                        <a:rPr lang="en-US" sz="1400" baseline="0" dirty="0" smtClean="0"/>
                        <a:t> from informal sources</a:t>
                      </a:r>
                      <a:endParaRPr lang="en-US" sz="1400" dirty="0" smtClean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1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Inputs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(Activities)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7572" marR="875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MFI branches are opened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Branches are operating; providing services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Branch visits/ surveys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Sufficient resources, funding, manpower 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8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34478"/>
              </p:ext>
            </p:extLst>
          </p:nvPr>
        </p:nvGraphicFramePr>
        <p:xfrm>
          <a:off x="685800" y="1791104"/>
          <a:ext cx="7848600" cy="49074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16200"/>
                <a:gridCol w="2616200"/>
                <a:gridCol w="2616200"/>
              </a:tblGrid>
              <a:tr h="4920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Indicator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Instrument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Source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1074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Investment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Number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of businesses per household; business size; duration; costs and revenue; sales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Household questionnaire: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Household member module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Business module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Loan module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Health event module</a:t>
                      </a:r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1074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Consumption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Monthly expenditures of the household,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itemized; “Special” spending (e.g. weddings)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849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Women’s empowerment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Decision-making by household members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1074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Health and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education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Number of health events; tuition spending; education completed of all household members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1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measurement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People mix household and business accounts and do not have a good idea of their profits</a:t>
            </a:r>
          </a:p>
          <a:p>
            <a:pPr lvl="1"/>
            <a:r>
              <a:rPr lang="en-US" dirty="0" smtClean="0"/>
              <a:t>Solution: walk </a:t>
            </a:r>
            <a:r>
              <a:rPr lang="en-US" dirty="0" smtClean="0"/>
              <a:t>people through recent revenue and </a:t>
            </a:r>
            <a:r>
              <a:rPr lang="en-US" dirty="0" smtClean="0"/>
              <a:t>expenditures and help them calculate profits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Not accurate recall on loans</a:t>
            </a:r>
          </a:p>
          <a:p>
            <a:pPr lvl="1"/>
            <a:r>
              <a:rPr lang="en-US" dirty="0" smtClean="0"/>
              <a:t>Many households we knew were </a:t>
            </a:r>
            <a:r>
              <a:rPr lang="en-US" dirty="0" err="1" smtClean="0"/>
              <a:t>Spandana</a:t>
            </a:r>
            <a:r>
              <a:rPr lang="en-US" dirty="0" smtClean="0"/>
              <a:t> </a:t>
            </a:r>
            <a:r>
              <a:rPr lang="en-US" dirty="0" smtClean="0"/>
              <a:t>borrowers reported having now loans from microcredit organizations</a:t>
            </a:r>
          </a:p>
          <a:p>
            <a:pPr lvl="1"/>
            <a:r>
              <a:rPr lang="en-US" dirty="0" smtClean="0"/>
              <a:t>Did they think if they said they had no loans they could get more loans?</a:t>
            </a:r>
          </a:p>
          <a:p>
            <a:pPr lvl="1"/>
            <a:r>
              <a:rPr lang="en-US" dirty="0" smtClean="0"/>
              <a:t>Solution: did not rely on reported loans too much in analysis</a:t>
            </a:r>
            <a:endParaRPr lang="en-US" dirty="0" smtClean="0"/>
          </a:p>
          <a:p>
            <a:pPr lvl="1"/>
            <a:endParaRPr lang="en-US" sz="900" dirty="0" smtClean="0"/>
          </a:p>
          <a:p>
            <a:r>
              <a:rPr lang="en-US" dirty="0" smtClean="0"/>
              <a:t>How to measure social outcomes and empowerment?</a:t>
            </a:r>
            <a:endParaRPr lang="en-US" dirty="0" smtClean="0"/>
          </a:p>
          <a:p>
            <a:pPr lvl="1"/>
            <a:r>
              <a:rPr lang="en-US" dirty="0" smtClean="0"/>
              <a:t>Chose to focus on expenditures on education and health</a:t>
            </a:r>
          </a:p>
          <a:p>
            <a:pPr lvl="1"/>
            <a:r>
              <a:rPr lang="en-US" dirty="0" smtClean="0"/>
              <a:t>Measured decision making by women over expenditure in different areas (more empowerment if more control over spending)</a:t>
            </a:r>
          </a:p>
        </p:txBody>
      </p:sp>
    </p:spTree>
    <p:extLst>
      <p:ext uri="{BB962C8B-B14F-4D97-AF65-F5344CB8AC3E}">
        <p14:creationId xmlns:p14="http://schemas.microsoft.com/office/powerpoint/2010/main" val="23984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interview?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Cannot only interview </a:t>
            </a:r>
            <a:r>
              <a:rPr lang="en-US" dirty="0" err="1" smtClean="0"/>
              <a:t>Spandana</a:t>
            </a:r>
            <a:r>
              <a:rPr lang="en-US" dirty="0" smtClean="0"/>
              <a:t> borrowers</a:t>
            </a:r>
          </a:p>
          <a:p>
            <a:pPr lvl="1"/>
            <a:r>
              <a:rPr lang="en-US" dirty="0" smtClean="0"/>
              <a:t>Who would be interviewed in the comparison areas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Interview those who are likely to be borrowers or who would benefit or loose from arrival of microcredit</a:t>
            </a:r>
          </a:p>
          <a:p>
            <a:endParaRPr lang="en-US" sz="1100" dirty="0" smtClean="0"/>
          </a:p>
          <a:p>
            <a:r>
              <a:rPr lang="en-US" dirty="0" smtClean="0"/>
              <a:t>Criteria for borrowing from </a:t>
            </a:r>
            <a:r>
              <a:rPr lang="en-US" dirty="0" err="1" smtClean="0"/>
              <a:t>Spandana</a:t>
            </a:r>
            <a:r>
              <a:rPr lang="en-US" dirty="0" smtClean="0"/>
              <a:t> useful screen for being part of the survey</a:t>
            </a:r>
            <a:endParaRPr lang="en-US" dirty="0" smtClean="0"/>
          </a:p>
          <a:p>
            <a:pPr lvl="1"/>
            <a:r>
              <a:rPr lang="en-US" dirty="0" smtClean="0"/>
              <a:t>Female</a:t>
            </a:r>
          </a:p>
          <a:p>
            <a:pPr lvl="1"/>
            <a:r>
              <a:rPr lang="en-US" dirty="0" smtClean="0"/>
              <a:t>18-59 years old</a:t>
            </a:r>
          </a:p>
          <a:p>
            <a:pPr lvl="1"/>
            <a:r>
              <a:rPr lang="en-US" dirty="0" smtClean="0"/>
              <a:t>Residing in the same area for &gt;1 year</a:t>
            </a:r>
          </a:p>
          <a:p>
            <a:pPr lvl="1"/>
            <a:r>
              <a:rPr lang="en-US" dirty="0" smtClean="0"/>
              <a:t>Valid ID/residential proof</a:t>
            </a:r>
          </a:p>
          <a:p>
            <a:pPr lvl="1"/>
            <a:r>
              <a:rPr lang="en-US" dirty="0" smtClean="0"/>
              <a:t>&gt;80% of women in a self-formed group must own their own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Baseline survey (2004)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 = 2,800 </a:t>
            </a:r>
            <a:r>
              <a:rPr lang="en-US" dirty="0" smtClean="0"/>
              <a:t>households</a:t>
            </a:r>
          </a:p>
          <a:p>
            <a:endParaRPr lang="en-US" sz="1000" dirty="0" smtClean="0"/>
          </a:p>
          <a:p>
            <a:endParaRPr lang="en-US" sz="800" dirty="0" smtClean="0"/>
          </a:p>
          <a:p>
            <a:r>
              <a:rPr lang="en-US" dirty="0" smtClean="0"/>
              <a:t>120 neighborhoods identified by </a:t>
            </a:r>
            <a:r>
              <a:rPr lang="en-US" dirty="0" err="1" smtClean="0"/>
              <a:t>Spandana</a:t>
            </a:r>
            <a:endParaRPr lang="en-US" dirty="0" smtClean="0"/>
          </a:p>
          <a:p>
            <a:endParaRPr lang="en-US" sz="1000" dirty="0" smtClean="0"/>
          </a:p>
          <a:p>
            <a:endParaRPr lang="en-US" sz="900" dirty="0" smtClean="0"/>
          </a:p>
          <a:p>
            <a:r>
              <a:rPr lang="en-US" dirty="0" smtClean="0"/>
              <a:t>HHs randomly selected – must have  &gt;1 eligible client (18-59 </a:t>
            </a:r>
            <a:r>
              <a:rPr lang="en-US" dirty="0" err="1" smtClean="0"/>
              <a:t>y.o</a:t>
            </a:r>
            <a:r>
              <a:rPr lang="en-US" dirty="0" smtClean="0"/>
              <a:t>. woman</a:t>
            </a:r>
            <a:r>
              <a:rPr lang="en-US" dirty="0" smtClean="0"/>
              <a:t>)</a:t>
            </a:r>
          </a:p>
          <a:p>
            <a:endParaRPr lang="en-US" sz="900" dirty="0" smtClean="0"/>
          </a:p>
          <a:p>
            <a:r>
              <a:rPr lang="en-US" dirty="0" smtClean="0"/>
              <a:t>Decided not to census all households in communities</a:t>
            </a:r>
          </a:p>
          <a:p>
            <a:pPr lvl="1"/>
            <a:r>
              <a:rPr lang="en-US" dirty="0" smtClean="0"/>
              <a:t>Survey company went to the center of community and picked every other house to survey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This was a mistake </a:t>
            </a:r>
          </a:p>
          <a:p>
            <a:pPr lvl="1"/>
            <a:r>
              <a:rPr lang="en-US" dirty="0" smtClean="0"/>
              <a:t>Ended </a:t>
            </a:r>
            <a:r>
              <a:rPr lang="en-US" dirty="0" smtClean="0"/>
              <a:t>up with overrepresentation of HH near center of </a:t>
            </a:r>
            <a:r>
              <a:rPr lang="en-US" dirty="0" smtClean="0"/>
              <a:t>slum</a:t>
            </a:r>
          </a:p>
          <a:p>
            <a:pPr lvl="1"/>
            <a:r>
              <a:rPr lang="en-US" dirty="0" smtClean="0"/>
              <a:t>Q: how might those near the center be different from others?</a:t>
            </a:r>
          </a:p>
          <a:p>
            <a:pPr lvl="1"/>
            <a:r>
              <a:rPr lang="en-US" dirty="0" smtClean="0"/>
              <a:t>Q: in what ways might this effect the validity of the evaluation?</a:t>
            </a:r>
            <a:endParaRPr lang="en-US" dirty="0" smtClean="0"/>
          </a:p>
          <a:p>
            <a:pPr lvl="1"/>
            <a:r>
              <a:rPr lang="en-US" dirty="0" smtClean="0"/>
              <a:t>Before </a:t>
            </a:r>
            <a:r>
              <a:rPr lang="en-US" dirty="0" err="1" smtClean="0"/>
              <a:t>e</a:t>
            </a:r>
            <a:r>
              <a:rPr lang="en-US" dirty="0" err="1" smtClean="0"/>
              <a:t>ndline</a:t>
            </a:r>
            <a:r>
              <a:rPr lang="en-US" dirty="0" smtClean="0"/>
              <a:t> </a:t>
            </a:r>
            <a:r>
              <a:rPr lang="en-US" dirty="0" smtClean="0"/>
              <a:t>carried out </a:t>
            </a:r>
            <a:r>
              <a:rPr lang="en-US" dirty="0" smtClean="0"/>
              <a:t>census </a:t>
            </a:r>
            <a:r>
              <a:rPr lang="en-US" dirty="0" smtClean="0"/>
              <a:t>to get list of </a:t>
            </a:r>
            <a:r>
              <a:rPr lang="en-US" dirty="0" smtClean="0"/>
              <a:t>all eligible HH and then chose randomly from there which HH to survey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size and statistical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Different types of evaluation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When and where to randomize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2 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for calculation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 big an impact did the researchers want to be able to detect?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What was take up of microcredit likely to be?</a:t>
            </a:r>
          </a:p>
          <a:p>
            <a:pPr lvl="1"/>
            <a:r>
              <a:rPr lang="en-US" dirty="0" smtClean="0"/>
              <a:t>The higher take up, the bigger the impact on the community, the smaller the sample size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Most important: how many communities to randomize?</a:t>
            </a:r>
          </a:p>
          <a:p>
            <a:pPr lvl="1"/>
            <a:r>
              <a:rPr lang="en-US" dirty="0" smtClean="0"/>
              <a:t>Limited by the number of communities </a:t>
            </a:r>
            <a:r>
              <a:rPr lang="en-US" dirty="0" err="1" smtClean="0"/>
              <a:t>Spandana</a:t>
            </a:r>
            <a:r>
              <a:rPr lang="en-US" dirty="0" smtClean="0"/>
              <a:t> thought were suitable for microcredit</a:t>
            </a:r>
          </a:p>
          <a:p>
            <a:pPr lvl="1"/>
            <a:r>
              <a:rPr lang="en-US" dirty="0" smtClean="0"/>
              <a:t>Little point in expanding into </a:t>
            </a:r>
            <a:r>
              <a:rPr lang="en-US" dirty="0" err="1" smtClean="0"/>
              <a:t>nonsuitable</a:t>
            </a:r>
            <a:r>
              <a:rPr lang="en-US" dirty="0" smtClean="0"/>
              <a:t> communities as this would just reduce take up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How many households to survey per community?</a:t>
            </a:r>
          </a:p>
          <a:p>
            <a:pPr lvl="1"/>
            <a:r>
              <a:rPr lang="en-US" dirty="0" smtClean="0"/>
              <a:t>Given limit on number of communities, researchers had to interview  a lot of households per community</a:t>
            </a:r>
          </a:p>
          <a:p>
            <a:pPr lvl="1"/>
            <a:r>
              <a:rPr lang="en-US" dirty="0" smtClean="0"/>
              <a:t>Given the correlation in outcomes within communities (some were richer than others) this meant researchers got little extra power for each additional HH interviewed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1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374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Threats to the validity of the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response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038599"/>
          </a:xfrm>
        </p:spPr>
        <p:txBody>
          <a:bodyPr>
            <a:normAutofit/>
          </a:bodyPr>
          <a:lstStyle/>
          <a:p>
            <a:r>
              <a:rPr lang="en-US" dirty="0" smtClean="0"/>
              <a:t>Invasion of controls</a:t>
            </a:r>
          </a:p>
          <a:p>
            <a:pPr lvl="1"/>
            <a:r>
              <a:rPr lang="en-US" dirty="0" smtClean="0"/>
              <a:t>Incentivized credit offices went into </a:t>
            </a:r>
            <a:r>
              <a:rPr lang="en-US" dirty="0" smtClean="0"/>
              <a:t>comparison neighborhoods</a:t>
            </a:r>
            <a:endParaRPr lang="en-US" dirty="0" smtClean="0"/>
          </a:p>
          <a:p>
            <a:pPr lvl="1"/>
            <a:r>
              <a:rPr lang="en-US" dirty="0" smtClean="0"/>
              <a:t>Other MFIs expanded operations rapidly </a:t>
            </a:r>
            <a:r>
              <a:rPr lang="en-US" dirty="0" smtClean="0"/>
              <a:t>in treatment and comparison neighborhoods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Low take up</a:t>
            </a:r>
          </a:p>
          <a:p>
            <a:pPr lvl="1"/>
            <a:r>
              <a:rPr lang="en-US" dirty="0" smtClean="0"/>
              <a:t>Undertook s</a:t>
            </a:r>
            <a:r>
              <a:rPr lang="en-US" dirty="0" smtClean="0"/>
              <a:t>pecial </a:t>
            </a:r>
            <a:r>
              <a:rPr lang="en-US" dirty="0" smtClean="0"/>
              <a:t>surveys to measure take </a:t>
            </a:r>
            <a:r>
              <a:rPr lang="en-US" dirty="0" smtClean="0"/>
              <a:t>up</a:t>
            </a:r>
          </a:p>
          <a:p>
            <a:pPr lvl="1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0077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response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Invasion of controls</a:t>
            </a:r>
          </a:p>
          <a:p>
            <a:pPr lvl="1"/>
            <a:r>
              <a:rPr lang="en-US" dirty="0" smtClean="0"/>
              <a:t>Incentivized credit offices went into </a:t>
            </a:r>
            <a:r>
              <a:rPr lang="en-US" dirty="0" smtClean="0"/>
              <a:t>comparison neighborhoods</a:t>
            </a:r>
            <a:endParaRPr lang="en-US" dirty="0" smtClean="0"/>
          </a:p>
          <a:p>
            <a:pPr lvl="1"/>
            <a:r>
              <a:rPr lang="en-US" dirty="0" smtClean="0"/>
              <a:t>Other MFIs expanded operations rapidly </a:t>
            </a:r>
            <a:r>
              <a:rPr lang="en-US" dirty="0" smtClean="0"/>
              <a:t>in treatment and comparison neighborhoods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Low take up</a:t>
            </a:r>
          </a:p>
          <a:p>
            <a:pPr lvl="1"/>
            <a:r>
              <a:rPr lang="en-US" dirty="0" smtClean="0"/>
              <a:t>Undertook s</a:t>
            </a:r>
            <a:r>
              <a:rPr lang="en-US" dirty="0" smtClean="0"/>
              <a:t>pecial </a:t>
            </a:r>
            <a:r>
              <a:rPr lang="en-US" dirty="0" smtClean="0"/>
              <a:t>surveys to measure take </a:t>
            </a:r>
            <a:r>
              <a:rPr lang="en-US" dirty="0" smtClean="0"/>
              <a:t>up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Worked with </a:t>
            </a:r>
            <a:r>
              <a:rPr lang="en-US" dirty="0" err="1" smtClean="0"/>
              <a:t>Spandana</a:t>
            </a:r>
            <a:r>
              <a:rPr lang="en-US" dirty="0" smtClean="0"/>
              <a:t> to restrict their credit </a:t>
            </a:r>
            <a:r>
              <a:rPr lang="en-US" dirty="0" smtClean="0"/>
              <a:t>officers from entering </a:t>
            </a:r>
            <a:r>
              <a:rPr lang="en-US" smtClean="0"/>
              <a:t>comparison groups</a:t>
            </a:r>
          </a:p>
          <a:p>
            <a:endParaRPr lang="en-US" sz="1300" dirty="0" smtClean="0"/>
          </a:p>
          <a:p>
            <a:r>
              <a:rPr lang="en-US" dirty="0" smtClean="0"/>
              <a:t>Timing—take up rising in treatment and comparison</a:t>
            </a:r>
          </a:p>
          <a:p>
            <a:r>
              <a:rPr lang="en-US" dirty="0" smtClean="0"/>
              <a:t>Should we encourage more take up? No</a:t>
            </a:r>
          </a:p>
          <a:p>
            <a:r>
              <a:rPr lang="en-US" dirty="0" smtClean="0"/>
              <a:t>Over sample borrowers? No</a:t>
            </a:r>
          </a:p>
          <a:p>
            <a:r>
              <a:rPr lang="en-US" dirty="0" smtClean="0"/>
              <a:t>Massively increase sample at </a:t>
            </a:r>
            <a:r>
              <a:rPr lang="en-US" dirty="0" err="1" smtClean="0"/>
              <a:t>endline</a:t>
            </a:r>
            <a:r>
              <a:rPr lang="en-US" dirty="0" smtClean="0"/>
              <a:t> of those likely to borrow. Came with some costs.</a:t>
            </a:r>
          </a:p>
        </p:txBody>
      </p:sp>
    </p:spTree>
    <p:extLst>
      <p:ext uri="{BB962C8B-B14F-4D97-AF65-F5344CB8AC3E}">
        <p14:creationId xmlns:p14="http://schemas.microsoft.com/office/powerpoint/2010/main" val="25866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44562"/>
          </a:xfrm>
        </p:spPr>
        <p:txBody>
          <a:bodyPr>
            <a:normAutofit/>
          </a:bodyPr>
          <a:lstStyle/>
          <a:p>
            <a:r>
              <a:rPr lang="es-PE" dirty="0" smtClean="0"/>
              <a:t>The problem of take-up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609600" y="1676400"/>
            <a:ext cx="5410200" cy="4876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5605" y="2057400"/>
            <a:ext cx="3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aramond"/>
                <a:cs typeface="Garamond"/>
              </a:rPr>
              <a:t>Take-up (according to </a:t>
            </a:r>
            <a:r>
              <a:rPr lang="en-US" sz="1800" dirty="0" err="1" smtClean="0">
                <a:latin typeface="Garamond"/>
                <a:cs typeface="Garamond"/>
              </a:rPr>
              <a:t>Spandana</a:t>
            </a:r>
            <a:r>
              <a:rPr lang="en-US" sz="1800" dirty="0" smtClean="0">
                <a:latin typeface="Garamond"/>
                <a:cs typeface="Garamond"/>
              </a:rPr>
              <a:t>)</a:t>
            </a:r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2590800"/>
            <a:ext cx="4572000" cy="396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2909" y="2057400"/>
            <a:ext cx="7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80%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2004" y="2971800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50%-60%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8032" y="3257788"/>
            <a:ext cx="302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aramond"/>
                <a:cs typeface="Garamond"/>
              </a:rPr>
              <a:t>Researchers</a:t>
            </a:r>
            <a:r>
              <a:rPr lang="en-US" sz="1800" dirty="0" smtClean="0">
                <a:latin typeface="Garamond"/>
                <a:cs typeface="Garamond"/>
              </a:rPr>
              <a:t> estimate of take up</a:t>
            </a:r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28800" y="3581400"/>
            <a:ext cx="3048000" cy="2971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12909" y="4038600"/>
            <a:ext cx="7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27%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8633" y="4038600"/>
            <a:ext cx="249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aramond"/>
                <a:cs typeface="Garamond"/>
              </a:rPr>
              <a:t>Actual take-up (any MFI)</a:t>
            </a:r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2200" y="4572000"/>
            <a:ext cx="2057400" cy="198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5257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18.7%</a:t>
            </a:r>
            <a:endParaRPr lang="en-US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1768" y="5943600"/>
            <a:ext cx="294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Garamond"/>
                <a:cs typeface="Garamond"/>
              </a:rPr>
              <a:t>NB: take up numbers from </a:t>
            </a:r>
            <a:r>
              <a:rPr lang="en-US" sz="1800" dirty="0" err="1" smtClean="0">
                <a:latin typeface="Garamond"/>
                <a:cs typeface="Garamond"/>
              </a:rPr>
              <a:t>endline</a:t>
            </a:r>
            <a:r>
              <a:rPr lang="en-US" sz="1800" dirty="0" smtClean="0">
                <a:latin typeface="Garamond"/>
                <a:cs typeface="Garamond"/>
              </a:rPr>
              <a:t> (2007) not </a:t>
            </a:r>
            <a:r>
              <a:rPr lang="en-US" sz="1800" dirty="0" err="1" smtClean="0">
                <a:latin typeface="Garamond"/>
                <a:cs typeface="Garamond"/>
              </a:rPr>
              <a:t>followup</a:t>
            </a:r>
            <a:r>
              <a:rPr lang="en-US" sz="1800" dirty="0" smtClean="0">
                <a:latin typeface="Garamond"/>
                <a:cs typeface="Garamond"/>
              </a:rPr>
              <a:t> </a:t>
            </a:r>
            <a:endParaRPr lang="en-US" sz="1800" b="1" dirty="0">
              <a:latin typeface="Garamond"/>
              <a:cs typeface="Garam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8542" y="5042472"/>
            <a:ext cx="283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Garamond"/>
                <a:cs typeface="Garamond"/>
              </a:rPr>
              <a:t>T</a:t>
            </a:r>
            <a:r>
              <a:rPr lang="en-US" sz="1800" dirty="0" smtClean="0">
                <a:latin typeface="Garamond"/>
                <a:cs typeface="Garamond"/>
              </a:rPr>
              <a:t>ake-up </a:t>
            </a:r>
            <a:r>
              <a:rPr lang="en-US" sz="1800" dirty="0" smtClean="0">
                <a:latin typeface="Garamond"/>
                <a:cs typeface="Garamond"/>
              </a:rPr>
              <a:t>in comparison group</a:t>
            </a:r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76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Endline survey (2007-2008)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Endline</a:t>
            </a:r>
            <a:r>
              <a:rPr lang="en-US" dirty="0" smtClean="0"/>
              <a:t> survey had to make up for two errors</a:t>
            </a:r>
          </a:p>
          <a:p>
            <a:endParaRPr lang="en-US" sz="1300" dirty="0" smtClean="0"/>
          </a:p>
          <a:p>
            <a:r>
              <a:rPr lang="en-US" dirty="0" smtClean="0"/>
              <a:t>Initial baseline did not cover representative clients</a:t>
            </a:r>
          </a:p>
          <a:p>
            <a:pPr lvl="1"/>
            <a:r>
              <a:rPr lang="en-US" dirty="0" smtClean="0"/>
              <a:t>Solution: do a census </a:t>
            </a:r>
            <a:r>
              <a:rPr lang="en-US" dirty="0" smtClean="0"/>
              <a:t>of </a:t>
            </a:r>
            <a:r>
              <a:rPr lang="en-US" dirty="0" smtClean="0"/>
              <a:t>eligible HH and choose those to be interviewed randomly</a:t>
            </a:r>
          </a:p>
          <a:p>
            <a:endParaRPr lang="en-US" sz="800" dirty="0" smtClean="0"/>
          </a:p>
          <a:p>
            <a:r>
              <a:rPr lang="en-US" dirty="0" smtClean="0"/>
              <a:t>Take up was lower in treatment and higher in comparison than expected</a:t>
            </a:r>
          </a:p>
          <a:p>
            <a:pPr lvl="1"/>
            <a:r>
              <a:rPr lang="en-US" dirty="0" smtClean="0"/>
              <a:t>Did not introduce bias into the estimate</a:t>
            </a:r>
          </a:p>
          <a:p>
            <a:pPr lvl="1"/>
            <a:r>
              <a:rPr lang="en-US" dirty="0" smtClean="0"/>
              <a:t>Did reduce power to pick up modest effects</a:t>
            </a:r>
          </a:p>
          <a:p>
            <a:pPr marL="457200" lvl="1" indent="0">
              <a:buNone/>
            </a:pPr>
            <a:endParaRPr lang="en-US" sz="1300" dirty="0" smtClean="0"/>
          </a:p>
          <a:p>
            <a:r>
              <a:rPr lang="en-US" dirty="0" smtClean="0"/>
              <a:t>Solution: interview many more households</a:t>
            </a:r>
          </a:p>
          <a:p>
            <a:pPr lvl="1"/>
            <a:r>
              <a:rPr lang="en-US" dirty="0" smtClean="0"/>
              <a:t>n </a:t>
            </a:r>
            <a:r>
              <a:rPr lang="en-US" dirty="0" smtClean="0"/>
              <a:t>= 6,800 </a:t>
            </a:r>
            <a:r>
              <a:rPr lang="en-US" dirty="0" smtClean="0"/>
              <a:t>households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same </a:t>
            </a:r>
            <a:r>
              <a:rPr lang="en-US" dirty="0" smtClean="0"/>
              <a:t>120 </a:t>
            </a:r>
            <a:r>
              <a:rPr lang="en-US" dirty="0" smtClean="0"/>
              <a:t>neighborhoods</a:t>
            </a:r>
          </a:p>
          <a:p>
            <a:endParaRPr lang="en-US" sz="800" dirty="0" smtClean="0"/>
          </a:p>
          <a:p>
            <a:r>
              <a:rPr lang="en-US" dirty="0" smtClean="0"/>
              <a:t>Meant did not have baseline characteristics on most of the sample</a:t>
            </a:r>
          </a:p>
          <a:p>
            <a:endParaRPr lang="en-US" sz="1300" dirty="0" smtClean="0"/>
          </a:p>
          <a:p>
            <a:r>
              <a:rPr lang="en-US" dirty="0" smtClean="0"/>
              <a:t>Did collect data on characteristics that would not have changed like date of birth</a:t>
            </a:r>
          </a:p>
          <a:p>
            <a:pPr lvl="1"/>
            <a:r>
              <a:rPr lang="en-US" dirty="0" smtClean="0"/>
              <a:t>This allowed us to do subsample analysis as discussed below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0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374775"/>
          </a:xfrm>
        </p:spPr>
        <p:txBody>
          <a:bodyPr>
            <a:norm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Intention to 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 smtClean="0"/>
              <a:t>Intention to treat analysis</a:t>
            </a:r>
          </a:p>
          <a:p>
            <a:pPr lvl="1"/>
            <a:r>
              <a:rPr lang="en-US" sz="3600" dirty="0" smtClean="0"/>
              <a:t>Measured the impact on </a:t>
            </a:r>
            <a:r>
              <a:rPr lang="en-US" sz="3600" dirty="0" err="1" smtClean="0"/>
              <a:t>hh</a:t>
            </a:r>
            <a:r>
              <a:rPr lang="en-US" sz="3600" dirty="0" smtClean="0"/>
              <a:t> who had women who were eligible for the program (target of survey)</a:t>
            </a:r>
          </a:p>
          <a:p>
            <a:pPr lvl="1"/>
            <a:endParaRPr lang="en-US" sz="1400" dirty="0" smtClean="0"/>
          </a:p>
          <a:p>
            <a:r>
              <a:rPr lang="en-US" sz="3800" dirty="0" smtClean="0"/>
              <a:t>Correction for group level randomization</a:t>
            </a:r>
          </a:p>
          <a:p>
            <a:endParaRPr lang="en-US" sz="1400" dirty="0" smtClean="0"/>
          </a:p>
          <a:p>
            <a:r>
              <a:rPr lang="en-US" sz="3800" dirty="0" smtClean="0"/>
              <a:t>Take up in the comparison group was 18.7%</a:t>
            </a:r>
          </a:p>
          <a:p>
            <a:endParaRPr lang="en-US" sz="1000" dirty="0" smtClean="0"/>
          </a:p>
          <a:p>
            <a:r>
              <a:rPr lang="en-US" sz="3800" dirty="0" smtClean="0"/>
              <a:t>Take up in the treatment group was 27%</a:t>
            </a:r>
          </a:p>
          <a:p>
            <a:pPr lvl="1"/>
            <a:r>
              <a:rPr lang="en-US" sz="3400" dirty="0" err="1" smtClean="0"/>
              <a:t>Ie</a:t>
            </a:r>
            <a:r>
              <a:rPr lang="en-US" sz="3400" dirty="0" smtClean="0"/>
              <a:t> a difference of 8%</a:t>
            </a:r>
          </a:p>
          <a:p>
            <a:pPr lvl="1"/>
            <a:endParaRPr lang="en-US" sz="1000" dirty="0" smtClean="0"/>
          </a:p>
          <a:p>
            <a:r>
              <a:rPr lang="en-US" sz="3800" dirty="0" smtClean="0"/>
              <a:t>Results show the benefits of having 8 percent more take up of microcredit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62500" lnSpcReduction="20000"/>
          </a:bodyPr>
          <a:lstStyle/>
          <a:p>
            <a:endParaRPr lang="en-US" sz="1300" dirty="0" smtClean="0"/>
          </a:p>
          <a:p>
            <a:r>
              <a:rPr lang="en-US" sz="3800" dirty="0" smtClean="0"/>
              <a:t>Despite problems with compliance, did not attempt to measure impact on compliers</a:t>
            </a:r>
          </a:p>
          <a:p>
            <a:pPr lvl="1"/>
            <a:r>
              <a:rPr lang="en-US" sz="3600" dirty="0" smtClean="0"/>
              <a:t>Interested in the community level effect</a:t>
            </a:r>
          </a:p>
          <a:p>
            <a:pPr lvl="1"/>
            <a:r>
              <a:rPr lang="en-US" sz="3600" dirty="0" smtClean="0"/>
              <a:t>Access to credit might have spillovers to those who did not take it up, so measuring impact on compliers would not have been appropriate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r>
              <a:rPr lang="en-US" sz="3800" dirty="0" smtClean="0"/>
              <a:t>Sub group analysis: assessed impact separately for:</a:t>
            </a:r>
          </a:p>
          <a:p>
            <a:pPr lvl="1"/>
            <a:r>
              <a:rPr lang="en-US" sz="3500" dirty="0"/>
              <a:t>T</a:t>
            </a:r>
            <a:r>
              <a:rPr lang="en-US" sz="3500" dirty="0" smtClean="0"/>
              <a:t>hose who already owned a business</a:t>
            </a:r>
          </a:p>
          <a:p>
            <a:pPr lvl="1"/>
            <a:r>
              <a:rPr lang="en-US" sz="3500" dirty="0" smtClean="0"/>
              <a:t>Those with baseline characteristics associated with starting a new business</a:t>
            </a:r>
          </a:p>
          <a:p>
            <a:pPr lvl="1"/>
            <a:r>
              <a:rPr lang="en-US" sz="3500" dirty="0" smtClean="0"/>
              <a:t>Those with baseline characteristics associated with not starting a new business</a:t>
            </a:r>
          </a:p>
          <a:p>
            <a:pPr lvl="1"/>
            <a:r>
              <a:rPr lang="en-US" sz="3500" dirty="0" smtClean="0"/>
              <a:t>In each case compare those in treatment and comparison with these characteristics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Results: Businesses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Overall take-up of loans: 27% (vs. 18.7</a:t>
            </a:r>
            <a:r>
              <a:rPr lang="en-US" sz="2800" dirty="0" smtClean="0"/>
              <a:t>%)</a:t>
            </a:r>
          </a:p>
          <a:p>
            <a:endParaRPr lang="en-US" sz="700" dirty="0" smtClean="0"/>
          </a:p>
          <a:p>
            <a:r>
              <a:rPr lang="en-US" sz="2800" dirty="0" smtClean="0"/>
              <a:t>30% of loans were used to start new </a:t>
            </a:r>
            <a:r>
              <a:rPr lang="en-US" sz="2800" dirty="0" smtClean="0"/>
              <a:t>businesses</a:t>
            </a:r>
          </a:p>
          <a:p>
            <a:endParaRPr lang="en-US" sz="700" dirty="0" smtClean="0"/>
          </a:p>
          <a:p>
            <a:r>
              <a:rPr lang="en-US" sz="2800" dirty="0" smtClean="0"/>
              <a:t>22% to buy stock for existing businesses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4294967295"/>
          </p:nvPr>
        </p:nvSpPr>
        <p:spPr>
          <a:xfrm>
            <a:off x="5486400" y="4572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Percent of households operating a new business.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36210208"/>
              </p:ext>
            </p:extLst>
          </p:nvPr>
        </p:nvGraphicFramePr>
        <p:xfrm>
          <a:off x="533400" y="3733800"/>
          <a:ext cx="464820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4191000"/>
            <a:ext cx="9144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F2F2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3556" y="4273034"/>
            <a:ext cx="79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2F2F2"/>
                </a:solidFill>
                <a:latin typeface="Garamond"/>
                <a:cs typeface="Garamond"/>
              </a:rPr>
              <a:t>impact</a:t>
            </a:r>
            <a:endParaRPr lang="en-US" sz="1800" dirty="0">
              <a:solidFill>
                <a:srgbClr val="F2F2F2"/>
              </a:solidFill>
              <a:latin typeface="Garamond"/>
              <a:cs typeface="Garamon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371600" y="4711128"/>
            <a:ext cx="3056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81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microcredit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important questions to ask about microcredit</a:t>
            </a:r>
          </a:p>
          <a:p>
            <a:pPr lvl="1"/>
            <a:r>
              <a:rPr lang="en-US" dirty="0" smtClean="0"/>
              <a:t>Only some of them are impact questions</a:t>
            </a:r>
          </a:p>
          <a:p>
            <a:endParaRPr lang="en-US" sz="800" dirty="0" smtClean="0"/>
          </a:p>
          <a:p>
            <a:r>
              <a:rPr lang="en-US" dirty="0" smtClean="0"/>
              <a:t>What is the need that microcredit might be filling?</a:t>
            </a:r>
          </a:p>
          <a:p>
            <a:pPr lvl="1"/>
            <a:r>
              <a:rPr lang="en-US" dirty="0" smtClean="0"/>
              <a:t>From whom and how much and at what rates do those without access to microcredit borrow at?</a:t>
            </a:r>
          </a:p>
          <a:p>
            <a:pPr lvl="1"/>
            <a:r>
              <a:rPr lang="en-US" dirty="0" smtClean="0"/>
              <a:t>How many people borrow from microcredit organizations?</a:t>
            </a:r>
          </a:p>
        </p:txBody>
      </p:sp>
    </p:spTree>
    <p:extLst>
      <p:ext uri="{BB962C8B-B14F-4D97-AF65-F5344CB8AC3E}">
        <p14:creationId xmlns:p14="http://schemas.microsoft.com/office/powerpoint/2010/main" val="15074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Results: Spending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HHs with existing businesses</a:t>
            </a:r>
          </a:p>
          <a:p>
            <a:pPr lvl="1"/>
            <a:r>
              <a:rPr lang="en-US" dirty="0" smtClean="0"/>
              <a:t>bought more durable </a:t>
            </a:r>
            <a:r>
              <a:rPr lang="en-US" dirty="0" smtClean="0"/>
              <a:t>goods</a:t>
            </a:r>
          </a:p>
          <a:p>
            <a:pPr lvl="1"/>
            <a:r>
              <a:rPr lang="en-US" dirty="0" smtClean="0"/>
              <a:t>Were not hurt by competition from new businesses</a:t>
            </a:r>
            <a:endParaRPr lang="en-US" dirty="0" smtClean="0"/>
          </a:p>
          <a:p>
            <a:pPr lvl="1"/>
            <a:endParaRPr lang="en-US" sz="900" dirty="0" smtClean="0"/>
          </a:p>
          <a:p>
            <a:r>
              <a:rPr lang="en-US" dirty="0" smtClean="0"/>
              <a:t>HHs likely to start a business</a:t>
            </a:r>
          </a:p>
          <a:p>
            <a:pPr lvl="1"/>
            <a:r>
              <a:rPr lang="en-US" dirty="0" smtClean="0"/>
              <a:t>cut back on temptation goods (tobacco, eating </a:t>
            </a:r>
            <a:r>
              <a:rPr lang="en-US" dirty="0" smtClean="0"/>
              <a:t>out)</a:t>
            </a:r>
            <a:endParaRPr lang="en-US" dirty="0" smtClean="0"/>
          </a:p>
          <a:p>
            <a:pPr lvl="1"/>
            <a:r>
              <a:rPr lang="en-US" dirty="0" smtClean="0"/>
              <a:t>and invested </a:t>
            </a:r>
            <a:r>
              <a:rPr lang="en-US" dirty="0" smtClean="0"/>
              <a:t>more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HHs unlikely to start a business</a:t>
            </a:r>
          </a:p>
          <a:p>
            <a:pPr lvl="1"/>
            <a:r>
              <a:rPr lang="en-US" dirty="0" smtClean="0"/>
              <a:t>Spent more on non-durable </a:t>
            </a:r>
            <a:r>
              <a:rPr lang="en-US" dirty="0" smtClean="0"/>
              <a:t>consumption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No change in health, education, empowerment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48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374775"/>
          </a:xfrm>
        </p:spPr>
        <p:txBody>
          <a:bodyPr>
            <a:normAutofit/>
          </a:bodyPr>
          <a:lstStyle/>
          <a:p>
            <a:r>
              <a:rPr lang="en-US" dirty="0" smtClean="0"/>
              <a:t>Policy influence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 made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9773"/>
            <a:ext cx="8229600" cy="42973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Boston Glob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35977" r="41477" b="45878"/>
          <a:stretch/>
        </p:blipFill>
        <p:spPr>
          <a:xfrm>
            <a:off x="304800" y="1724973"/>
            <a:ext cx="7085053" cy="1295400"/>
          </a:xfrm>
          <a:prstGeom prst="rect">
            <a:avLst/>
          </a:prstGeom>
        </p:spPr>
      </p:pic>
      <p:pic>
        <p:nvPicPr>
          <p:cNvPr id="7" name="Picture 6" descr="Economis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4390" r="17577"/>
          <a:stretch/>
        </p:blipFill>
        <p:spPr>
          <a:xfrm>
            <a:off x="1066800" y="1877373"/>
            <a:ext cx="6850783" cy="2355620"/>
          </a:xfrm>
          <a:prstGeom prst="rect">
            <a:avLst/>
          </a:prstGeom>
        </p:spPr>
      </p:pic>
      <p:pic>
        <p:nvPicPr>
          <p:cNvPr id="10" name="Picture 9" descr="Financial Expre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1" y="2339787"/>
            <a:ext cx="7607300" cy="2540000"/>
          </a:xfrm>
          <a:prstGeom prst="rect">
            <a:avLst/>
          </a:prstGeom>
        </p:spPr>
      </p:pic>
      <p:pic>
        <p:nvPicPr>
          <p:cNvPr id="8" name="Picture 7" descr="LiveMi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1" b="43418"/>
          <a:stretch/>
        </p:blipFill>
        <p:spPr>
          <a:xfrm>
            <a:off x="609600" y="3080048"/>
            <a:ext cx="8075650" cy="3104299"/>
          </a:xfrm>
          <a:prstGeom prst="rect">
            <a:avLst/>
          </a:prstGeom>
        </p:spPr>
      </p:pic>
      <p:pic>
        <p:nvPicPr>
          <p:cNvPr id="11" name="Picture 10" descr="Unitu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75973"/>
            <a:ext cx="7467600" cy="31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 reaction to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Even before researchers actively disseminated results, press picked up on working paper</a:t>
            </a:r>
          </a:p>
          <a:p>
            <a:endParaRPr lang="en-US" sz="900" dirty="0" smtClean="0"/>
          </a:p>
          <a:p>
            <a:r>
              <a:rPr lang="en-US" dirty="0" smtClean="0"/>
              <a:t>Q: why was dissemination of results so quick in this case?</a:t>
            </a:r>
          </a:p>
          <a:p>
            <a:endParaRPr lang="en-US" sz="900" dirty="0" smtClean="0"/>
          </a:p>
          <a:p>
            <a:r>
              <a:rPr lang="en-US" dirty="0" smtClean="0"/>
              <a:t>Most press reaction stressed that the evaluation showed microcredit did not work</a:t>
            </a:r>
          </a:p>
          <a:p>
            <a:endParaRPr lang="en-US" sz="900" dirty="0" smtClean="0"/>
          </a:p>
          <a:p>
            <a:r>
              <a:rPr lang="en-US" dirty="0" smtClean="0"/>
              <a:t>Q: why do you think the press had this reaction?</a:t>
            </a:r>
          </a:p>
          <a:p>
            <a:endParaRPr lang="en-US" sz="900" dirty="0" smtClean="0"/>
          </a:p>
          <a:p>
            <a:r>
              <a:rPr lang="en-US" dirty="0" smtClean="0"/>
              <a:t>Q: do you think this is a valid interpretation of the results?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Microcredit organization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Reactions from microcredit organizations was mixed</a:t>
            </a:r>
          </a:p>
          <a:p>
            <a:endParaRPr lang="en-US" sz="900" dirty="0" smtClean="0"/>
          </a:p>
          <a:p>
            <a:r>
              <a:rPr lang="en-US" dirty="0" smtClean="0"/>
              <a:t>Reaction 1: we always knew microcredit was primarily a financial product. These results show that it helps create businesses and boost investment</a:t>
            </a:r>
          </a:p>
          <a:p>
            <a:endParaRPr lang="en-US" sz="900" dirty="0" smtClean="0"/>
          </a:p>
          <a:p>
            <a:r>
              <a:rPr lang="en-US" dirty="0" smtClean="0"/>
              <a:t>Reaction 2: this is a bad study which proves nothing</a:t>
            </a:r>
          </a:p>
          <a:p>
            <a:pPr lvl="1"/>
            <a:r>
              <a:rPr lang="en-US" dirty="0" smtClean="0"/>
              <a:t>Its just one organization in one location, others work</a:t>
            </a:r>
          </a:p>
          <a:p>
            <a:pPr lvl="1"/>
            <a:r>
              <a:rPr lang="en-US" dirty="0" smtClean="0"/>
              <a:t>The time frame is too short, empowerment effects work over a longer time frame than 18 months</a:t>
            </a:r>
          </a:p>
          <a:p>
            <a:pPr lvl="1"/>
            <a:endParaRPr lang="en-US" sz="900" dirty="0" smtClean="0"/>
          </a:p>
          <a:p>
            <a:r>
              <a:rPr lang="en-US" dirty="0" smtClean="0"/>
              <a:t>Researcher response</a:t>
            </a:r>
          </a:p>
          <a:p>
            <a:pPr lvl="1"/>
            <a:r>
              <a:rPr lang="en-US" dirty="0" smtClean="0"/>
              <a:t>Attempt to extend timeline of study (although take up in comparison areas made this hard to do well)</a:t>
            </a:r>
          </a:p>
          <a:p>
            <a:pPr lvl="1"/>
            <a:r>
              <a:rPr lang="en-US" dirty="0" smtClean="0"/>
              <a:t>Other researchers tested microcredit impact in very different environments and found similar results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Karlan</a:t>
            </a:r>
            <a:r>
              <a:rPr lang="en-US" dirty="0" smtClean="0"/>
              <a:t> and </a:t>
            </a:r>
            <a:r>
              <a:rPr lang="en-US" dirty="0" err="1" smtClean="0"/>
              <a:t>Zinman</a:t>
            </a:r>
            <a:r>
              <a:rPr lang="en-US" dirty="0" smtClean="0"/>
              <a:t>, Desai et al, </a:t>
            </a:r>
            <a:r>
              <a:rPr lang="en-US" dirty="0" err="1" smtClean="0"/>
              <a:t>Anglucci</a:t>
            </a:r>
            <a:r>
              <a:rPr lang="en-US" dirty="0" smtClean="0"/>
              <a:t> et al, </a:t>
            </a:r>
            <a:r>
              <a:rPr lang="en-US" dirty="0" err="1" smtClean="0"/>
              <a:t>Desin</a:t>
            </a:r>
            <a:r>
              <a:rPr lang="en-US" dirty="0" smtClean="0"/>
              <a:t> et al)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txBody>
          <a:bodyPr>
            <a:noAutofit/>
          </a:bodyPr>
          <a:lstStyle/>
          <a:p>
            <a:r>
              <a:rPr lang="en-US" sz="3700" dirty="0" smtClean="0"/>
              <a:t>Process evaluation questions for microcredit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proportion of people in an area where microcredit is available borrow from microcredit groups?</a:t>
            </a:r>
          </a:p>
          <a:p>
            <a:endParaRPr lang="en-US" sz="900" dirty="0" smtClean="0"/>
          </a:p>
          <a:p>
            <a:r>
              <a:rPr lang="en-US" dirty="0" smtClean="0"/>
              <a:t>What is the repayment rate of loans?</a:t>
            </a:r>
          </a:p>
          <a:p>
            <a:endParaRPr lang="en-US" sz="900" dirty="0" smtClean="0"/>
          </a:p>
          <a:p>
            <a:r>
              <a:rPr lang="en-US" dirty="0" smtClean="0"/>
              <a:t>What proportion of microcredit clients expand their business enough to employ another person after 5 years?</a:t>
            </a:r>
          </a:p>
          <a:p>
            <a:endParaRPr lang="en-US" sz="1100" dirty="0" smtClean="0"/>
          </a:p>
          <a:p>
            <a:r>
              <a:rPr lang="en-US" dirty="0" smtClean="0"/>
              <a:t>How many microcredit borrowers still borrow from other sources</a:t>
            </a:r>
          </a:p>
          <a:p>
            <a:endParaRPr lang="en-US" sz="1100" dirty="0" smtClean="0"/>
          </a:p>
          <a:p>
            <a:r>
              <a:rPr lang="en-US" dirty="0" smtClean="0"/>
              <a:t>Why do those who borrow from other sources say they continue to borrow from these sources?</a:t>
            </a:r>
          </a:p>
          <a:p>
            <a:endParaRPr lang="en-US" sz="900" dirty="0" smtClean="0"/>
          </a:p>
          <a:p>
            <a:r>
              <a:rPr lang="en-US" dirty="0" smtClean="0"/>
              <a:t>What is the cost of administering microcredit loans as a proportion of the money lent out?</a:t>
            </a:r>
          </a:p>
        </p:txBody>
      </p:sp>
    </p:spTree>
    <p:extLst>
      <p:ext uri="{BB962C8B-B14F-4D97-AF65-F5344CB8AC3E}">
        <p14:creationId xmlns:p14="http://schemas.microsoft.com/office/powerpoint/2010/main" val="6394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Compare outcomes for women who do and don’t sign up for microcredit in communities where microcredit is available?</a:t>
            </a:r>
          </a:p>
          <a:p>
            <a:pPr lvl="1"/>
            <a:r>
              <a:rPr lang="en-US" sz="2200" dirty="0" smtClean="0"/>
              <a:t>Those who sign up are different from those that don’t</a:t>
            </a:r>
          </a:p>
          <a:p>
            <a:pPr lvl="1"/>
            <a:endParaRPr lang="en-US" sz="600" dirty="0" smtClean="0"/>
          </a:p>
          <a:p>
            <a:r>
              <a:rPr lang="en-US" sz="2400" dirty="0" smtClean="0"/>
              <a:t>Compare women in areas where there is microcredit with those in areas without microcredit?</a:t>
            </a:r>
          </a:p>
          <a:p>
            <a:pPr lvl="1"/>
            <a:r>
              <a:rPr lang="en-US" sz="2200" dirty="0" smtClean="0"/>
              <a:t>But microcredit organizations go to the areas where there are most business opportunities and people want to borrow</a:t>
            </a:r>
          </a:p>
          <a:p>
            <a:pPr lvl="1"/>
            <a:endParaRPr lang="en-US" sz="600" dirty="0" smtClean="0"/>
          </a:p>
          <a:p>
            <a:r>
              <a:rPr lang="en-US" sz="2400" dirty="0" smtClean="0"/>
              <a:t>Compare women before and after they sign up for microcredit?</a:t>
            </a:r>
          </a:p>
          <a:p>
            <a:pPr lvl="1"/>
            <a:r>
              <a:rPr lang="en-US" sz="2200" dirty="0"/>
              <a:t>E</a:t>
            </a:r>
            <a:r>
              <a:rPr lang="en-US" sz="2200" dirty="0" smtClean="0"/>
              <a:t>conomy may be growing and outcomes improving for everyone</a:t>
            </a:r>
          </a:p>
          <a:p>
            <a:pPr lvl="1"/>
            <a:r>
              <a:rPr lang="en-US" sz="2200" dirty="0" smtClean="0"/>
              <a:t>A woman may take a loan when she starts a business but may still have started a business with the loan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Measuring impact of microcredit is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Randomization for evaluating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Randomizing who has access to microcredit helps disentangle the impact of microcredit from other factors, </a:t>
            </a:r>
          </a:p>
          <a:p>
            <a:pPr lvl="1"/>
            <a:r>
              <a:rPr lang="en-US" dirty="0" smtClean="0"/>
              <a:t>like motivation</a:t>
            </a:r>
          </a:p>
          <a:p>
            <a:pPr lvl="1"/>
            <a:r>
              <a:rPr lang="en-US" dirty="0" smtClean="0"/>
              <a:t>business opportunity growth</a:t>
            </a:r>
          </a:p>
          <a:p>
            <a:pPr lvl="1"/>
            <a:endParaRPr lang="en-US" sz="900" dirty="0" smtClean="0"/>
          </a:p>
          <a:p>
            <a:pPr lvl="1"/>
            <a:endParaRPr lang="en-US" sz="900" dirty="0" smtClean="0"/>
          </a:p>
          <a:p>
            <a:r>
              <a:rPr lang="en-US" dirty="0" smtClean="0"/>
              <a:t>Randomization creates two groups, treatment and comparison who (on average) are the same on all characteristics</a:t>
            </a:r>
          </a:p>
          <a:p>
            <a:pPr lvl="1"/>
            <a:r>
              <a:rPr lang="en-US" dirty="0" smtClean="0"/>
              <a:t>Observable characteristics like income</a:t>
            </a:r>
          </a:p>
          <a:p>
            <a:pPr lvl="1"/>
            <a:r>
              <a:rPr lang="en-US" dirty="0" smtClean="0"/>
              <a:t>Unobservable characteristics like motivation and entrepreneurial ability</a:t>
            </a:r>
          </a:p>
        </p:txBody>
      </p:sp>
    </p:spTree>
    <p:extLst>
      <p:ext uri="{BB962C8B-B14F-4D97-AF65-F5344CB8AC3E}">
        <p14:creationId xmlns:p14="http://schemas.microsoft.com/office/powerpoint/2010/main" val="410261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RCT of microcredit impact was a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Microcredit was a large and expanding program</a:t>
            </a:r>
          </a:p>
          <a:p>
            <a:endParaRPr lang="en-US" sz="800" dirty="0" smtClean="0"/>
          </a:p>
          <a:p>
            <a:r>
              <a:rPr lang="en-US" dirty="0" smtClean="0"/>
              <a:t>Existing studies of impact compared women with and without access to microcredit</a:t>
            </a:r>
          </a:p>
          <a:p>
            <a:endParaRPr lang="en-US" sz="800" dirty="0" smtClean="0"/>
          </a:p>
          <a:p>
            <a:r>
              <a:rPr lang="en-US" dirty="0" smtClean="0"/>
              <a:t>Concern that women with and without access were not comparable and thus existing measures of impact were biased</a:t>
            </a:r>
          </a:p>
          <a:p>
            <a:endParaRPr lang="en-US" sz="900" dirty="0" smtClean="0"/>
          </a:p>
          <a:p>
            <a:r>
              <a:rPr lang="en-US" dirty="0" smtClean="0"/>
              <a:t>Took many years to find the right opportunity to evaluate the impact of microcredit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Finding the right partner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1534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Evaluation of a representative microcredit program would be particularly </a:t>
            </a:r>
            <a:r>
              <a:rPr lang="en-US" sz="2400" dirty="0" smtClean="0"/>
              <a:t>valuable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Many different variants of microcredit programs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However, a l</a:t>
            </a:r>
            <a:r>
              <a:rPr lang="en-US" sz="2000" dirty="0" smtClean="0"/>
              <a:t>arge majority of programs had a similar structure of lending small amounts of money to groups of women with weekly repayment schedules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Partner needed to be very committed to </a:t>
            </a:r>
            <a:r>
              <a:rPr lang="en-US" sz="2400" dirty="0" smtClean="0"/>
              <a:t>evaluation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It was going to be hard to ensure that loans were only offered in treatment areas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Leadership needed to be willing to forgo opportunities for expansion for the sake of evaluation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9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Need </a:t>
            </a:r>
            <a:r>
              <a:rPr lang="en-US" sz="2400" dirty="0" smtClean="0"/>
              <a:t>location with potential for large sample size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4295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ExecEd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000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C00000"/>
      </a:accent5>
      <a:accent6>
        <a:srgbClr val="FF0000"/>
      </a:accent6>
      <a:hlink>
        <a:srgbClr val="3F3F3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xecEd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000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C00000"/>
      </a:accent5>
      <a:accent6>
        <a:srgbClr val="FF0000"/>
      </a:accent6>
      <a:hlink>
        <a:srgbClr val="3F3F3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xecEd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000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C00000"/>
      </a:accent5>
      <a:accent6>
        <a:srgbClr val="FF0000"/>
      </a:accent6>
      <a:hlink>
        <a:srgbClr val="3F3F3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43AE4CB13D924C9E9FC78D0F73EFDF" ma:contentTypeVersion="0" ma:contentTypeDescription="Create a new document." ma:contentTypeScope="" ma:versionID="ace9069f4d0cb9660b2ad6cfd93554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74FB1A-4EB7-46A7-B584-EA3ACFBAE4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3B0F4F2-DF5B-4111-9D5B-A471966E3A0E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B194F97-BAA8-4E4D-91BD-7BC257B2A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16493</TotalTime>
  <Words>2791</Words>
  <Application>Microsoft Office PowerPoint</Application>
  <PresentationFormat>On-screen Show (4:3)</PresentationFormat>
  <Paragraphs>461</Paragraphs>
  <Slides>44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2_Custom Design</vt:lpstr>
      <vt:lpstr>Office Theme</vt:lpstr>
      <vt:lpstr>Custom Design</vt:lpstr>
      <vt:lpstr>1_Office Theme</vt:lpstr>
      <vt:lpstr>Evaluation start-to-finish Impact of Microcredit</vt:lpstr>
      <vt:lpstr>Overview of lecture and course</vt:lpstr>
      <vt:lpstr>Different types of evaluation When and where to randomize</vt:lpstr>
      <vt:lpstr>Evaluating microcredit</vt:lpstr>
      <vt:lpstr>Process evaluation questions for microcredit</vt:lpstr>
      <vt:lpstr>Measuring impact of microcredit is hard</vt:lpstr>
      <vt:lpstr>Randomization for evaluating impact</vt:lpstr>
      <vt:lpstr>RCT of microcredit impact was a priority</vt:lpstr>
      <vt:lpstr>Finding the right partner </vt:lpstr>
      <vt:lpstr>Finding the right partner: Spandana</vt:lpstr>
      <vt:lpstr>Setting: Hyderabad, India</vt:lpstr>
      <vt:lpstr>Descriptive assessment of setting</vt:lpstr>
      <vt:lpstr>What level to randomize at?</vt:lpstr>
      <vt:lpstr>Unit to randomization options</vt:lpstr>
      <vt:lpstr>Research design</vt:lpstr>
      <vt:lpstr>PowerPoint Presentation</vt:lpstr>
      <vt:lpstr>PowerPoint Presentation</vt:lpstr>
      <vt:lpstr>Measurement</vt:lpstr>
      <vt:lpstr>Research questions</vt:lpstr>
      <vt:lpstr>Measurement and theory of change</vt:lpstr>
      <vt:lpstr>Theory of change: Entrepreneurship</vt:lpstr>
      <vt:lpstr>Theory of change: Savings</vt:lpstr>
      <vt:lpstr>Theory of change: Consumption</vt:lpstr>
      <vt:lpstr>Log Frame</vt:lpstr>
      <vt:lpstr>Measurement</vt:lpstr>
      <vt:lpstr>Challenges in measurement</vt:lpstr>
      <vt:lpstr>Who to interview?</vt:lpstr>
      <vt:lpstr>Baseline survey (2004)</vt:lpstr>
      <vt:lpstr>Sample size and statistical power</vt:lpstr>
      <vt:lpstr>Factors for calculation sample size</vt:lpstr>
      <vt:lpstr>Threats to the validity of the experiment</vt:lpstr>
      <vt:lpstr>Threats and response to threats</vt:lpstr>
      <vt:lpstr>Threats and response to threats</vt:lpstr>
      <vt:lpstr>The problem of take-up</vt:lpstr>
      <vt:lpstr>Endline survey (2007-2008)</vt:lpstr>
      <vt:lpstr>Analysis</vt:lpstr>
      <vt:lpstr>Analysis: Intention to Treat</vt:lpstr>
      <vt:lpstr>Additional analysis</vt:lpstr>
      <vt:lpstr>Results: Businesses</vt:lpstr>
      <vt:lpstr>Results: Spending</vt:lpstr>
      <vt:lpstr>Policy influence</vt:lpstr>
      <vt:lpstr>Evaluation results made waves</vt:lpstr>
      <vt:lpstr>Press reaction to the results</vt:lpstr>
      <vt:lpstr>Microcredit organization reaction</vt:lpstr>
    </vt:vector>
  </TitlesOfParts>
  <Company>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Odysseus have Hyperbolic Preferences: Evidence from a Commitment Savings Product in the Philippines</dc:title>
  <dc:creator>wb245752</dc:creator>
  <cp:lastModifiedBy>Rachel Glennerster</cp:lastModifiedBy>
  <cp:revision>607</cp:revision>
  <dcterms:created xsi:type="dcterms:W3CDTF">2003-11-07T19:03:34Z</dcterms:created>
  <dcterms:modified xsi:type="dcterms:W3CDTF">2013-11-16T15:49:35Z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1700</vt:r8>
  </property>
  <property fmtid="{D5CDD505-2E9C-101B-9397-08002B2CF9AE}" pid="3" name="ContentTypeId">
    <vt:lpwstr>0x0101009743AE4CB13D924C9E9FC78D0F73EFDF</vt:lpwstr>
  </property>
  <property fmtid="{D5CDD505-2E9C-101B-9397-08002B2CF9AE}" pid="4" name="SPPCopyMoveEvent">
    <vt:lpwstr>1</vt:lpwstr>
  </property>
  <property fmtid="{D5CDD505-2E9C-101B-9397-08002B2CF9AE}" pid="5" name="Venue">
    <vt:lpwstr>MIT</vt:lpwstr>
  </property>
  <property fmtid="{D5CDD505-2E9C-101B-9397-08002B2CF9AE}" pid="6" name="Office">
    <vt:lpwstr>J-PAL Global</vt:lpwstr>
  </property>
  <property fmtid="{D5CDD505-2E9C-101B-9397-08002B2CF9AE}" pid="7" name="Location">
    <vt:lpwstr>Cambridge, MA</vt:lpwstr>
  </property>
  <property fmtid="{D5CDD505-2E9C-101B-9397-08002B2CF9AE}" pid="8" name="Lecture#">
    <vt:lpwstr>8</vt:lpwstr>
  </property>
  <property fmtid="{D5CDD505-2E9C-101B-9397-08002B2CF9AE}" pid="9" name="Language">
    <vt:lpwstr>English</vt:lpwstr>
  </property>
  <property fmtid="{D5CDD505-2E9C-101B-9397-08002B2CF9AE}" pid="10" name="Date">
    <vt:lpwstr>2010-05-27T20:00:00+00:00</vt:lpwstr>
  </property>
  <property fmtid="{D5CDD505-2E9C-101B-9397-08002B2CF9AE}" pid="11" name="Year">
    <vt:lpwstr>2010</vt:lpwstr>
  </property>
  <property fmtid="{D5CDD505-2E9C-101B-9397-08002B2CF9AE}" pid="12" name="Lecturer1">
    <vt:lpwstr>Nava Ashraf117</vt:lpwstr>
  </property>
</Properties>
</file>