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73" r:id="rId3"/>
    <p:sldId id="275" r:id="rId4"/>
    <p:sldId id="276" r:id="rId5"/>
    <p:sldId id="277" r:id="rId6"/>
    <p:sldId id="272" r:id="rId7"/>
    <p:sldId id="278" r:id="rId8"/>
    <p:sldId id="270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 Glennerster" initials="R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71281-2339-416D-B2F7-35C2068163B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98B62-81C2-4313-B775-8AAA86244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F9A2A-E5B5-4A90-85DC-4F1603048D8A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key questions for your organization.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many can you already answer 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existing rigorous impact evaluations?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improved process evaluation?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 top priority questions for impact evaluation.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 plan for answering them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taking advantage of roll out of new programs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set up experimental sites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key questions answered from impact evaluations, process evaluation can give your overall impact.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few high quality impact studies are worth more than many poor quality ones.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you ask the right question, more likely to use it.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F9A2A-E5B5-4A90-85DC-4F1603048D8A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key questions for your organization.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many can you already answer 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existing rigorous impact evaluations?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improved process evaluation?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 top priority questions for impact evaluation.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 plan for answering them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taking advantage of roll out of new programs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set up experimental sites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key questions answered from impact evaluations, process evaluation can give your overall impact.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few high quality impact studies are worth more than many poor quality ones.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you ask the right question, more likely to use it.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3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4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2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5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6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3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1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A8D70-DD9E-4995-B338-39232FDB9234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913EC-36E7-4836-B6AD-77786E2F1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1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382000" cy="1450975"/>
          </a:xfrm>
        </p:spPr>
        <p:txBody>
          <a:bodyPr/>
          <a:lstStyle/>
          <a:p>
            <a:r>
              <a:rPr lang="en-US" dirty="0" smtClean="0"/>
              <a:t>Prioritizing among impact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will the results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program (or similar programs) large or expanding?</a:t>
            </a:r>
          </a:p>
          <a:p>
            <a:endParaRPr lang="en-US" sz="800" dirty="0" smtClean="0"/>
          </a:p>
          <a:p>
            <a:r>
              <a:rPr lang="en-US" dirty="0" smtClean="0"/>
              <a:t>If the program works will it be cheap and easy to scale—i.e. high potential impact?</a:t>
            </a:r>
          </a:p>
          <a:p>
            <a:endParaRPr lang="en-US" sz="800" dirty="0" smtClean="0"/>
          </a:p>
          <a:p>
            <a:r>
              <a:rPr lang="en-US" dirty="0" smtClean="0"/>
              <a:t>How much existing evidence is there already?</a:t>
            </a:r>
          </a:p>
          <a:p>
            <a:endParaRPr lang="en-US" sz="800" dirty="0" smtClean="0"/>
          </a:p>
          <a:p>
            <a:r>
              <a:rPr lang="en-US" dirty="0" smtClean="0"/>
              <a:t>Is the question more general (theory based) or more tied to one context?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the question be answered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have good way to measure outcomes</a:t>
            </a:r>
          </a:p>
          <a:p>
            <a:pPr lvl="1"/>
            <a:r>
              <a:rPr lang="en-US" dirty="0" smtClean="0"/>
              <a:t>When evaluating a HIV education program it is critical to get measures that go beyond self reported attitudes and behavior or results may mislead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Need sufficient sample size to be able to pick up a reasonable effect (more on this later)</a:t>
            </a:r>
          </a:p>
          <a:p>
            <a:pPr lvl="1"/>
            <a:r>
              <a:rPr lang="en-US" dirty="0" smtClean="0"/>
              <a:t>Study that finds treatment is not statistically different from zero, but cannot rule out a reasonably big impact may be worse than useless</a:t>
            </a:r>
          </a:p>
          <a:p>
            <a:pPr lvl="1"/>
            <a:r>
              <a:rPr lang="en-US" dirty="0" smtClean="0"/>
              <a:t>may be misread as proving no effect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program representative?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 smtClean="0"/>
              <a:t>Representative program design</a:t>
            </a:r>
          </a:p>
          <a:p>
            <a:pPr lvl="1"/>
            <a:r>
              <a:rPr lang="en-US" sz="4200" dirty="0" smtClean="0"/>
              <a:t>Testing the impact of a standard </a:t>
            </a:r>
            <a:r>
              <a:rPr lang="en-US" sz="4200" dirty="0" smtClean="0"/>
              <a:t>program </a:t>
            </a:r>
            <a:r>
              <a:rPr lang="en-US" sz="4200" dirty="0" smtClean="0"/>
              <a:t>provides a benchmark against which variants can be measured</a:t>
            </a:r>
          </a:p>
          <a:p>
            <a:pPr lvl="1"/>
            <a:endParaRPr lang="en-US" sz="1300" dirty="0" smtClean="0"/>
          </a:p>
          <a:p>
            <a:r>
              <a:rPr lang="en-US" sz="5100" dirty="0" smtClean="0"/>
              <a:t>Representative geography and cultural context</a:t>
            </a:r>
          </a:p>
          <a:p>
            <a:pPr lvl="1"/>
            <a:r>
              <a:rPr lang="en-US" sz="4200" dirty="0"/>
              <a:t>R</a:t>
            </a:r>
            <a:r>
              <a:rPr lang="en-US" sz="4200" dirty="0" smtClean="0"/>
              <a:t>esults more </a:t>
            </a:r>
            <a:r>
              <a:rPr lang="en-US" sz="4200" dirty="0" smtClean="0"/>
              <a:t>likely to generalize to a similar context, so testing in a context that looks like many others is a plus</a:t>
            </a:r>
          </a:p>
          <a:p>
            <a:pPr lvl="1"/>
            <a:endParaRPr lang="en-US" sz="1300" dirty="0" smtClean="0"/>
          </a:p>
          <a:p>
            <a:r>
              <a:rPr lang="en-US" sz="5100" dirty="0" smtClean="0"/>
              <a:t>Representative partner</a:t>
            </a:r>
          </a:p>
          <a:p>
            <a:pPr lvl="1"/>
            <a:r>
              <a:rPr lang="en-US" sz="4200" dirty="0" smtClean="0"/>
              <a:t>If implementation is </a:t>
            </a:r>
            <a:r>
              <a:rPr lang="en-US" sz="4200" dirty="0" smtClean="0"/>
              <a:t>of unusually high </a:t>
            </a:r>
            <a:r>
              <a:rPr lang="en-US" sz="4200" dirty="0" smtClean="0"/>
              <a:t>quality </a:t>
            </a:r>
            <a:r>
              <a:rPr lang="en-US" sz="4200" dirty="0" smtClean="0"/>
              <a:t>we may </a:t>
            </a:r>
            <a:r>
              <a:rPr lang="en-US" sz="4200" dirty="0" smtClean="0"/>
              <a:t>worry </a:t>
            </a:r>
            <a:r>
              <a:rPr lang="en-US" sz="4200" dirty="0" smtClean="0"/>
              <a:t>results will </a:t>
            </a:r>
            <a:r>
              <a:rPr lang="en-US" sz="4200" dirty="0" smtClean="0"/>
              <a:t>not generalize to other partners </a:t>
            </a:r>
          </a:p>
          <a:p>
            <a:pPr lvl="1"/>
            <a:r>
              <a:rPr lang="en-US" sz="4200" dirty="0" smtClean="0"/>
              <a:t>But doing impact evaluation of a </a:t>
            </a:r>
            <a:r>
              <a:rPr lang="en-US" sz="4200" dirty="0" smtClean="0"/>
              <a:t>poorly implemented program is </a:t>
            </a:r>
            <a:r>
              <a:rPr lang="en-US" sz="4200" dirty="0" smtClean="0"/>
              <a:t>a waste: </a:t>
            </a:r>
            <a:r>
              <a:rPr lang="en-US" sz="4200" dirty="0" smtClean="0"/>
              <a:t>process </a:t>
            </a:r>
            <a:r>
              <a:rPr lang="en-US" sz="4200" dirty="0" smtClean="0"/>
              <a:t>evaluation can tell you </a:t>
            </a:r>
            <a:r>
              <a:rPr lang="en-US" sz="4200" dirty="0" smtClean="0"/>
              <a:t>wont </a:t>
            </a:r>
            <a:r>
              <a:rPr lang="en-US" sz="4200" dirty="0" smtClean="0"/>
              <a:t>work</a:t>
            </a:r>
          </a:p>
          <a:p>
            <a:pPr lvl="1"/>
            <a:r>
              <a:rPr lang="en-US" sz="4200" dirty="0"/>
              <a:t>P</a:t>
            </a:r>
            <a:r>
              <a:rPr lang="en-US" sz="4200" dirty="0" smtClean="0"/>
              <a:t>artner </a:t>
            </a:r>
            <a:r>
              <a:rPr lang="en-US" sz="4200" dirty="0" smtClean="0"/>
              <a:t>must be committed to evaluation </a:t>
            </a:r>
            <a:r>
              <a:rPr lang="en-US" sz="4200" dirty="0" smtClean="0"/>
              <a:t>or </a:t>
            </a:r>
            <a:r>
              <a:rPr lang="en-US" sz="4200" dirty="0" smtClean="0"/>
              <a:t>will </a:t>
            </a:r>
            <a:r>
              <a:rPr lang="en-US" sz="4200" dirty="0" smtClean="0"/>
              <a:t>fail</a:t>
            </a:r>
            <a:r>
              <a:rPr lang="en-US" sz="4200" dirty="0" smtClean="0"/>
              <a:t> </a:t>
            </a:r>
            <a:endParaRPr lang="en-US" sz="4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being unrepresentative is </a:t>
            </a:r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Proof of concept evaluations can be very informative</a:t>
            </a:r>
          </a:p>
          <a:p>
            <a:endParaRPr lang="en-US" sz="900" dirty="0" smtClean="0"/>
          </a:p>
          <a:p>
            <a:r>
              <a:rPr lang="en-US" dirty="0" smtClean="0"/>
              <a:t>These test: does this type of program work when implemented very well</a:t>
            </a:r>
          </a:p>
          <a:p>
            <a:endParaRPr lang="en-US" sz="900" dirty="0" smtClean="0"/>
          </a:p>
          <a:p>
            <a:r>
              <a:rPr lang="en-US" dirty="0" smtClean="0"/>
              <a:t>If proof of concept evaluation shows positive results, can then try cheaper, more scalable versions of the program</a:t>
            </a:r>
          </a:p>
          <a:p>
            <a:endParaRPr lang="en-US" sz="900" dirty="0" smtClean="0"/>
          </a:p>
          <a:p>
            <a:endParaRPr lang="en-US" sz="900" dirty="0" smtClean="0"/>
          </a:p>
          <a:p>
            <a:r>
              <a:rPr lang="en-US" dirty="0" smtClean="0"/>
              <a:t>If proof of concept evaluation finds no impact, cheaper or more scalable versions done by less good partners unlikely to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implementing partner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partner commitment is essential, both at local and headquarter level</a:t>
            </a:r>
          </a:p>
          <a:p>
            <a:pPr lvl="1"/>
            <a:r>
              <a:rPr lang="en-US" dirty="0" smtClean="0"/>
              <a:t>Q: Why is implementer commitment so important? How could lack of commitment disrupt an evaluation?</a:t>
            </a:r>
          </a:p>
          <a:p>
            <a:endParaRPr lang="en-US" sz="800" dirty="0" smtClean="0"/>
          </a:p>
          <a:p>
            <a:r>
              <a:rPr lang="en-US" dirty="0" smtClean="0"/>
              <a:t>Potential tradeoff between having a partner committed to evaluation and a representative partner</a:t>
            </a:r>
          </a:p>
          <a:p>
            <a:endParaRPr lang="en-US" sz="900" dirty="0" smtClean="0"/>
          </a:p>
          <a:p>
            <a:r>
              <a:rPr lang="en-US" dirty="0" smtClean="0"/>
              <a:t>One approach is work with committed partner but make sure  program does not use highly specific and hard to replicate skills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 does not rely on very committed staff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456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Cost-effective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Rigorous impact evaluations vary enormously in cost, important to balance cost and benefits</a:t>
            </a:r>
          </a:p>
          <a:p>
            <a:endParaRPr lang="en-US" sz="1000" dirty="0" smtClean="0"/>
          </a:p>
          <a:p>
            <a:r>
              <a:rPr lang="en-US" dirty="0" smtClean="0"/>
              <a:t>What makes an evaluation expensive?</a:t>
            </a:r>
          </a:p>
          <a:p>
            <a:pPr lvl="1"/>
            <a:r>
              <a:rPr lang="en-US" dirty="0" smtClean="0"/>
              <a:t>Collecting new data </a:t>
            </a:r>
            <a:r>
              <a:rPr lang="en-US" dirty="0" err="1" smtClean="0"/>
              <a:t>vs</a:t>
            </a:r>
            <a:r>
              <a:rPr lang="en-US" dirty="0" smtClean="0"/>
              <a:t> using administrative data</a:t>
            </a:r>
          </a:p>
          <a:p>
            <a:pPr lvl="1"/>
            <a:r>
              <a:rPr lang="en-US" dirty="0" smtClean="0"/>
              <a:t>Randomizing </a:t>
            </a:r>
            <a:r>
              <a:rPr lang="en-US" dirty="0"/>
              <a:t>by group (rather than individual)</a:t>
            </a:r>
          </a:p>
          <a:p>
            <a:pPr lvl="1"/>
            <a:r>
              <a:rPr lang="en-US" dirty="0"/>
              <a:t>Rural and remote locations drive up transport costs</a:t>
            </a:r>
          </a:p>
          <a:p>
            <a:pPr lvl="1"/>
            <a:r>
              <a:rPr lang="en-US" dirty="0"/>
              <a:t>When skilled labor is expensive (much of Africa)</a:t>
            </a:r>
          </a:p>
          <a:p>
            <a:pPr lvl="1"/>
            <a:r>
              <a:rPr lang="en-US" dirty="0" smtClean="0"/>
              <a:t>Multiyear evaluations</a:t>
            </a:r>
          </a:p>
          <a:p>
            <a:pPr lvl="1"/>
            <a:r>
              <a:rPr lang="en-US" dirty="0" smtClean="0"/>
              <a:t>Many treatment arms</a:t>
            </a:r>
          </a:p>
          <a:p>
            <a:pPr lvl="1"/>
            <a:r>
              <a:rPr lang="en-US" dirty="0" err="1" smtClean="0"/>
              <a:t>Nonsurvey</a:t>
            </a:r>
            <a:r>
              <a:rPr lang="en-US" dirty="0" smtClean="0"/>
              <a:t> outcomes (like biological tests)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Large expensive evaluations can still be cost-effective by improving the effectiveness of spending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534400" cy="50412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If an organization wants to develop a plan of where to invest its evaluation budget, start with key questions facing the organization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Determine which can be answered from existing evidence and which from process evaluation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Select top priority questions for impact evaluation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2700" dirty="0" smtClean="0"/>
              <a:t>Find best context for answering them: where is representative and where are there opportunities to evaluate?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D7E2-603C-4893-AE5A-CDB8C6F7082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6477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Developing an evaluation strategy</a:t>
            </a:r>
          </a:p>
        </p:txBody>
      </p:sp>
    </p:spTree>
    <p:extLst>
      <p:ext uri="{BB962C8B-B14F-4D97-AF65-F5344CB8AC3E}">
        <p14:creationId xmlns:p14="http://schemas.microsoft.com/office/powerpoint/2010/main" val="9281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534400" cy="50412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With key questions answered from impact evaluations, process evaluation can be used to test overall impact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Example of </a:t>
            </a:r>
            <a:r>
              <a:rPr lang="en-US" sz="3000" dirty="0" err="1" smtClean="0"/>
              <a:t>bednets</a:t>
            </a:r>
            <a:r>
              <a:rPr lang="en-US" sz="3000" dirty="0" smtClean="0"/>
              <a:t> and malaria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Impact evaluation shows hung bed nets reduce malaria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Impact evaluation shows </a:t>
            </a:r>
            <a:r>
              <a:rPr lang="en-US" sz="2500" dirty="0" smtClean="0"/>
              <a:t>fee </a:t>
            </a:r>
            <a:r>
              <a:rPr lang="en-US" sz="2500" dirty="0" smtClean="0"/>
              <a:t>bed </a:t>
            </a:r>
            <a:r>
              <a:rPr lang="en-US" sz="2500" dirty="0" smtClean="0"/>
              <a:t>nets </a:t>
            </a:r>
            <a:r>
              <a:rPr lang="en-US" sz="2500" dirty="0" smtClean="0"/>
              <a:t>get hung</a:t>
            </a:r>
            <a:endParaRPr lang="en-US" sz="2500" dirty="0" smtClean="0"/>
          </a:p>
          <a:p>
            <a:pPr lvl="1">
              <a:lnSpc>
                <a:spcPct val="90000"/>
              </a:lnSpc>
            </a:pPr>
            <a:r>
              <a:rPr lang="en-US" sz="2500" dirty="0" smtClean="0"/>
              <a:t>Needs assessment finds areas where malaria high, </a:t>
            </a:r>
            <a:r>
              <a:rPr lang="en-US" sz="2500" dirty="0" err="1" smtClean="0"/>
              <a:t>bednets</a:t>
            </a:r>
            <a:r>
              <a:rPr lang="en-US" sz="2500" dirty="0" smtClean="0"/>
              <a:t> low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Process evaluation monitors how many bed nets </a:t>
            </a:r>
            <a:r>
              <a:rPr lang="en-US" sz="2500" dirty="0" smtClean="0"/>
              <a:t>given </a:t>
            </a:r>
            <a:r>
              <a:rPr lang="en-US" sz="2500" dirty="0" smtClean="0"/>
              <a:t>out</a:t>
            </a:r>
          </a:p>
          <a:p>
            <a:pPr lvl="1">
              <a:lnSpc>
                <a:spcPct val="90000"/>
              </a:lnSpc>
            </a:pPr>
            <a:r>
              <a:rPr lang="en-US" sz="2500" dirty="0" smtClean="0"/>
              <a:t>Possible to impute lives saved from </a:t>
            </a:r>
            <a:r>
              <a:rPr lang="en-US" sz="2500" dirty="0" err="1" smtClean="0"/>
              <a:t>bednets</a:t>
            </a:r>
            <a:r>
              <a:rPr lang="en-US" sz="2500" dirty="0" smtClean="0"/>
              <a:t> given out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D7E2-603C-4893-AE5A-CDB8C6F7082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6477"/>
            <a:ext cx="8458200" cy="65652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From impact back to process</a:t>
            </a:r>
          </a:p>
        </p:txBody>
      </p:sp>
    </p:spTree>
    <p:extLst>
      <p:ext uri="{BB962C8B-B14F-4D97-AF65-F5344CB8AC3E}">
        <p14:creationId xmlns:p14="http://schemas.microsoft.com/office/powerpoint/2010/main" val="38005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5840</TotalTime>
  <Words>806</Words>
  <Application>Microsoft Office PowerPoint</Application>
  <PresentationFormat>On-screen Show (4:3)</PresentationFormat>
  <Paragraphs>108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Prioritizing among impact questions</vt:lpstr>
      <vt:lpstr>How important will the results be?</vt:lpstr>
      <vt:lpstr>Can the question be answered well?</vt:lpstr>
      <vt:lpstr>Is the program representative?</vt:lpstr>
      <vt:lpstr>When being unrepresentative is good</vt:lpstr>
      <vt:lpstr>Is the implementing partner right?</vt:lpstr>
      <vt:lpstr>Cost-effective evaluation</vt:lpstr>
      <vt:lpstr>Developing an evaluation strategy</vt:lpstr>
      <vt:lpstr>From impact back to process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Asking the right question</dc:title>
  <dc:creator>Rachel Glennerster</dc:creator>
  <cp:lastModifiedBy>Rachel Glennerster</cp:lastModifiedBy>
  <cp:revision>40</cp:revision>
  <dcterms:created xsi:type="dcterms:W3CDTF">2013-09-22T15:33:47Z</dcterms:created>
  <dcterms:modified xsi:type="dcterms:W3CDTF">2014-01-07T02:35:02Z</dcterms:modified>
</cp:coreProperties>
</file>