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60" r:id="rId3"/>
    <p:sldId id="303" r:id="rId4"/>
    <p:sldId id="293" r:id="rId5"/>
    <p:sldId id="294" r:id="rId6"/>
    <p:sldId id="295" r:id="rId7"/>
    <p:sldId id="300" r:id="rId8"/>
    <p:sldId id="304" r:id="rId9"/>
    <p:sldId id="299" r:id="rId10"/>
    <p:sldId id="257" r:id="rId11"/>
    <p:sldId id="259" r:id="rId12"/>
    <p:sldId id="267" r:id="rId13"/>
    <p:sldId id="268" r:id="rId14"/>
    <p:sldId id="269" r:id="rId15"/>
    <p:sldId id="270" r:id="rId16"/>
    <p:sldId id="286" r:id="rId17"/>
    <p:sldId id="287" r:id="rId18"/>
    <p:sldId id="271" r:id="rId19"/>
    <p:sldId id="272" r:id="rId20"/>
    <p:sldId id="273" r:id="rId21"/>
    <p:sldId id="274" r:id="rId22"/>
    <p:sldId id="276" r:id="rId23"/>
    <p:sldId id="301" r:id="rId24"/>
    <p:sldId id="279" r:id="rId25"/>
    <p:sldId id="280" r:id="rId26"/>
    <p:sldId id="281" r:id="rId27"/>
    <p:sldId id="275" r:id="rId28"/>
    <p:sldId id="282" r:id="rId29"/>
    <p:sldId id="283" r:id="rId30"/>
    <p:sldId id="284" r:id="rId31"/>
    <p:sldId id="288" r:id="rId32"/>
    <p:sldId id="289" r:id="rId33"/>
    <p:sldId id="290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glennerster\Dropbox\Rachels%20Book\Website\Ch4_HowTo\spillovers%20figure--not%20for%20posting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glennerster\Dropbox\Rachels%20Book\Website\Ch4_HowTo\spillovers%20figure--not%20for%20postin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Sheet1!$D$7</c:f>
              <c:strCache>
                <c:ptCount val="1"/>
                <c:pt idx="0">
                  <c:v>Months breastfeeding</c:v>
                </c:pt>
              </c:strCache>
            </c:strRef>
          </c:tx>
          <c:invertIfNegative val="0"/>
          <c:cat>
            <c:strRef>
              <c:f>Sheet1!$C$8:$C$10</c:f>
              <c:strCache>
                <c:ptCount val="3"/>
                <c:pt idx="0">
                  <c:v>Comparison</c:v>
                </c:pt>
                <c:pt idx="1">
                  <c:v>With spillover</c:v>
                </c:pt>
                <c:pt idx="2">
                  <c:v>Treatment group</c:v>
                </c:pt>
              </c:strCache>
            </c:strRef>
          </c:cat>
          <c:val>
            <c:numRef>
              <c:f>Sheet1!$D$8:$D$10</c:f>
              <c:numCache>
                <c:formatCode>General</c:formatCode>
                <c:ptCount val="3"/>
                <c:pt idx="0">
                  <c:v>3</c:v>
                </c:pt>
                <c:pt idx="1">
                  <c:v>4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6521984"/>
        <c:axId val="225599872"/>
      </c:barChart>
      <c:catAx>
        <c:axId val="1965219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225599872"/>
        <c:crosses val="autoZero"/>
        <c:auto val="1"/>
        <c:lblAlgn val="ctr"/>
        <c:lblOffset val="100"/>
        <c:noMultiLvlLbl val="0"/>
      </c:catAx>
      <c:valAx>
        <c:axId val="225599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9652198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Firm</a:t>
            </a:r>
            <a:r>
              <a:rPr lang="en-US" baseline="0" dirty="0" smtClean="0"/>
              <a:t> profits</a:t>
            </a:r>
            <a:endParaRPr lang="en-US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Sheet1!$D$7</c:f>
              <c:strCache>
                <c:ptCount val="1"/>
                <c:pt idx="0">
                  <c:v>Months breastfeeding</c:v>
                </c:pt>
              </c:strCache>
            </c:strRef>
          </c:tx>
          <c:invertIfNegative val="0"/>
          <c:cat>
            <c:strRef>
              <c:f>Sheet1!$C$8:$C$10</c:f>
              <c:strCache>
                <c:ptCount val="3"/>
                <c:pt idx="0">
                  <c:v>Comparison</c:v>
                </c:pt>
                <c:pt idx="1">
                  <c:v>With spillover</c:v>
                </c:pt>
                <c:pt idx="2">
                  <c:v>Treatment group</c:v>
                </c:pt>
              </c:strCache>
            </c:strRef>
          </c:cat>
          <c:val>
            <c:numRef>
              <c:f>Sheet1!$D$8:$D$10</c:f>
              <c:numCache>
                <c:formatCode>General</c:formatCode>
                <c:ptCount val="3"/>
                <c:pt idx="0">
                  <c:v>3</c:v>
                </c:pt>
                <c:pt idx="1">
                  <c:v>4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8560256"/>
        <c:axId val="120681600"/>
      </c:barChart>
      <c:catAx>
        <c:axId val="2285602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20681600"/>
        <c:crosses val="autoZero"/>
        <c:auto val="1"/>
        <c:lblAlgn val="ctr"/>
        <c:lblOffset val="100"/>
        <c:noMultiLvlLbl val="0"/>
      </c:catAx>
      <c:valAx>
        <c:axId val="1206816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22856025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DC570-9B80-4C14-A525-FCB6D86FBC6B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B09918-94B8-4DC6-BBF3-6EC21D88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62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E9753F-92D8-4537-B27B-CFB11B45E389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A4255C-5826-4417-8B46-4A367840DAA7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E9753F-92D8-4537-B27B-CFB11B45E389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E9753F-92D8-4537-B27B-CFB11B45E389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E9753F-92D8-4537-B27B-CFB11B45E389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E9753F-92D8-4537-B27B-CFB11B45E389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E9753F-92D8-4537-B27B-CFB11B45E389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E9753F-92D8-4537-B27B-CFB11B45E389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01367-FA79-4320-9D78-FBC8B24431B7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27F9-8062-4924-B86C-F93A134E1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963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01367-FA79-4320-9D78-FBC8B24431B7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27F9-8062-4924-B86C-F93A134E1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18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01367-FA79-4320-9D78-FBC8B24431B7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27F9-8062-4924-B86C-F93A134E1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376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01367-FA79-4320-9D78-FBC8B24431B7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27F9-8062-4924-B86C-F93A134E1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318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01367-FA79-4320-9D78-FBC8B24431B7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27F9-8062-4924-B86C-F93A134E1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911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01367-FA79-4320-9D78-FBC8B24431B7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27F9-8062-4924-B86C-F93A134E1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552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01367-FA79-4320-9D78-FBC8B24431B7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27F9-8062-4924-B86C-F93A134E1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692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01367-FA79-4320-9D78-FBC8B24431B7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27F9-8062-4924-B86C-F93A134E1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96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01367-FA79-4320-9D78-FBC8B24431B7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27F9-8062-4924-B86C-F93A134E1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34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01367-FA79-4320-9D78-FBC8B24431B7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27F9-8062-4924-B86C-F93A134E1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13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01367-FA79-4320-9D78-FBC8B24431B7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27F9-8062-4924-B86C-F93A134E1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715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01367-FA79-4320-9D78-FBC8B24431B7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227F9-8062-4924-B86C-F93A134E1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0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24800" cy="1527175"/>
          </a:xfrm>
        </p:spPr>
        <p:txBody>
          <a:bodyPr/>
          <a:lstStyle/>
          <a:p>
            <a:r>
              <a:rPr lang="en-US" dirty="0" smtClean="0"/>
              <a:t>Choosing the level of randomization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Module 4.2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98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 in individual level randomization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36414"/>
            <a:ext cx="8229600" cy="4453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093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 in individual level randomization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12970"/>
            <a:ext cx="8229600" cy="4100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09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group level randomization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87224"/>
            <a:ext cx="8229600" cy="4151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958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group level randomization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59288"/>
            <a:ext cx="8229600" cy="440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001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73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Considerations for level of randomization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Unit of measurement</a:t>
            </a:r>
          </a:p>
          <a:p>
            <a:endParaRPr lang="en-US" sz="800" dirty="0" smtClean="0"/>
          </a:p>
          <a:p>
            <a:r>
              <a:rPr lang="en-US" dirty="0" smtClean="0"/>
              <a:t>Feasibility and fairness</a:t>
            </a:r>
          </a:p>
          <a:p>
            <a:endParaRPr lang="en-US" sz="800" dirty="0" smtClean="0"/>
          </a:p>
          <a:p>
            <a:r>
              <a:rPr lang="en-US" dirty="0" smtClean="0"/>
              <a:t>Spillovers</a:t>
            </a:r>
          </a:p>
          <a:p>
            <a:endParaRPr lang="en-US" sz="800" dirty="0" smtClean="0"/>
          </a:p>
          <a:p>
            <a:r>
              <a:rPr lang="en-US" dirty="0" smtClean="0"/>
              <a:t>Attrition</a:t>
            </a:r>
          </a:p>
          <a:p>
            <a:endParaRPr lang="en-US" sz="800" dirty="0" smtClean="0"/>
          </a:p>
          <a:p>
            <a:r>
              <a:rPr lang="en-US" dirty="0" smtClean="0"/>
              <a:t>Compliance</a:t>
            </a:r>
          </a:p>
          <a:p>
            <a:endParaRPr lang="en-US" sz="800" dirty="0" smtClean="0"/>
          </a:p>
          <a:p>
            <a:r>
              <a:rPr lang="en-US" dirty="0" smtClean="0"/>
              <a:t>Statistical power</a:t>
            </a:r>
          </a:p>
          <a:p>
            <a:endParaRPr lang="en-US" sz="900" dirty="0" smtClean="0"/>
          </a:p>
          <a:p>
            <a:r>
              <a:rPr lang="en-US" dirty="0" smtClean="0"/>
              <a:t>Clustering on the ground</a:t>
            </a:r>
          </a:p>
          <a:p>
            <a:endParaRPr lang="en-US" sz="800" dirty="0" smtClean="0"/>
          </a:p>
        </p:txBody>
      </p:sp>
    </p:spTree>
    <p:extLst>
      <p:ext uri="{BB962C8B-B14F-4D97-AF65-F5344CB8AC3E}">
        <p14:creationId xmlns:p14="http://schemas.microsoft.com/office/powerpoint/2010/main" val="5634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096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Measurement and unit of randomization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Randomization cannot take place at a lower level than our outcome is measured</a:t>
            </a:r>
          </a:p>
          <a:p>
            <a:endParaRPr lang="en-US" sz="900" dirty="0" smtClean="0"/>
          </a:p>
          <a:p>
            <a:r>
              <a:rPr lang="en-US" dirty="0" smtClean="0"/>
              <a:t>Outcome is quality of school building, cant randomize at level of class, teacher, or child</a:t>
            </a:r>
          </a:p>
          <a:p>
            <a:endParaRPr lang="en-US" sz="900" dirty="0" smtClean="0"/>
          </a:p>
          <a:p>
            <a:r>
              <a:rPr lang="en-US" dirty="0" smtClean="0"/>
              <a:t>Outcome is election of MP from a minority group, cant randomize at level lower than MP constituency</a:t>
            </a:r>
          </a:p>
          <a:p>
            <a:pPr lvl="1"/>
            <a:r>
              <a:rPr lang="en-US" dirty="0" smtClean="0"/>
              <a:t>Note if our outcome is self reported voting for a minority candidate then can randomize individually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60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Feasibility and unit of randomization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Usually randomization is at the level at which the program is implemented</a:t>
            </a:r>
          </a:p>
          <a:p>
            <a:endParaRPr lang="en-US" sz="900" dirty="0" smtClean="0"/>
          </a:p>
          <a:p>
            <a:r>
              <a:rPr lang="en-US" dirty="0" smtClean="0"/>
              <a:t>Community health program is randomized by community</a:t>
            </a:r>
          </a:p>
          <a:p>
            <a:endParaRPr lang="en-US" sz="900" dirty="0" smtClean="0"/>
          </a:p>
          <a:p>
            <a:r>
              <a:rPr lang="en-US" dirty="0" smtClean="0"/>
              <a:t>School improvement program is randomized by school</a:t>
            </a:r>
          </a:p>
          <a:p>
            <a:endParaRPr lang="en-US" sz="900" dirty="0" smtClean="0"/>
          </a:p>
          <a:p>
            <a:r>
              <a:rPr lang="en-US" dirty="0" smtClean="0"/>
              <a:t>Randomizing below this level means changing how program implemented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 nutritional supplement program normally done by school but randomized by individual has to keep track of which children are treatment, adding to cost of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36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Political feasibility and perceived fairness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Randomizing at a higher level can make randomization be perceived as fair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Important to understand what is seen as fair in a given context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I</a:t>
            </a:r>
            <a:r>
              <a:rPr lang="en-US" dirty="0" smtClean="0"/>
              <a:t>t may seem fair that some schools are selected for a pilot program, if schools have a fair (random) chance of being selected for the pilot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P</a:t>
            </a:r>
            <a:r>
              <a:rPr lang="en-US" dirty="0" smtClean="0"/>
              <a:t>roviding some individual students with a program and excluding others within a school may be seen as less fair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3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Spillovers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sz="3300" dirty="0" smtClean="0"/>
              <a:t>When a program changes outcomes for those not directly participating we call this impacts “spillovers”</a:t>
            </a:r>
          </a:p>
          <a:p>
            <a:endParaRPr lang="en-US" sz="1100" dirty="0" smtClean="0"/>
          </a:p>
          <a:p>
            <a:r>
              <a:rPr lang="en-US" sz="3300" dirty="0" smtClean="0"/>
              <a:t>Physical spillovers</a:t>
            </a:r>
          </a:p>
          <a:p>
            <a:pPr lvl="1"/>
            <a:r>
              <a:rPr lang="en-US" sz="3000" dirty="0"/>
              <a:t>a</a:t>
            </a:r>
            <a:r>
              <a:rPr lang="en-US" sz="3000" dirty="0" smtClean="0"/>
              <a:t> farmer draws water from an aquifer and there is less for others (negative spillover)</a:t>
            </a:r>
          </a:p>
          <a:p>
            <a:pPr lvl="1"/>
            <a:endParaRPr lang="en-US" sz="1100" dirty="0" smtClean="0"/>
          </a:p>
          <a:p>
            <a:r>
              <a:rPr lang="en-US" sz="3300" dirty="0" smtClean="0"/>
              <a:t>Behavioral spillovers</a:t>
            </a:r>
          </a:p>
          <a:p>
            <a:pPr lvl="1"/>
            <a:r>
              <a:rPr lang="en-US" sz="3000" dirty="0" smtClean="0"/>
              <a:t>if some children go to school more this may encourage others to go (positive spillover)</a:t>
            </a:r>
          </a:p>
          <a:p>
            <a:pPr lvl="1"/>
            <a:endParaRPr lang="en-US" sz="1100" dirty="0" smtClean="0"/>
          </a:p>
          <a:p>
            <a:r>
              <a:rPr lang="en-US" sz="3300" dirty="0" smtClean="0"/>
              <a:t>Informational</a:t>
            </a:r>
          </a:p>
          <a:p>
            <a:pPr lvl="1"/>
            <a:r>
              <a:rPr lang="en-US" sz="3000" dirty="0" smtClean="0"/>
              <a:t>if one mother learns the benefits of breastfeeding she may tell her friends (positive spillover)</a:t>
            </a:r>
          </a:p>
          <a:p>
            <a:pPr lvl="1"/>
            <a:endParaRPr lang="en-US" sz="1100" dirty="0" smtClean="0"/>
          </a:p>
          <a:p>
            <a:r>
              <a:rPr lang="en-US" sz="3300" dirty="0" smtClean="0"/>
              <a:t>Market or general equilibrium</a:t>
            </a:r>
          </a:p>
          <a:p>
            <a:pPr lvl="1"/>
            <a:r>
              <a:rPr lang="en-US" sz="3000" dirty="0" smtClean="0"/>
              <a:t>If some firms reduce cost of production and price this may affect the price other firms can charge for their product (negative spillover)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87262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Spillovers and randomization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Spillovers mean outcomes for the comparison groups may be impacted by the program</a:t>
            </a:r>
          </a:p>
          <a:p>
            <a:endParaRPr lang="en-US" sz="800" dirty="0" smtClean="0"/>
          </a:p>
          <a:p>
            <a:r>
              <a:rPr lang="en-US" dirty="0" smtClean="0"/>
              <a:t>The comparison group is no longer a good counterfactual</a:t>
            </a:r>
          </a:p>
          <a:p>
            <a:endParaRPr lang="en-US" sz="800" dirty="0" smtClean="0"/>
          </a:p>
          <a:p>
            <a:r>
              <a:rPr lang="en-US" dirty="0" smtClean="0"/>
              <a:t>Q: if positive benefits of the program spillover to the comparison group, will this lead to an under or over estimate of program impact?</a:t>
            </a:r>
          </a:p>
        </p:txBody>
      </p:sp>
    </p:spTree>
    <p:extLst>
      <p:ext uri="{BB962C8B-B14F-4D97-AF65-F5344CB8AC3E}">
        <p14:creationId xmlns:p14="http://schemas.microsoft.com/office/powerpoint/2010/main" val="65739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2"/>
          <p:cNvSpPr>
            <a:spLocks noGrp="1"/>
          </p:cNvSpPr>
          <p:nvPr>
            <p:ph type="title"/>
          </p:nvPr>
        </p:nvSpPr>
        <p:spPr>
          <a:xfrm>
            <a:off x="371858" y="284007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Unit of Randomization: Individual?</a:t>
            </a:r>
          </a:p>
        </p:txBody>
      </p:sp>
      <p:pic>
        <p:nvPicPr>
          <p:cNvPr id="306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37" y="3200400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249" y="3194840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988" y="3431663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7739" y="3431663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656" y="3057390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085954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593" y="3352800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3354216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593" y="1858509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918118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3084" y="1592405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656" y="1600200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8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7739" y="1947347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9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988" y="1947347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0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249" y="1609658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1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29" y="1600200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2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249" y="5052950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3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988" y="5257800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4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7739" y="5257800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5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656" y="4941858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6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9284" y="4941858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878" y="5280108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257800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9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29" y="5004593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03009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Positive spillover bias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3813944"/>
              </p:ext>
            </p:extLst>
          </p:nvPr>
        </p:nvGraphicFramePr>
        <p:xfrm>
          <a:off x="217530" y="156643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952520" y="3183082"/>
            <a:ext cx="8290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true</a:t>
            </a:r>
          </a:p>
          <a:p>
            <a:r>
              <a:rPr lang="en-US" dirty="0" smtClean="0"/>
              <a:t>impact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95400" y="6317673"/>
            <a:ext cx="24384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True impact = 3 months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886624" y="2839134"/>
            <a:ext cx="1121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measured</a:t>
            </a:r>
          </a:p>
          <a:p>
            <a:r>
              <a:rPr lang="en-US" dirty="0" smtClean="0"/>
              <a:t>impact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014050" y="3739634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bias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81400" y="6330434"/>
            <a:ext cx="2971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Measured impact = 2 months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323109" y="6386946"/>
            <a:ext cx="5181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Bias = Measured impact – True impact = - 1 month</a:t>
            </a:r>
            <a:endParaRPr lang="en-US" dirty="0"/>
          </a:p>
        </p:txBody>
      </p:sp>
      <p:sp>
        <p:nvSpPr>
          <p:cNvPr id="17" name="Right Brace 16"/>
          <p:cNvSpPr/>
          <p:nvPr/>
        </p:nvSpPr>
        <p:spPr>
          <a:xfrm>
            <a:off x="7630075" y="2667000"/>
            <a:ext cx="270404" cy="1441966"/>
          </a:xfrm>
          <a:prstGeom prst="righ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Brace 17"/>
          <p:cNvSpPr/>
          <p:nvPr/>
        </p:nvSpPr>
        <p:spPr>
          <a:xfrm>
            <a:off x="7519194" y="2667000"/>
            <a:ext cx="228851" cy="966355"/>
          </a:xfrm>
          <a:prstGeom prst="righ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Brace 18"/>
          <p:cNvSpPr/>
          <p:nvPr/>
        </p:nvSpPr>
        <p:spPr>
          <a:xfrm>
            <a:off x="7715347" y="3678382"/>
            <a:ext cx="65396" cy="458035"/>
          </a:xfrm>
          <a:prstGeom prst="righ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805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 animBg="1"/>
      <p:bldP spid="10" grpId="1" animBg="1"/>
      <p:bldP spid="12" grpId="0"/>
      <p:bldP spid="12" grpId="1"/>
      <p:bldP spid="14" grpId="0"/>
      <p:bldP spid="15" grpId="0" animBg="1"/>
      <p:bldP spid="15" grpId="1" animBg="1"/>
      <p:bldP spid="16" grpId="0" animBg="1"/>
      <p:bldP spid="17" grpId="0" animBg="1"/>
      <p:bldP spid="17" grpId="1" animBg="1"/>
      <p:bldP spid="18" grpId="0" animBg="1"/>
      <p:bldP spid="18" grpId="1" animBg="1"/>
      <p:bldP spid="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spillover bias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6671805"/>
              </p:ext>
            </p:extLst>
          </p:nvPr>
        </p:nvGraphicFramePr>
        <p:xfrm>
          <a:off x="217530" y="156643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952520" y="3183082"/>
            <a:ext cx="8290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true</a:t>
            </a:r>
          </a:p>
          <a:p>
            <a:r>
              <a:rPr lang="en-US" dirty="0" smtClean="0"/>
              <a:t>impact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95400" y="6317673"/>
            <a:ext cx="24384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True impact = 3 months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886624" y="2839134"/>
            <a:ext cx="1121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measured</a:t>
            </a:r>
          </a:p>
          <a:p>
            <a:r>
              <a:rPr lang="en-US" dirty="0" smtClean="0"/>
              <a:t>impact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014050" y="3739634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bias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81400" y="6330434"/>
            <a:ext cx="2971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Measured impact = 2 months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323109" y="6386946"/>
            <a:ext cx="5181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Bias = Measured impact – True impact = - 1 month</a:t>
            </a:r>
            <a:endParaRPr lang="en-US" dirty="0"/>
          </a:p>
        </p:txBody>
      </p:sp>
      <p:sp>
        <p:nvSpPr>
          <p:cNvPr id="17" name="Right Brace 16"/>
          <p:cNvSpPr/>
          <p:nvPr/>
        </p:nvSpPr>
        <p:spPr>
          <a:xfrm>
            <a:off x="7630075" y="2667000"/>
            <a:ext cx="270404" cy="1441966"/>
          </a:xfrm>
          <a:prstGeom prst="righ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Brace 17"/>
          <p:cNvSpPr/>
          <p:nvPr/>
        </p:nvSpPr>
        <p:spPr>
          <a:xfrm>
            <a:off x="7519194" y="2667000"/>
            <a:ext cx="270404" cy="966355"/>
          </a:xfrm>
          <a:prstGeom prst="righ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Brace 18"/>
          <p:cNvSpPr/>
          <p:nvPr/>
        </p:nvSpPr>
        <p:spPr>
          <a:xfrm>
            <a:off x="7715347" y="3649304"/>
            <a:ext cx="65396" cy="533400"/>
          </a:xfrm>
          <a:prstGeom prst="righ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004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 animBg="1"/>
      <p:bldP spid="10" grpId="1" animBg="1"/>
      <p:bldP spid="12" grpId="0"/>
      <p:bldP spid="12" grpId="1"/>
      <p:bldP spid="14" grpId="0"/>
      <p:bldP spid="15" grpId="0" animBg="1"/>
      <p:bldP spid="15" grpId="1" animBg="1"/>
      <p:bldP spid="16" grpId="0" animBg="1"/>
      <p:bldP spid="17" grpId="0" animBg="1"/>
      <p:bldP spid="17" grpId="1" animBg="1"/>
      <p:bldP spid="18" grpId="0" animBg="1"/>
      <p:bldP spid="18" grpId="1" animBg="1"/>
      <p:bldP spid="1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73162"/>
          </a:xfrm>
        </p:spPr>
        <p:txBody>
          <a:bodyPr>
            <a:noAutofit/>
          </a:bodyPr>
          <a:lstStyle/>
          <a:p>
            <a:r>
              <a:rPr lang="en-US" sz="3700" dirty="0" smtClean="0"/>
              <a:t>Containing spillovers within treatment group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3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" dirty="0" smtClean="0"/>
          </a:p>
          <a:p>
            <a:endParaRPr lang="en-US" sz="900" dirty="0" smtClean="0"/>
          </a:p>
          <a:p>
            <a:r>
              <a:rPr lang="en-US" dirty="0" smtClean="0"/>
              <a:t>Child given free meal at school will share with  friends</a:t>
            </a:r>
          </a:p>
          <a:p>
            <a:pPr marL="0" indent="0">
              <a:buNone/>
            </a:pPr>
            <a:r>
              <a:rPr lang="en-US" sz="1000" dirty="0" smtClean="0"/>
              <a:t> </a:t>
            </a:r>
          </a:p>
          <a:p>
            <a:pPr lvl="1"/>
            <a:endParaRPr lang="en-US" sz="800" dirty="0" smtClean="0"/>
          </a:p>
          <a:p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156733" y="4761339"/>
            <a:ext cx="0" cy="2219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292188" y="5190755"/>
            <a:ext cx="330329" cy="967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2156732" y="5451815"/>
            <a:ext cx="1" cy="2454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1707482" y="5190755"/>
            <a:ext cx="278595" cy="1080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569" y="4287798"/>
            <a:ext cx="200329" cy="39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4232" y="5558024"/>
            <a:ext cx="213250" cy="49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517" y="4490569"/>
            <a:ext cx="200329" cy="39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490" y="5770527"/>
            <a:ext cx="200329" cy="39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528" y="5090807"/>
            <a:ext cx="200329" cy="39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598" y="4441020"/>
            <a:ext cx="213250" cy="49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1535" y="5009656"/>
            <a:ext cx="213250" cy="49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371" y="5607572"/>
            <a:ext cx="200329" cy="39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569" y="4962568"/>
            <a:ext cx="213250" cy="49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569" y="4975450"/>
            <a:ext cx="213250" cy="49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161" y="4287075"/>
            <a:ext cx="200329" cy="39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3"/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692" y="5578104"/>
            <a:ext cx="213250" cy="49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528" y="5108753"/>
            <a:ext cx="200329" cy="39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505200" y="4490569"/>
            <a:ext cx="152400" cy="1621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514725" y="4898949"/>
            <a:ext cx="152400" cy="1621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733800" y="4386991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733800" y="4792724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3574143" y="5875540"/>
            <a:ext cx="152400" cy="16217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3726542" y="5754613"/>
            <a:ext cx="4579258" cy="646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Spillovers (would have been comparison but are influenced by treatment)</a:t>
            </a:r>
            <a:endParaRPr lang="en-US" dirty="0"/>
          </a:p>
        </p:txBody>
      </p:sp>
      <p:pic>
        <p:nvPicPr>
          <p:cNvPr id="61" name="Picture 3"/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044" y="4406899"/>
            <a:ext cx="213250" cy="49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Picture 3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26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910" y="5033331"/>
            <a:ext cx="213250" cy="49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377" y="5597492"/>
            <a:ext cx="200329" cy="39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029" y="5759972"/>
            <a:ext cx="200329" cy="39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639" y="4483731"/>
            <a:ext cx="200329" cy="39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569" y="4287075"/>
            <a:ext cx="200329" cy="39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3"/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910" y="5012913"/>
            <a:ext cx="213250" cy="49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5" name="Straight Arrow Connector 34"/>
          <p:cNvCxnSpPr/>
          <p:nvPr/>
        </p:nvCxnSpPr>
        <p:spPr>
          <a:xfrm>
            <a:off x="3650214" y="5366934"/>
            <a:ext cx="0" cy="3176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766457" y="5307936"/>
            <a:ext cx="1984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hare with friends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098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7" grpId="0" animBg="1"/>
      <p:bldP spid="6" grpId="0"/>
      <p:bldP spid="58" grpId="0"/>
      <p:bldP spid="59" grpId="0" animBg="1"/>
      <p:bldP spid="60" grpId="0"/>
      <p:bldP spid="3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73162"/>
          </a:xfrm>
        </p:spPr>
        <p:txBody>
          <a:bodyPr>
            <a:noAutofit/>
          </a:bodyPr>
          <a:lstStyle/>
          <a:p>
            <a:r>
              <a:rPr lang="en-US" sz="3700" dirty="0" smtClean="0"/>
              <a:t>Containing spillovers within treatment group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05800" cy="236219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Containing spillovers by randomizing at a higher level</a:t>
            </a:r>
          </a:p>
          <a:p>
            <a:endParaRPr lang="en-US" sz="900" dirty="0" smtClean="0"/>
          </a:p>
          <a:p>
            <a:r>
              <a:rPr lang="en-US" dirty="0" smtClean="0"/>
              <a:t>Child given free meal at school will share with  friends</a:t>
            </a:r>
          </a:p>
          <a:p>
            <a:pPr marL="0" indent="0">
              <a:buNone/>
            </a:pPr>
            <a:r>
              <a:rPr lang="en-US" sz="1000" dirty="0" smtClean="0"/>
              <a:t> </a:t>
            </a:r>
          </a:p>
          <a:p>
            <a:r>
              <a:rPr lang="en-US" dirty="0" smtClean="0"/>
              <a:t>Treatment child has no need to share with friends</a:t>
            </a:r>
          </a:p>
          <a:p>
            <a:endParaRPr lang="en-US" sz="900" dirty="0" smtClean="0"/>
          </a:p>
          <a:p>
            <a:r>
              <a:rPr lang="en-US" dirty="0" smtClean="0"/>
              <a:t>Comparison child has no lunch to share with friends</a:t>
            </a:r>
          </a:p>
          <a:p>
            <a:endParaRPr lang="en-US" sz="900" dirty="0" smtClean="0"/>
          </a:p>
          <a:p>
            <a:r>
              <a:rPr lang="en-US" dirty="0" smtClean="0"/>
              <a:t>Randomizing at level of school solves the problem</a:t>
            </a:r>
          </a:p>
          <a:p>
            <a:pPr lvl="1"/>
            <a:endParaRPr lang="en-US" sz="800" dirty="0" smtClean="0"/>
          </a:p>
          <a:p>
            <a:endParaRPr lang="en-US" dirty="0"/>
          </a:p>
        </p:txBody>
      </p:sp>
      <p:pic>
        <p:nvPicPr>
          <p:cNvPr id="28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569" y="4287798"/>
            <a:ext cx="200329" cy="39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4232" y="5558024"/>
            <a:ext cx="213250" cy="49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517" y="4490569"/>
            <a:ext cx="200329" cy="39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490" y="5770527"/>
            <a:ext cx="200329" cy="39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528" y="5090807"/>
            <a:ext cx="200329" cy="39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598" y="4441020"/>
            <a:ext cx="213250" cy="49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1535" y="5009656"/>
            <a:ext cx="213250" cy="49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371" y="5607572"/>
            <a:ext cx="200329" cy="39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569" y="4962568"/>
            <a:ext cx="213250" cy="49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112010"/>
            <a:ext cx="200329" cy="39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548" y="4670452"/>
            <a:ext cx="200329" cy="39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713" y="5677201"/>
            <a:ext cx="200329" cy="39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5850" y="5127136"/>
            <a:ext cx="213250" cy="49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3"/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426415"/>
            <a:ext cx="213250" cy="49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3"/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8743" y="4652745"/>
            <a:ext cx="213250" cy="49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3"/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86" y="5384115"/>
            <a:ext cx="213250" cy="49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569" y="4975450"/>
            <a:ext cx="213250" cy="49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528" y="5108753"/>
            <a:ext cx="200329" cy="39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505200" y="4490569"/>
            <a:ext cx="152400" cy="1621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514725" y="4898949"/>
            <a:ext cx="152400" cy="1621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86200" y="439248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886200" y="4792724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pic>
        <p:nvPicPr>
          <p:cNvPr id="63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377" y="5597492"/>
            <a:ext cx="200329" cy="39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029" y="5759972"/>
            <a:ext cx="200329" cy="39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639" y="4483731"/>
            <a:ext cx="200329" cy="39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510364" y="4260866"/>
            <a:ext cx="1828800" cy="19613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255254" y="4240991"/>
            <a:ext cx="1828800" cy="196132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766457" y="5307936"/>
            <a:ext cx="1984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friends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2156733" y="4761339"/>
            <a:ext cx="0" cy="2219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6432587" y="4869186"/>
            <a:ext cx="0" cy="2219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2156732" y="5451815"/>
            <a:ext cx="1" cy="2454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1707482" y="5190755"/>
            <a:ext cx="278595" cy="1080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3650214" y="5366934"/>
            <a:ext cx="0" cy="3176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2292188" y="5190755"/>
            <a:ext cx="330329" cy="967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43" idx="3"/>
          </p:cNvCxnSpPr>
          <p:nvPr/>
        </p:nvCxnSpPr>
        <p:spPr>
          <a:xfrm>
            <a:off x="6524929" y="5308666"/>
            <a:ext cx="279357" cy="1754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43" idx="1"/>
            <a:endCxn id="47" idx="3"/>
          </p:cNvCxnSpPr>
          <p:nvPr/>
        </p:nvCxnSpPr>
        <p:spPr>
          <a:xfrm flipH="1">
            <a:off x="5989100" y="5308666"/>
            <a:ext cx="335500" cy="64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0095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7" grpId="0" animBg="1"/>
      <p:bldP spid="6" grpId="0"/>
      <p:bldP spid="58" grpId="0"/>
      <p:bldP spid="3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73162"/>
          </a:xfrm>
        </p:spPr>
        <p:txBody>
          <a:bodyPr>
            <a:noAutofit/>
          </a:bodyPr>
          <a:lstStyle/>
          <a:p>
            <a:r>
              <a:rPr lang="en-US" sz="4000" dirty="0" smtClean="0"/>
              <a:t>Creating a buffer to absorb spillovers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86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We can randomize at the individual level if our sample individuals are far enough apart to avoid spillovers</a:t>
            </a:r>
          </a:p>
          <a:p>
            <a:endParaRPr lang="en-US" sz="900" dirty="0" smtClean="0"/>
          </a:p>
          <a:p>
            <a:r>
              <a:rPr lang="en-US" dirty="0" smtClean="0"/>
              <a:t>Farmers given new variety of rice, sample farmers live far from each other. Live on their farms so no obvious “community” to randomize by</a:t>
            </a:r>
          </a:p>
          <a:p>
            <a:pPr lvl="1"/>
            <a:endParaRPr lang="en-US" sz="800" dirty="0" smtClean="0"/>
          </a:p>
          <a:p>
            <a:endParaRPr lang="en-US" dirty="0"/>
          </a:p>
        </p:txBody>
      </p:sp>
      <p:pic>
        <p:nvPicPr>
          <p:cNvPr id="4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119" y="4493775"/>
            <a:ext cx="213250" cy="49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0" name="Straight Arrow Connector 59"/>
          <p:cNvCxnSpPr/>
          <p:nvPr/>
        </p:nvCxnSpPr>
        <p:spPr>
          <a:xfrm flipV="1">
            <a:off x="1846684" y="4751366"/>
            <a:ext cx="0" cy="2219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1982139" y="5180782"/>
            <a:ext cx="330329" cy="967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1846683" y="5441842"/>
            <a:ext cx="1" cy="2454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1397433" y="5180782"/>
            <a:ext cx="278595" cy="1080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520" y="4277825"/>
            <a:ext cx="200329" cy="39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183" y="5548051"/>
            <a:ext cx="213250" cy="49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468" y="4480596"/>
            <a:ext cx="200329" cy="39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441" y="5760554"/>
            <a:ext cx="200329" cy="39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479" y="5080834"/>
            <a:ext cx="200329" cy="39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549" y="4431047"/>
            <a:ext cx="213250" cy="49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486" y="4999683"/>
            <a:ext cx="213250" cy="49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1322" y="5597599"/>
            <a:ext cx="200329" cy="39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520" y="4952595"/>
            <a:ext cx="213250" cy="49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891" y="4882450"/>
            <a:ext cx="213250" cy="49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5028" y="5764990"/>
            <a:ext cx="213250" cy="49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767" y="5792998"/>
            <a:ext cx="213250" cy="49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5526" y="5417406"/>
            <a:ext cx="200329" cy="39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026" y="4475226"/>
            <a:ext cx="200329" cy="39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955" y="5080834"/>
            <a:ext cx="200329" cy="39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2546" y="5755092"/>
            <a:ext cx="200329" cy="39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0" name="Straight Arrow Connector 79"/>
          <p:cNvCxnSpPr/>
          <p:nvPr/>
        </p:nvCxnSpPr>
        <p:spPr>
          <a:xfrm flipV="1">
            <a:off x="6405717" y="4780756"/>
            <a:ext cx="0" cy="3043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6512383" y="5441842"/>
            <a:ext cx="267189" cy="2382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>
            <a:off x="6040592" y="5445004"/>
            <a:ext cx="258500" cy="2594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84" idx="1"/>
          </p:cNvCxnSpPr>
          <p:nvPr/>
        </p:nvCxnSpPr>
        <p:spPr>
          <a:xfrm flipH="1">
            <a:off x="5912002" y="5322070"/>
            <a:ext cx="400052" cy="27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054" y="5125414"/>
            <a:ext cx="200329" cy="39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1673" y="4484188"/>
            <a:ext cx="200329" cy="39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838" y="5766536"/>
            <a:ext cx="200329" cy="39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054" y="5140540"/>
            <a:ext cx="213250" cy="49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092" y="4201382"/>
            <a:ext cx="213250" cy="49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3922" y="4686734"/>
            <a:ext cx="213250" cy="49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9572" y="5704465"/>
            <a:ext cx="213250" cy="49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7647" y="4135339"/>
            <a:ext cx="200329" cy="39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0444" y="5680109"/>
            <a:ext cx="200329" cy="39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333" y="4857536"/>
            <a:ext cx="213250" cy="49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4711854" y="397092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 sampled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4434799" y="4074498"/>
            <a:ext cx="152400" cy="16217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880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73162"/>
          </a:xfrm>
        </p:spPr>
        <p:txBody>
          <a:bodyPr>
            <a:noAutofit/>
          </a:bodyPr>
          <a:lstStyle/>
          <a:p>
            <a:r>
              <a:rPr lang="en-US" sz="4000" dirty="0" smtClean="0"/>
              <a:t>A design to measure spillovers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2514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We can randomize at a level where some of the comparison experience spillovers and some don’t</a:t>
            </a:r>
          </a:p>
          <a:p>
            <a:endParaRPr lang="en-US" sz="900" dirty="0" smtClean="0"/>
          </a:p>
          <a:p>
            <a:r>
              <a:rPr lang="en-US" dirty="0" smtClean="0"/>
              <a:t>In our farmer example, farmers near treatment farmers are spillover farmers (purple), and can be compared to those near comparison farmers (green)</a:t>
            </a:r>
          </a:p>
          <a:p>
            <a:endParaRPr lang="en-US" sz="1300" dirty="0" smtClean="0"/>
          </a:p>
          <a:p>
            <a:r>
              <a:rPr lang="en-US" dirty="0" smtClean="0"/>
              <a:t>The spillover effect is the difference in outcomes between these two groups (purple vs green farmers)</a:t>
            </a:r>
          </a:p>
          <a:p>
            <a:endParaRPr lang="en-US" sz="900" dirty="0" smtClean="0"/>
          </a:p>
          <a:p>
            <a:pPr lvl="1"/>
            <a:endParaRPr lang="en-US" sz="800" dirty="0" smtClean="0"/>
          </a:p>
          <a:p>
            <a:endParaRPr lang="en-US" dirty="0"/>
          </a:p>
        </p:txBody>
      </p:sp>
      <p:pic>
        <p:nvPicPr>
          <p:cNvPr id="4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119" y="4493775"/>
            <a:ext cx="213250" cy="49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5" name="Straight Arrow Connector 44"/>
          <p:cNvCxnSpPr/>
          <p:nvPr/>
        </p:nvCxnSpPr>
        <p:spPr>
          <a:xfrm flipV="1">
            <a:off x="1846684" y="4751366"/>
            <a:ext cx="0" cy="2219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1982139" y="5180782"/>
            <a:ext cx="330329" cy="967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1846683" y="5441842"/>
            <a:ext cx="1" cy="2454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1397433" y="5180782"/>
            <a:ext cx="278595" cy="1080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520" y="4277825"/>
            <a:ext cx="200329" cy="39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183" y="5548051"/>
            <a:ext cx="213250" cy="49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468" y="4480596"/>
            <a:ext cx="200329" cy="39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441" y="5760554"/>
            <a:ext cx="200329" cy="39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479" y="5080834"/>
            <a:ext cx="200329" cy="39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549" y="4431047"/>
            <a:ext cx="213250" cy="49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486" y="4999683"/>
            <a:ext cx="213250" cy="49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1322" y="5597599"/>
            <a:ext cx="200329" cy="39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520" y="4952595"/>
            <a:ext cx="213250" cy="49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891" y="4882450"/>
            <a:ext cx="213250" cy="49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5028" y="5764990"/>
            <a:ext cx="213250" cy="49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767" y="5792998"/>
            <a:ext cx="213250" cy="49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5526" y="5417406"/>
            <a:ext cx="200329" cy="39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026" y="4475226"/>
            <a:ext cx="200329" cy="39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955" y="5080834"/>
            <a:ext cx="200329" cy="39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2546" y="5755092"/>
            <a:ext cx="200329" cy="39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5" name="Straight Arrow Connector 64"/>
          <p:cNvCxnSpPr/>
          <p:nvPr/>
        </p:nvCxnSpPr>
        <p:spPr>
          <a:xfrm flipV="1">
            <a:off x="6405717" y="4780756"/>
            <a:ext cx="0" cy="3043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69" idx="3"/>
          </p:cNvCxnSpPr>
          <p:nvPr/>
        </p:nvCxnSpPr>
        <p:spPr>
          <a:xfrm>
            <a:off x="6512383" y="5322070"/>
            <a:ext cx="343111" cy="2433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9" idx="2"/>
            <a:endCxn id="71" idx="0"/>
          </p:cNvCxnSpPr>
          <p:nvPr/>
        </p:nvCxnSpPr>
        <p:spPr>
          <a:xfrm>
            <a:off x="6412219" y="5518726"/>
            <a:ext cx="16027" cy="2633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endCxn id="72" idx="3"/>
          </p:cNvCxnSpPr>
          <p:nvPr/>
        </p:nvCxnSpPr>
        <p:spPr>
          <a:xfrm flipH="1">
            <a:off x="5763304" y="5359146"/>
            <a:ext cx="406023" cy="275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054" y="5125414"/>
            <a:ext cx="200329" cy="39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1673" y="4484188"/>
            <a:ext cx="200329" cy="39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8081" y="5782114"/>
            <a:ext cx="200329" cy="39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054" y="5140540"/>
            <a:ext cx="213250" cy="49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092" y="4201382"/>
            <a:ext cx="213250" cy="49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5494" y="4475226"/>
            <a:ext cx="213250" cy="49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4494" y="5262523"/>
            <a:ext cx="213250" cy="49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004" y="5892095"/>
            <a:ext cx="200329" cy="39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5093" y="5754932"/>
            <a:ext cx="200329" cy="39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333" y="4857536"/>
            <a:ext cx="213250" cy="49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916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deworming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a child is dewormed they are less likely to infect children in the neighborhood</a:t>
            </a:r>
          </a:p>
          <a:p>
            <a:endParaRPr lang="en-US" sz="800" dirty="0" smtClean="0"/>
          </a:p>
          <a:p>
            <a:r>
              <a:rPr lang="en-US" dirty="0" smtClean="0"/>
              <a:t>While most of the spillovers would occur within schools, but some children lived near those who went to neighboring schools </a:t>
            </a:r>
          </a:p>
          <a:p>
            <a:endParaRPr lang="en-US" sz="800" dirty="0" smtClean="0"/>
          </a:p>
          <a:p>
            <a:r>
              <a:rPr lang="en-US" dirty="0" smtClean="0"/>
              <a:t>Miguel and Kremer (2004) randomized at the school level but also measured outcomes in near by schools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28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Attrition and unit of randomization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Attrition is when we cannot collect data on all our sample</a:t>
            </a:r>
          </a:p>
          <a:p>
            <a:endParaRPr lang="en-US" sz="1100" dirty="0" smtClean="0"/>
          </a:p>
          <a:p>
            <a:r>
              <a:rPr lang="en-US" dirty="0" smtClean="0"/>
              <a:t>Usually attrition occurs when people move or are not at home when enumerators call</a:t>
            </a:r>
          </a:p>
          <a:p>
            <a:endParaRPr lang="en-US" sz="1000" dirty="0" smtClean="0"/>
          </a:p>
          <a:p>
            <a:r>
              <a:rPr lang="en-US" dirty="0" smtClean="0"/>
              <a:t>If people feel a study is unfair they can refuse to cooperate, leading to attrition</a:t>
            </a:r>
          </a:p>
          <a:p>
            <a:endParaRPr lang="en-US" sz="1000" dirty="0" smtClean="0"/>
          </a:p>
          <a:p>
            <a:r>
              <a:rPr lang="en-US" dirty="0" smtClean="0"/>
              <a:t>Sometimes providing benefits to some but not their neighbors is seen as unfair and can cause attrition</a:t>
            </a:r>
          </a:p>
          <a:p>
            <a:endParaRPr lang="en-US" sz="1000" dirty="0" smtClean="0"/>
          </a:p>
          <a:p>
            <a:r>
              <a:rPr lang="en-US" dirty="0" smtClean="0"/>
              <a:t>It is important that randomization is seen as fair for many reasons, reducing attrition is one of them</a:t>
            </a:r>
          </a:p>
          <a:p>
            <a:endParaRPr lang="en-US" sz="1000" dirty="0" smtClean="0"/>
          </a:p>
          <a:p>
            <a:r>
              <a:rPr lang="en-US" dirty="0" smtClean="0"/>
              <a:t>Randomizing at a higher level can help</a:t>
            </a:r>
          </a:p>
        </p:txBody>
      </p:sp>
    </p:spTree>
    <p:extLst>
      <p:ext uri="{BB962C8B-B14F-4D97-AF65-F5344CB8AC3E}">
        <p14:creationId xmlns:p14="http://schemas.microsoft.com/office/powerpoint/2010/main" val="151965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Compliance and unit of randomization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Full compliance is when all those in the treatment group get the program and all those in the comparison don’t get it</a:t>
            </a:r>
          </a:p>
          <a:p>
            <a:endParaRPr lang="en-US" sz="900" dirty="0" smtClean="0"/>
          </a:p>
          <a:p>
            <a:r>
              <a:rPr lang="en-US" dirty="0" smtClean="0"/>
              <a:t>Low level randomization may lead to sharing which undermines compliance</a:t>
            </a:r>
          </a:p>
          <a:p>
            <a:endParaRPr lang="en-US" sz="900" dirty="0" smtClean="0"/>
          </a:p>
          <a:p>
            <a:r>
              <a:rPr lang="en-US" dirty="0" smtClean="0"/>
              <a:t>Example: iron supplements in Indonesia</a:t>
            </a:r>
          </a:p>
          <a:p>
            <a:pPr lvl="1"/>
            <a:r>
              <a:rPr lang="en-US" dirty="0" smtClean="0"/>
              <a:t>Iron supplements aimed at older people</a:t>
            </a:r>
          </a:p>
          <a:p>
            <a:pPr lvl="1"/>
            <a:r>
              <a:rPr lang="en-US" dirty="0" smtClean="0"/>
              <a:t>Only providing supplements to some in the family might lead to sharing with others, diluting effect</a:t>
            </a:r>
          </a:p>
          <a:p>
            <a:pPr lvl="1"/>
            <a:r>
              <a:rPr lang="en-US" dirty="0" smtClean="0"/>
              <a:t>Providing supplements to everyone in the family increased compliance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76800" y="55626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Thomas et al, 2006.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15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Compliance and unit of randomization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Simple to implement designs achieve higher compliance</a:t>
            </a:r>
          </a:p>
          <a:p>
            <a:endParaRPr lang="en-US" sz="900" dirty="0" smtClean="0"/>
          </a:p>
          <a:p>
            <a:r>
              <a:rPr lang="en-US" dirty="0" smtClean="0"/>
              <a:t>Avoid having one person implement two versions of a program</a:t>
            </a:r>
          </a:p>
          <a:p>
            <a:endParaRPr lang="en-US" sz="900" dirty="0" smtClean="0"/>
          </a:p>
          <a:p>
            <a:r>
              <a:rPr lang="en-US" dirty="0" smtClean="0"/>
              <a:t>Example: adding health insurance to micro credit </a:t>
            </a:r>
          </a:p>
          <a:p>
            <a:pPr lvl="1"/>
            <a:r>
              <a:rPr lang="en-US" dirty="0" smtClean="0"/>
              <a:t>One microcredit officer serves 10 groups in an area</a:t>
            </a:r>
          </a:p>
          <a:p>
            <a:pPr lvl="1"/>
            <a:r>
              <a:rPr lang="en-US" dirty="0" smtClean="0"/>
              <a:t>If randomize some groups to be offered health insurance and some not, credit officer will need to keep straight who can apply for insurance and who cant</a:t>
            </a:r>
          </a:p>
          <a:p>
            <a:pPr lvl="1"/>
            <a:r>
              <a:rPr lang="en-US" dirty="0" smtClean="0"/>
              <a:t>May need to randomize at the credit officer level</a:t>
            </a:r>
          </a:p>
        </p:txBody>
      </p:sp>
    </p:spTree>
    <p:extLst>
      <p:ext uri="{BB962C8B-B14F-4D97-AF65-F5344CB8AC3E}">
        <p14:creationId xmlns:p14="http://schemas.microsoft.com/office/powerpoint/2010/main" val="374044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Unit of Randomization: Individual?</a:t>
            </a:r>
          </a:p>
        </p:txBody>
      </p:sp>
      <p:pic>
        <p:nvPicPr>
          <p:cNvPr id="22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35" y="1944234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1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32" y="1610758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416" y="1610757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3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86" y="1585758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90" y="1964259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766" y="1934144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80" y="2314657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7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319" y="2298990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8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416" y="2317933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9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666" y="1671694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612" y="1642192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490" y="1662461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600" y="1990807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408" y="2001810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862" y="3276848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660" y="4013917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3925" y="1691770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283" y="3524647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2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940" y="3679147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3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229" y="3676645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600" y="2371807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883" y="2376670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593" y="2111340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5957" y="2458583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8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177" y="2820533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9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042" y="1719522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0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2911" y="1708199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1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2497" y="2435502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4259" y="3531733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3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5840" y="3897678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243" y="3308854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885" y="3660013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042" y="3329681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611" y="3639817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153" y="4020604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018" y="3709228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385" y="3697537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1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573" y="4410262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084" y="4407739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3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8040" y="3713026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600" y="4763953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657" y="4763953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612" y="2001697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5266" y="2123197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8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456" y="2825177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9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513" y="2111149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0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2750" y="2098559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1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625" y="2799812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1800" y="2794966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3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8949" y="2051327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494" y="2442173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005" y="3302300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005" y="4031901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848" y="4013917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8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155" y="3337486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9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6530" y="4027903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0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674" y="4032314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1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698" y="3150732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509" y="3158780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3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411" y="2325234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4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5957" y="2107317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5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158" y="2430378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6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234" y="2430378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068" y="2799685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487" y="2072315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1179" y="2453422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5709" y="2799812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1800" y="2427153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3917" y="2472365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3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56" y="3640393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4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958" y="3640393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5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600" y="3654684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6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166" y="3301683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7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3410" y="3993986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153" y="3634356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496" y="4027025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784" y="4372596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128" y="4026262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2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2497" y="2045236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3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9604" y="2032384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4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3925" y="2423229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7681" y="1712945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6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3223" y="1686870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7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7367" y="1727719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169" y="2427952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9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770" y="2414983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6213" y="2405015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2100" y="2049784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2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9921" y="2054069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3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4820" y="2068727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4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186" y="3139837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5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951" y="3499197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4393" y="3713025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7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610" y="4395229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412" y="4075082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9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897" y="4389411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663" y="4031628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2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7750" y="4366277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3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1844" y="4031628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1387" y="3900186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5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369" y="3878734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7008" y="2026203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7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8520" y="2762801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6053" y="2765815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9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5106" y="2092815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0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6325" y="2087362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1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5232" y="2839323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4280" y="2840035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3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956" y="3555642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3598" y="3207907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926" y="3914249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0745" y="3889049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7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5168" y="3529557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8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3459" y="3549460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359" y="4261609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0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5232" y="4274119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1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2836" y="2402863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2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1916" y="3882578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3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3036" y="3521906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4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2184" y="3882342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5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114" y="4255175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6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668" y="2360263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7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172" y="2021014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5232" y="2420675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2782" y="2817630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956" y="2355893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7947" y="2731463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2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403" y="2064473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3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5106" y="2438554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4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114" y="3507390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5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4238" y="3892573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6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8786" y="3183082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7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0417" y="3882671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5603" y="3521906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8594" y="3528159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359" y="3893293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728" y="2047523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2782" y="2485329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3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719" y="3924926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136" y="3576837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8786" y="3549040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8343" y="3923834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7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0493" y="3187848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8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3592" y="4242328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667" y="4240947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0745" y="4223385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1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7465" y="5151951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3491" y="5494554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3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642" y="5833891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339" y="5136636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471" y="5459653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2024" y="5821584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7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6278" y="5131219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8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6076" y="5593781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9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520" y="4850359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5075" y="5182435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1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3050" y="4827133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0091" y="5529042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3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0038" y="5616582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8942" y="5959166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359" y="5127866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047" y="5842759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7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2099" y="5821583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8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2260" y="4883576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9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1516" y="5599005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0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0425" y="4844812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1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6349" y="5540137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2389" y="5234872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3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759" y="5266772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1799" y="5263535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6689" y="5959595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6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9580" y="5113041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7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9449" y="5433081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4654" y="5425344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9581" y="5798724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752" y="5466529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9615" y="5814948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2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2390" y="4844109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3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186" y="5199977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4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7031" y="5576619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5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2618" y="5178613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6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879" y="4823981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7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604" y="5175563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880" y="5545423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54" y="5581497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497" y="5581497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5148" y="5944349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2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299" y="5250027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3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6626" y="5202492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4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2005" y="5475611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5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3491" y="5111897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977" y="4828955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7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32" y="5477785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8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977" y="5537917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9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6565" y="5263535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0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431" y="5589422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1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5274" y="5912689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2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414" y="4741411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3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758" y="5100578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4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600" y="5156917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5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612" y="5532699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6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573" y="5554549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7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431" y="5234811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8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01" y="5111108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9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658" y="5489419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0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982" y="5193802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149" y="4843526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487" y="5556173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3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2464" y="5260423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276" y="5918843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5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275" y="5089680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6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415" y="5469337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7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884" y="4810011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153" y="5179606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385" y="5557157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185" y="5886151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94109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Power and unit of randomization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Statistical power is the ability to detect an effect of a given size</a:t>
            </a:r>
          </a:p>
          <a:p>
            <a:endParaRPr lang="en-US" sz="800" dirty="0" smtClean="0"/>
          </a:p>
          <a:p>
            <a:r>
              <a:rPr lang="en-US" dirty="0"/>
              <a:t>I</a:t>
            </a:r>
            <a:r>
              <a:rPr lang="en-US" dirty="0" smtClean="0"/>
              <a:t>ndividual randomization gives more power than group randomization (for a given sample size)</a:t>
            </a:r>
          </a:p>
          <a:p>
            <a:endParaRPr lang="en-US" sz="800" dirty="0" smtClean="0"/>
          </a:p>
          <a:p>
            <a:r>
              <a:rPr lang="en-US" dirty="0" smtClean="0"/>
              <a:t>We get more information from 20 children individually randomized than from 20 children in two schools (one treatment and one comparison)</a:t>
            </a:r>
          </a:p>
          <a:p>
            <a:endParaRPr lang="en-US" sz="900" dirty="0" smtClean="0"/>
          </a:p>
          <a:p>
            <a:r>
              <a:rPr lang="en-US" dirty="0" smtClean="0"/>
              <a:t>We will return to this subject in much more detail</a:t>
            </a:r>
          </a:p>
          <a:p>
            <a:endParaRPr lang="en-US" sz="900" dirty="0" smtClean="0"/>
          </a:p>
          <a:p>
            <a:r>
              <a:rPr lang="en-US" dirty="0" smtClean="0"/>
              <a:t>Many factors push as to randomize at higher levels, power pushes us to randomize lower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36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 on the 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Clusters by which we randomize must make sense on the ground</a:t>
            </a:r>
          </a:p>
          <a:p>
            <a:endParaRPr lang="en-US" sz="1100" dirty="0" smtClean="0"/>
          </a:p>
          <a:p>
            <a:r>
              <a:rPr lang="en-US" dirty="0" smtClean="0"/>
              <a:t>Administrative boundaries do not always correspond to how people interact with each other</a:t>
            </a:r>
          </a:p>
          <a:p>
            <a:endParaRPr lang="en-US" sz="1100" dirty="0" smtClean="0"/>
          </a:p>
          <a:p>
            <a:r>
              <a:rPr lang="en-US" dirty="0" smtClean="0"/>
              <a:t>People may cluster and interact in smaller groups than administrative neighborhoods or villages</a:t>
            </a:r>
          </a:p>
          <a:p>
            <a:pPr lvl="1"/>
            <a:r>
              <a:rPr lang="en-US" dirty="0" smtClean="0"/>
              <a:t>We can randomize by these natural neighborhoods and have more power than if we randomized by administrative neighborhood</a:t>
            </a:r>
          </a:p>
          <a:p>
            <a:pPr lvl="1"/>
            <a:endParaRPr lang="en-US" sz="900" dirty="0" smtClean="0"/>
          </a:p>
          <a:p>
            <a:r>
              <a:rPr lang="en-US" dirty="0" smtClean="0"/>
              <a:t>Or administrative neighborhoods may blend into each other with little real difference evident on the ground</a:t>
            </a:r>
          </a:p>
          <a:p>
            <a:pPr lvl="1"/>
            <a:r>
              <a:rPr lang="en-US" dirty="0" smtClean="0"/>
              <a:t>Risk that implementers may not know who is in treatment and who in comparison</a:t>
            </a:r>
          </a:p>
        </p:txBody>
      </p:sp>
    </p:spTree>
    <p:extLst>
      <p:ext uri="{BB962C8B-B14F-4D97-AF65-F5344CB8AC3E}">
        <p14:creationId xmlns:p14="http://schemas.microsoft.com/office/powerpoint/2010/main" val="396751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hamlets vs. villages in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60773" cy="16763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Rural areas in India are divided into villages or </a:t>
            </a:r>
            <a:r>
              <a:rPr lang="en-US" dirty="0" err="1" smtClean="0"/>
              <a:t>panchayats</a:t>
            </a:r>
            <a:r>
              <a:rPr lang="en-US" dirty="0" smtClean="0"/>
              <a:t>, but in much of India a lot of social interaction happens within a hamlet </a:t>
            </a:r>
          </a:p>
          <a:p>
            <a:endParaRPr lang="en-US" sz="900" dirty="0" smtClean="0"/>
          </a:p>
          <a:p>
            <a:r>
              <a:rPr lang="en-US" dirty="0" smtClean="0"/>
              <a:t>Some interventions can be randomized by hamlet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95400" y="4724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1219200" y="4572000"/>
            <a:ext cx="3810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90600" y="4984173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22664" y="5365173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03664" y="5212773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866900" y="4869873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162300" y="4755573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276600" y="4353791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667000" y="4599709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895600" y="41148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705600" y="5604164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689273" y="5597237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810500" y="6137564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233064" y="5874328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162800" y="4343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519555" y="4741719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620000" y="4135582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077200" y="43815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857009" y="5365173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867400" y="5846619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248400" y="5566064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477000" y="6050973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857500" y="5694219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895600" y="6137564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400300" y="62865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/>
          <p:cNvSpPr/>
          <p:nvPr/>
        </p:nvSpPr>
        <p:spPr>
          <a:xfrm>
            <a:off x="914400" y="4807528"/>
            <a:ext cx="3810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29"/>
          <p:cNvSpPr/>
          <p:nvPr/>
        </p:nvSpPr>
        <p:spPr>
          <a:xfrm>
            <a:off x="1143000" y="5181601"/>
            <a:ext cx="3810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/>
          <p:cNvSpPr/>
          <p:nvPr/>
        </p:nvSpPr>
        <p:spPr>
          <a:xfrm>
            <a:off x="1524000" y="5029200"/>
            <a:ext cx="3810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31"/>
          <p:cNvSpPr/>
          <p:nvPr/>
        </p:nvSpPr>
        <p:spPr>
          <a:xfrm>
            <a:off x="1801091" y="4724400"/>
            <a:ext cx="3810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/>
          <p:cNvSpPr/>
          <p:nvPr/>
        </p:nvSpPr>
        <p:spPr>
          <a:xfrm>
            <a:off x="2590800" y="4429991"/>
            <a:ext cx="3810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/>
          <p:cNvSpPr/>
          <p:nvPr/>
        </p:nvSpPr>
        <p:spPr>
          <a:xfrm>
            <a:off x="2840182" y="3962400"/>
            <a:ext cx="3810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/>
          <p:cNvSpPr/>
          <p:nvPr/>
        </p:nvSpPr>
        <p:spPr>
          <a:xfrm>
            <a:off x="3200400" y="4197928"/>
            <a:ext cx="3810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/>
          <p:cNvSpPr/>
          <p:nvPr/>
        </p:nvSpPr>
        <p:spPr>
          <a:xfrm>
            <a:off x="3086100" y="4610100"/>
            <a:ext cx="3810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/>
          <p:cNvSpPr/>
          <p:nvPr/>
        </p:nvSpPr>
        <p:spPr>
          <a:xfrm>
            <a:off x="2767446" y="5541819"/>
            <a:ext cx="3810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Isosceles Triangle 37"/>
          <p:cNvSpPr/>
          <p:nvPr/>
        </p:nvSpPr>
        <p:spPr>
          <a:xfrm>
            <a:off x="2833255" y="6012873"/>
            <a:ext cx="3810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Isosceles Triangle 38"/>
          <p:cNvSpPr/>
          <p:nvPr/>
        </p:nvSpPr>
        <p:spPr>
          <a:xfrm>
            <a:off x="2324100" y="6127173"/>
            <a:ext cx="3810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/>
          <p:cNvSpPr/>
          <p:nvPr/>
        </p:nvSpPr>
        <p:spPr>
          <a:xfrm>
            <a:off x="8011391" y="4229100"/>
            <a:ext cx="3810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Isosceles Triangle 40"/>
          <p:cNvSpPr/>
          <p:nvPr/>
        </p:nvSpPr>
        <p:spPr>
          <a:xfrm>
            <a:off x="7543800" y="3983182"/>
            <a:ext cx="3810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Isosceles Triangle 41"/>
          <p:cNvSpPr/>
          <p:nvPr/>
        </p:nvSpPr>
        <p:spPr>
          <a:xfrm>
            <a:off x="7086600" y="4191000"/>
            <a:ext cx="3810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Isosceles Triangle 42"/>
          <p:cNvSpPr/>
          <p:nvPr/>
        </p:nvSpPr>
        <p:spPr>
          <a:xfrm>
            <a:off x="5770418" y="5694219"/>
            <a:ext cx="3810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Isosceles Triangle 43"/>
          <p:cNvSpPr/>
          <p:nvPr/>
        </p:nvSpPr>
        <p:spPr>
          <a:xfrm>
            <a:off x="5791200" y="5181601"/>
            <a:ext cx="3810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Isosceles Triangle 44"/>
          <p:cNvSpPr/>
          <p:nvPr/>
        </p:nvSpPr>
        <p:spPr>
          <a:xfrm>
            <a:off x="6172200" y="5441373"/>
            <a:ext cx="3810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Isosceles Triangle 45"/>
          <p:cNvSpPr/>
          <p:nvPr/>
        </p:nvSpPr>
        <p:spPr>
          <a:xfrm>
            <a:off x="6629400" y="5458692"/>
            <a:ext cx="3810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Isosceles Triangle 46"/>
          <p:cNvSpPr/>
          <p:nvPr/>
        </p:nvSpPr>
        <p:spPr>
          <a:xfrm>
            <a:off x="6400800" y="5874328"/>
            <a:ext cx="3810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Isosceles Triangle 47"/>
          <p:cNvSpPr/>
          <p:nvPr/>
        </p:nvSpPr>
        <p:spPr>
          <a:xfrm>
            <a:off x="7716982" y="5974773"/>
            <a:ext cx="3810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Isosceles Triangle 48"/>
          <p:cNvSpPr/>
          <p:nvPr/>
        </p:nvSpPr>
        <p:spPr>
          <a:xfrm>
            <a:off x="8156864" y="5694219"/>
            <a:ext cx="3810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Isosceles Triangle 49"/>
          <p:cNvSpPr/>
          <p:nvPr/>
        </p:nvSpPr>
        <p:spPr>
          <a:xfrm>
            <a:off x="7620000" y="5417127"/>
            <a:ext cx="3810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Isosceles Triangle 50"/>
          <p:cNvSpPr/>
          <p:nvPr/>
        </p:nvSpPr>
        <p:spPr>
          <a:xfrm>
            <a:off x="7443355" y="4585855"/>
            <a:ext cx="3810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85800" y="4429991"/>
            <a:ext cx="1638300" cy="130752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443596" y="3823854"/>
            <a:ext cx="1409700" cy="128847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7355032" y="5257801"/>
            <a:ext cx="1409700" cy="128847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2128405" y="5493327"/>
            <a:ext cx="1409700" cy="128847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410200" y="4959928"/>
            <a:ext cx="1752600" cy="15551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7003473" y="3882736"/>
            <a:ext cx="1409700" cy="128847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533400" y="3581400"/>
            <a:ext cx="15950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</a:rPr>
              <a:t>Hamlets</a:t>
            </a:r>
            <a:endParaRPr lang="en-US" sz="2200" b="1" dirty="0">
              <a:solidFill>
                <a:schemeClr val="tx2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>
            <a:off x="5217102" y="3796843"/>
            <a:ext cx="3926898" cy="3015955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61975" y="3774241"/>
            <a:ext cx="4286250" cy="3061157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4556413" y="3552295"/>
            <a:ext cx="15950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accent2"/>
                </a:solidFill>
              </a:rPr>
              <a:t>Villages</a:t>
            </a:r>
            <a:endParaRPr lang="en-US" sz="2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918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/>
      <p:bldP spid="59" grpId="0" animBg="1"/>
      <p:bldP spid="60" grpId="0" animBg="1"/>
      <p:bldP spid="6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farmers in Western Kenya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60773" cy="167639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 some parts of Kenya people live on their farms and randomizing by administrative “village” may make little sense</a:t>
            </a:r>
          </a:p>
          <a:p>
            <a:r>
              <a:rPr lang="en-US" dirty="0" smtClean="0"/>
              <a:t>Some researchers have randomized farming programs by which school households send their children to as this may represent a more natural locus of interaction (</a:t>
            </a:r>
            <a:r>
              <a:rPr lang="en-US" dirty="0" err="1" smtClean="0"/>
              <a:t>Duflo</a:t>
            </a:r>
            <a:r>
              <a:rPr lang="en-US" dirty="0" smtClean="0"/>
              <a:t>, Kremer, Robinson, 2007)</a:t>
            </a:r>
          </a:p>
        </p:txBody>
      </p:sp>
      <p:sp>
        <p:nvSpPr>
          <p:cNvPr id="4" name="Rectangle 3"/>
          <p:cNvSpPr/>
          <p:nvPr/>
        </p:nvSpPr>
        <p:spPr>
          <a:xfrm>
            <a:off x="1108364" y="379095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1028700" y="3657600"/>
            <a:ext cx="3810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14400" y="4710545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13509" y="5564332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47009" y="5541819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461655" y="4689765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52800" y="4367648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55373" y="37719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736273" y="4684569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164773" y="3754582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705600" y="5604164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689273" y="5597237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316192" y="417195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423564" y="5417127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791200" y="390525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400800" y="4603174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429500" y="394335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803573" y="4804065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267200" y="5212773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029200" y="4668983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829300" y="5288973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410200" y="5953992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155373" y="5597237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229100" y="394335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173682" y="6044046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/>
          <p:cNvSpPr/>
          <p:nvPr/>
        </p:nvSpPr>
        <p:spPr>
          <a:xfrm>
            <a:off x="838200" y="4533900"/>
            <a:ext cx="3810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29"/>
          <p:cNvSpPr/>
          <p:nvPr/>
        </p:nvSpPr>
        <p:spPr>
          <a:xfrm>
            <a:off x="630382" y="5486399"/>
            <a:ext cx="381000" cy="11083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/>
          <p:cNvSpPr/>
          <p:nvPr/>
        </p:nvSpPr>
        <p:spPr>
          <a:xfrm>
            <a:off x="1970809" y="5382493"/>
            <a:ext cx="3810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31"/>
          <p:cNvSpPr/>
          <p:nvPr/>
        </p:nvSpPr>
        <p:spPr>
          <a:xfrm>
            <a:off x="1385455" y="4537365"/>
            <a:ext cx="3810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/>
          <p:cNvSpPr/>
          <p:nvPr/>
        </p:nvSpPr>
        <p:spPr>
          <a:xfrm>
            <a:off x="2660073" y="4516583"/>
            <a:ext cx="3810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/>
          <p:cNvSpPr/>
          <p:nvPr/>
        </p:nvSpPr>
        <p:spPr>
          <a:xfrm>
            <a:off x="2109356" y="3654136"/>
            <a:ext cx="3810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/>
          <p:cNvSpPr/>
          <p:nvPr/>
        </p:nvSpPr>
        <p:spPr>
          <a:xfrm>
            <a:off x="3086100" y="3654136"/>
            <a:ext cx="3810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/>
          <p:cNvSpPr/>
          <p:nvPr/>
        </p:nvSpPr>
        <p:spPr>
          <a:xfrm>
            <a:off x="3262746" y="4236030"/>
            <a:ext cx="3810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/>
          <p:cNvSpPr/>
          <p:nvPr/>
        </p:nvSpPr>
        <p:spPr>
          <a:xfrm>
            <a:off x="3072246" y="5458692"/>
            <a:ext cx="3810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Isosceles Triangle 37"/>
          <p:cNvSpPr/>
          <p:nvPr/>
        </p:nvSpPr>
        <p:spPr>
          <a:xfrm>
            <a:off x="4173682" y="3819524"/>
            <a:ext cx="3810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Isosceles Triangle 38"/>
          <p:cNvSpPr/>
          <p:nvPr/>
        </p:nvSpPr>
        <p:spPr>
          <a:xfrm>
            <a:off x="4076700" y="5874328"/>
            <a:ext cx="3810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/>
          <p:cNvSpPr/>
          <p:nvPr/>
        </p:nvSpPr>
        <p:spPr>
          <a:xfrm>
            <a:off x="7710055" y="4644737"/>
            <a:ext cx="3810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Isosceles Triangle 40"/>
          <p:cNvSpPr/>
          <p:nvPr/>
        </p:nvSpPr>
        <p:spPr>
          <a:xfrm>
            <a:off x="7353300" y="3790950"/>
            <a:ext cx="3810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Isosceles Triangle 41"/>
          <p:cNvSpPr/>
          <p:nvPr/>
        </p:nvSpPr>
        <p:spPr>
          <a:xfrm>
            <a:off x="5715000" y="3754582"/>
            <a:ext cx="3810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Isosceles Triangle 42"/>
          <p:cNvSpPr/>
          <p:nvPr/>
        </p:nvSpPr>
        <p:spPr>
          <a:xfrm>
            <a:off x="4953000" y="4492337"/>
            <a:ext cx="3810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Isosceles Triangle 43"/>
          <p:cNvSpPr/>
          <p:nvPr/>
        </p:nvSpPr>
        <p:spPr>
          <a:xfrm>
            <a:off x="4191000" y="5029201"/>
            <a:ext cx="3810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Isosceles Triangle 44"/>
          <p:cNvSpPr/>
          <p:nvPr/>
        </p:nvSpPr>
        <p:spPr>
          <a:xfrm>
            <a:off x="5753100" y="5136573"/>
            <a:ext cx="3810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Isosceles Triangle 45"/>
          <p:cNvSpPr/>
          <p:nvPr/>
        </p:nvSpPr>
        <p:spPr>
          <a:xfrm>
            <a:off x="6629400" y="5458692"/>
            <a:ext cx="3810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Isosceles Triangle 46"/>
          <p:cNvSpPr/>
          <p:nvPr/>
        </p:nvSpPr>
        <p:spPr>
          <a:xfrm>
            <a:off x="5334000" y="5801592"/>
            <a:ext cx="3810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Isosceles Triangle 47"/>
          <p:cNvSpPr/>
          <p:nvPr/>
        </p:nvSpPr>
        <p:spPr>
          <a:xfrm>
            <a:off x="8233064" y="4062846"/>
            <a:ext cx="3810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Isosceles Triangle 48"/>
          <p:cNvSpPr/>
          <p:nvPr/>
        </p:nvSpPr>
        <p:spPr>
          <a:xfrm>
            <a:off x="8347364" y="5278582"/>
            <a:ext cx="3810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Isosceles Triangle 49"/>
          <p:cNvSpPr/>
          <p:nvPr/>
        </p:nvSpPr>
        <p:spPr>
          <a:xfrm>
            <a:off x="7613072" y="5472548"/>
            <a:ext cx="3810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Isosceles Triangle 50"/>
          <p:cNvSpPr/>
          <p:nvPr/>
        </p:nvSpPr>
        <p:spPr>
          <a:xfrm>
            <a:off x="6324600" y="4457701"/>
            <a:ext cx="3810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228600" y="3276600"/>
            <a:ext cx="2857500" cy="3250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3086100" y="3285260"/>
            <a:ext cx="2628900" cy="32419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5715001" y="3285260"/>
            <a:ext cx="3013364" cy="32419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345497" y="6009410"/>
            <a:ext cx="15950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</a:rPr>
              <a:t>Villages</a:t>
            </a:r>
            <a:endParaRPr lang="en-US" sz="2200" b="1" dirty="0">
              <a:solidFill>
                <a:schemeClr val="tx2"/>
              </a:solidFill>
            </a:endParaRPr>
          </a:p>
        </p:txBody>
      </p:sp>
      <p:sp>
        <p:nvSpPr>
          <p:cNvPr id="90" name="Oval 89"/>
          <p:cNvSpPr/>
          <p:nvPr/>
        </p:nvSpPr>
        <p:spPr>
          <a:xfrm>
            <a:off x="2850573" y="4062846"/>
            <a:ext cx="235527" cy="22340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1194955" y="5252610"/>
            <a:ext cx="235527" cy="22340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7668491" y="4282787"/>
            <a:ext cx="235527" cy="22340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5978236" y="5766090"/>
            <a:ext cx="235527" cy="22340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Box 93"/>
          <p:cNvSpPr txBox="1"/>
          <p:nvPr/>
        </p:nvSpPr>
        <p:spPr>
          <a:xfrm>
            <a:off x="2041814" y="6026728"/>
            <a:ext cx="15950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accent2"/>
                </a:solidFill>
              </a:rPr>
              <a:t>Schools</a:t>
            </a:r>
            <a:endParaRPr lang="en-US" sz="2200" b="1" dirty="0">
              <a:solidFill>
                <a:schemeClr val="accent2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1766455" y="3285260"/>
            <a:ext cx="2043545" cy="1747405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4173683" y="4282787"/>
            <a:ext cx="3179618" cy="2279936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190171" y="4352309"/>
            <a:ext cx="2300185" cy="2353291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7073571" y="3437660"/>
            <a:ext cx="2043545" cy="1747405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6082393" y="6096338"/>
            <a:ext cx="30347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accent2"/>
                </a:solidFill>
              </a:rPr>
              <a:t>School related clusters</a:t>
            </a:r>
            <a:endParaRPr lang="en-US" sz="2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546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7" grpId="0" animBg="1"/>
      <p:bldP spid="88" grpId="0" animBg="1"/>
      <p:bldP spid="89" grpId="0"/>
      <p:bldP spid="90" grpId="0" animBg="1"/>
      <p:bldP spid="91" grpId="0" animBg="1"/>
      <p:bldP spid="92" grpId="0" animBg="1"/>
      <p:bldP spid="93" grpId="0" animBg="1"/>
      <p:bldP spid="94" grpId="0"/>
      <p:bldP spid="52" grpId="0" animBg="1"/>
      <p:bldP spid="62" grpId="0" animBg="1"/>
      <p:bldP spid="63" grpId="0" animBg="1"/>
      <p:bldP spid="64" grpId="0" animBg="1"/>
      <p:bldP spid="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2"/>
          <p:cNvSpPr>
            <a:spLocks noGrp="1"/>
          </p:cNvSpPr>
          <p:nvPr>
            <p:ph type="title"/>
          </p:nvPr>
        </p:nvSpPr>
        <p:spPr>
          <a:xfrm>
            <a:off x="371858" y="284007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Unit of Randomization: Cluster?</a:t>
            </a:r>
          </a:p>
        </p:txBody>
      </p:sp>
      <p:pic>
        <p:nvPicPr>
          <p:cNvPr id="306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37" y="3200400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249" y="3194840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988" y="3431663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7739" y="3431663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656" y="3057390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085954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593" y="3352800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3354216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593" y="1858509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918118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3084" y="1592405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656" y="1600200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8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7739" y="1947347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9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988" y="1947347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0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249" y="1609658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1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29" y="1600200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2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249" y="5052950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3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988" y="5257800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4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7739" y="5257800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5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656" y="4941858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6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9284" y="4941858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878" y="5280108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257800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9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29" y="5004593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83905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2"/>
          <p:cNvSpPr>
            <a:spLocks noGrp="1"/>
          </p:cNvSpPr>
          <p:nvPr>
            <p:ph type="title"/>
          </p:nvPr>
        </p:nvSpPr>
        <p:spPr>
          <a:xfrm>
            <a:off x="371858" y="284007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Unit of Randomization: Which Cluster?</a:t>
            </a:r>
          </a:p>
        </p:txBody>
      </p:sp>
      <p:pic>
        <p:nvPicPr>
          <p:cNvPr id="306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37" y="3200400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249" y="3194840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988" y="3431663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7739" y="3431663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656" y="3057390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085954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593" y="3352800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3354216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593" y="1858509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918118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3084" y="1592405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656" y="1600200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8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7739" y="1947347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9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988" y="1947347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0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249" y="1609658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1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29" y="1600200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2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249" y="5052950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3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988" y="5257800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4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7739" y="5257800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5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656" y="4941858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6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9284" y="4941858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878" y="5280108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257800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9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29" y="5004593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83905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6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37" y="3200400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249" y="3194840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988" y="3431663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817" y="3444603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032" y="3200400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3082" y="3200276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493" y="3470483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763" y="3470483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7362" y="1973227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3062" y="1984433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3082" y="1632123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655" y="1635538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8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242" y="1974830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9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988" y="1955780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0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249" y="1609658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1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29" y="1600200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2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559" y="4942354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3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988" y="5257800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4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873" y="5257800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5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656" y="4941858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6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968234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7362" y="5280108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3525" y="5273998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9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96" y="4941701"/>
            <a:ext cx="803278" cy="98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 26"/>
          <p:cNvSpPr/>
          <p:nvPr/>
        </p:nvSpPr>
        <p:spPr>
          <a:xfrm>
            <a:off x="129186" y="1583778"/>
            <a:ext cx="963763" cy="1015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195968" y="1592405"/>
            <a:ext cx="963763" cy="1015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330745" y="1945551"/>
            <a:ext cx="963763" cy="1015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429000" y="1948950"/>
            <a:ext cx="963763" cy="1015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612413" y="1609658"/>
            <a:ext cx="963763" cy="1015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702840" y="1622598"/>
            <a:ext cx="963763" cy="1015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827120" y="1947347"/>
            <a:ext cx="963763" cy="1015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7920757" y="1958553"/>
            <a:ext cx="963763" cy="1015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30354" y="3185180"/>
            <a:ext cx="963763" cy="1015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230319" y="3185180"/>
            <a:ext cx="963763" cy="1015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320078" y="3405783"/>
            <a:ext cx="963763" cy="1015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457575" y="3431663"/>
            <a:ext cx="963763" cy="1015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612413" y="3193649"/>
            <a:ext cx="963763" cy="1015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720482" y="3181900"/>
            <a:ext cx="963763" cy="1015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870251" y="3444603"/>
            <a:ext cx="963763" cy="1015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7943283" y="3451073"/>
            <a:ext cx="963763" cy="1015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129185" y="4915978"/>
            <a:ext cx="963763" cy="1015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1230317" y="4929013"/>
            <a:ext cx="963763" cy="1015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2340270" y="5231920"/>
            <a:ext cx="963763" cy="1015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3467100" y="5222891"/>
            <a:ext cx="963763" cy="1015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40988" y="4928918"/>
            <a:ext cx="963763" cy="1015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710957" y="4942354"/>
            <a:ext cx="963763" cy="1015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6838350" y="5261058"/>
            <a:ext cx="963763" cy="1015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7943282" y="5267168"/>
            <a:ext cx="963763" cy="1015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Unit of Randomization: Class?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15736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129186" y="1583778"/>
            <a:ext cx="963763" cy="101542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195968" y="1592405"/>
            <a:ext cx="963763" cy="101542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612413" y="1609658"/>
            <a:ext cx="963763" cy="101542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827120" y="1947347"/>
            <a:ext cx="963763" cy="1015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230319" y="3185180"/>
            <a:ext cx="963763" cy="1015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320078" y="3405783"/>
            <a:ext cx="963763" cy="101542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457575" y="3431663"/>
            <a:ext cx="963763" cy="101542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720482" y="3181900"/>
            <a:ext cx="963763" cy="101542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870251" y="3444603"/>
            <a:ext cx="963763" cy="101542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129185" y="4915978"/>
            <a:ext cx="963763" cy="1015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1230317" y="4929013"/>
            <a:ext cx="963763" cy="101542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40988" y="4928918"/>
            <a:ext cx="963763" cy="1015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710957" y="4942354"/>
            <a:ext cx="963763" cy="101542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6838350" y="5261058"/>
            <a:ext cx="963763" cy="101542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7943282" y="5267168"/>
            <a:ext cx="963763" cy="101542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5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420" y="1934952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16" y="1936391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765" y="1614912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502" y="2254992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51" y="1635538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31" y="1642676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79" y="1951183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07" y="2286390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630" y="2286390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" name="Rectangle 66"/>
          <p:cNvSpPr/>
          <p:nvPr/>
        </p:nvSpPr>
        <p:spPr>
          <a:xfrm>
            <a:off x="129184" y="3124200"/>
            <a:ext cx="963763" cy="101542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418" y="3538872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14" y="3540311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763" y="3218832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500" y="3858912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49" y="3239458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29" y="3246596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77" y="3555103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05" y="3890310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628" y="3890310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7" name="Rectangle 96"/>
          <p:cNvSpPr/>
          <p:nvPr/>
        </p:nvSpPr>
        <p:spPr>
          <a:xfrm>
            <a:off x="3434630" y="1943130"/>
            <a:ext cx="963763" cy="101542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864" y="2294304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160" y="2295743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7209" y="1974264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946" y="2614344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7895" y="1994890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9375" y="2002028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5823" y="2310535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051" y="2645742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0074" y="2645742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256" y="3756187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552" y="3757626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9601" y="3436147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5338" y="4076227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0287" y="3456773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767" y="3463911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215" y="3772418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443" y="4107625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466" y="4107625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553" y="5287127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849" y="5288566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898" y="4967087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635" y="5607167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584" y="4987713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064" y="4994851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512" y="5303358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740" y="5638565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763" y="5638565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7" name="Rectangle 126"/>
          <p:cNvSpPr/>
          <p:nvPr/>
        </p:nvSpPr>
        <p:spPr>
          <a:xfrm>
            <a:off x="2348788" y="5231920"/>
            <a:ext cx="963763" cy="101542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022" y="5583094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318" y="5584533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367" y="5263054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104" y="5903134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053" y="5283680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533" y="5290818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981" y="5599325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209" y="5934532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4232" y="5934532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7" name="Rectangle 146"/>
          <p:cNvSpPr/>
          <p:nvPr/>
        </p:nvSpPr>
        <p:spPr>
          <a:xfrm>
            <a:off x="7925520" y="1959872"/>
            <a:ext cx="963763" cy="101542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0754" y="2311046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050" y="2312485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099" y="1991006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836" y="2631086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8785" y="2011632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0265" y="2018770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6713" y="2327277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941" y="2662484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964" y="2662484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7" name="Rectangle 166"/>
          <p:cNvSpPr/>
          <p:nvPr/>
        </p:nvSpPr>
        <p:spPr>
          <a:xfrm>
            <a:off x="6827119" y="1947347"/>
            <a:ext cx="963763" cy="101542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2353" y="2298521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0649" y="2299960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698" y="1978481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435" y="2618561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0384" y="1999107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3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1864" y="2006245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312" y="2314752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5540" y="2649959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563" y="2649959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7" name="Rectangle 176"/>
          <p:cNvSpPr/>
          <p:nvPr/>
        </p:nvSpPr>
        <p:spPr>
          <a:xfrm>
            <a:off x="5710956" y="1628254"/>
            <a:ext cx="963763" cy="1015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5710956" y="1628254"/>
            <a:ext cx="963763" cy="1015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5710955" y="1628254"/>
            <a:ext cx="963763" cy="101542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7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189" y="1979428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485" y="1980867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3534" y="1659388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9271" y="2299468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1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220" y="1680014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5700" y="1687152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3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148" y="1995659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9376" y="2330866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6399" y="2330866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6" name="Rectangle 235"/>
          <p:cNvSpPr/>
          <p:nvPr/>
        </p:nvSpPr>
        <p:spPr>
          <a:xfrm>
            <a:off x="6870252" y="3444603"/>
            <a:ext cx="963763" cy="101542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5485" y="3795777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3781" y="3797216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2830" y="3475737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567" y="4115817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516" y="3496363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3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996" y="3503501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444" y="3812008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8672" y="4147215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695" y="4147215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8517" y="5616891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6813" y="5618330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5862" y="5296851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2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1599" y="5936931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3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6548" y="5317477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8028" y="5324615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4476" y="5633122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1704" y="5968329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7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8727" y="5968329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8" name="Rectangle 257"/>
          <p:cNvSpPr/>
          <p:nvPr/>
        </p:nvSpPr>
        <p:spPr>
          <a:xfrm>
            <a:off x="4640989" y="4929013"/>
            <a:ext cx="963763" cy="1015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4640988" y="4929013"/>
            <a:ext cx="963763" cy="101542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222" y="5280187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4518" y="5281626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2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567" y="4960147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3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9304" y="5600227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4253" y="4980773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733" y="4987911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2181" y="5296418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7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9409" y="5631625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8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6432" y="5631625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9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092" y="1660437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887" y="1626968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1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138" y="1659149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2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648" y="1951856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3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096" y="1947347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4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425" y="2256431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332" y="1972839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904" y="2284274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7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096" y="2280569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3" name="Rectangle 332"/>
          <p:cNvSpPr/>
          <p:nvPr/>
        </p:nvSpPr>
        <p:spPr>
          <a:xfrm>
            <a:off x="2307006" y="1954372"/>
            <a:ext cx="963763" cy="101542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130" y="2022404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5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925" y="1988935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176" y="2021116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1686" y="2313823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134" y="2309314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463" y="2618398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0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2370" y="2334806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1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942" y="2646241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134" y="2642536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3" name="Rectangle 342"/>
          <p:cNvSpPr/>
          <p:nvPr/>
        </p:nvSpPr>
        <p:spPr>
          <a:xfrm>
            <a:off x="4612413" y="1609497"/>
            <a:ext cx="963763" cy="101542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537" y="1677529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5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0332" y="1644060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583" y="1676241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7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093" y="1968948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541" y="1964439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870" y="2273523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0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7777" y="1989931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1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349" y="2301366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541" y="2297661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3" name="Rectangle 352"/>
          <p:cNvSpPr/>
          <p:nvPr/>
        </p:nvSpPr>
        <p:spPr>
          <a:xfrm>
            <a:off x="1230316" y="3185180"/>
            <a:ext cx="963763" cy="101542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440" y="3253212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5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235" y="3219743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486" y="3251924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7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996" y="3544631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444" y="3540122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773" y="3849206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0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680" y="3565614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1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252" y="3877049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444" y="3873344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3" name="Rectangle 362"/>
          <p:cNvSpPr/>
          <p:nvPr/>
        </p:nvSpPr>
        <p:spPr>
          <a:xfrm>
            <a:off x="129182" y="4919108"/>
            <a:ext cx="963763" cy="101542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6" y="4987140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5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101" y="4953671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52" y="4985852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7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62" y="5278559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310" y="5274050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639" y="5583134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0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46" y="5299542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1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18" y="5610977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310" y="5607272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9698" y="3504179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5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5493" y="3470710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3744" y="3502891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7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254" y="3795598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1702" y="3791089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1031" y="4100173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2938" y="3816581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510" y="4128016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1702" y="4124311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3" name="Rectangle 412"/>
          <p:cNvSpPr/>
          <p:nvPr/>
        </p:nvSpPr>
        <p:spPr>
          <a:xfrm>
            <a:off x="4612413" y="3195038"/>
            <a:ext cx="963763" cy="101542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537" y="3263070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5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0332" y="3229601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583" y="3261782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7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093" y="3554489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541" y="3549980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870" y="3859064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7777" y="3575472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1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349" y="3886907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541" y="3883202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151" y="3259212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5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9946" y="3225743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8197" y="3257924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7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6707" y="3550631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6155" y="3546122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5484" y="3855206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391" y="3571614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1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0963" y="3883049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6155" y="3879344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3" name="Rectangle 432"/>
          <p:cNvSpPr/>
          <p:nvPr/>
        </p:nvSpPr>
        <p:spPr>
          <a:xfrm>
            <a:off x="7967540" y="3450442"/>
            <a:ext cx="963763" cy="101542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3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1142" y="3527754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6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937" y="3494285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7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5188" y="3526466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3698" y="3819173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3146" y="3814664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2475" y="4123748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1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4382" y="3840156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7954" y="4151591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3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3146" y="4147886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3077" y="5017191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7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8872" y="4983722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8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123" y="5015903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5633" y="5308610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081" y="5304101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410" y="5613185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317" y="5329593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3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889" y="5641028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081" y="5637323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7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474" y="5335200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269" y="5301731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9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520" y="5333912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030" y="5626619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2478" y="5622110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2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807" y="5931194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3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3714" y="5647602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7286" y="5959037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2478" y="5955332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6" name="Rectangle 465"/>
          <p:cNvSpPr/>
          <p:nvPr/>
        </p:nvSpPr>
        <p:spPr>
          <a:xfrm>
            <a:off x="3468450" y="5217577"/>
            <a:ext cx="963763" cy="101542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68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573" y="5290093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368" y="5256624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0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619" y="5288805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3129" y="5581512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2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577" y="5577003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3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1906" y="5886087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813" y="5602495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385" y="5913930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577" y="5910225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Unit of Randomization: Class?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12500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129186" y="1583778"/>
            <a:ext cx="963763" cy="101542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195968" y="1592405"/>
            <a:ext cx="963763" cy="101542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612413" y="1609658"/>
            <a:ext cx="963763" cy="101542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827120" y="1947347"/>
            <a:ext cx="963763" cy="1015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230319" y="3185180"/>
            <a:ext cx="963763" cy="1015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320078" y="3405783"/>
            <a:ext cx="963763" cy="101542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457575" y="3431663"/>
            <a:ext cx="963763" cy="101542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720482" y="3181900"/>
            <a:ext cx="963763" cy="101542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870251" y="3444603"/>
            <a:ext cx="963763" cy="101542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129185" y="4915978"/>
            <a:ext cx="963763" cy="1015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1230317" y="4929013"/>
            <a:ext cx="963763" cy="101542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40988" y="4928918"/>
            <a:ext cx="963763" cy="1015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710957" y="4942354"/>
            <a:ext cx="963763" cy="101542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6838350" y="5261058"/>
            <a:ext cx="963763" cy="101542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7943282" y="5267168"/>
            <a:ext cx="963763" cy="101542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5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420" y="1934952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16" y="1936391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765" y="1614912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502" y="2254992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51" y="1635538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31" y="1642676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79" y="1951183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07" y="2286390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630" y="2286390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" name="Rectangle 66"/>
          <p:cNvSpPr/>
          <p:nvPr/>
        </p:nvSpPr>
        <p:spPr>
          <a:xfrm>
            <a:off x="129184" y="3124200"/>
            <a:ext cx="963763" cy="101542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418" y="3538872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14" y="3540311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763" y="3218832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500" y="3858912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49" y="3239458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29" y="3246596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77" y="3555103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05" y="3890310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628" y="3890310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7" name="Rectangle 96"/>
          <p:cNvSpPr/>
          <p:nvPr/>
        </p:nvSpPr>
        <p:spPr>
          <a:xfrm>
            <a:off x="3434630" y="1943130"/>
            <a:ext cx="963763" cy="101542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864" y="2294304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160" y="2295743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7209" y="1974264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946" y="2614344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7895" y="1994890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9375" y="2002028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5823" y="2310535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051" y="2645742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0074" y="2645742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256" y="3756187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552" y="3757626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9601" y="3436147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5338" y="4076227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0287" y="3456773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767" y="3463911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215" y="3772418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443" y="4107625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466" y="4107625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553" y="5287127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849" y="5288566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898" y="4967087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635" y="5607167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584" y="4987713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064" y="4994851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512" y="5303358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740" y="5638565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763" y="5638565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7" name="Rectangle 126"/>
          <p:cNvSpPr/>
          <p:nvPr/>
        </p:nvSpPr>
        <p:spPr>
          <a:xfrm>
            <a:off x="2348788" y="5231920"/>
            <a:ext cx="963763" cy="101542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022" y="5583094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318" y="5584533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367" y="5263054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104" y="5903134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053" y="5283680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533" y="5290818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981" y="5599325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209" y="5934532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4232" y="5934532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7" name="Rectangle 146"/>
          <p:cNvSpPr/>
          <p:nvPr/>
        </p:nvSpPr>
        <p:spPr>
          <a:xfrm>
            <a:off x="7925520" y="1959872"/>
            <a:ext cx="963763" cy="101542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0754" y="2311046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050" y="2312485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099" y="1991006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836" y="2631086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8785" y="2011632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0265" y="2018770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6713" y="2327277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941" y="2662484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964" y="2662484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7" name="Rectangle 166"/>
          <p:cNvSpPr/>
          <p:nvPr/>
        </p:nvSpPr>
        <p:spPr>
          <a:xfrm>
            <a:off x="6827119" y="1947347"/>
            <a:ext cx="963763" cy="101542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2353" y="2298521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0649" y="2299960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698" y="1978481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435" y="2618561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0384" y="1999107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3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1864" y="2006245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312" y="2314752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5540" y="2649959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563" y="2649959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7" name="Rectangle 176"/>
          <p:cNvSpPr/>
          <p:nvPr/>
        </p:nvSpPr>
        <p:spPr>
          <a:xfrm>
            <a:off x="5710956" y="1628254"/>
            <a:ext cx="963763" cy="1015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5710956" y="1628254"/>
            <a:ext cx="963763" cy="1015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5710955" y="1628254"/>
            <a:ext cx="963763" cy="101542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7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189" y="1979428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485" y="1980867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3534" y="1659388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9271" y="2299468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1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220" y="1680014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5700" y="1687152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3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148" y="1995659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9376" y="2330866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6399" y="2330866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6" name="Rectangle 235"/>
          <p:cNvSpPr/>
          <p:nvPr/>
        </p:nvSpPr>
        <p:spPr>
          <a:xfrm>
            <a:off x="6870252" y="3444603"/>
            <a:ext cx="963763" cy="101542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5485" y="3795777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3781" y="3797216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2830" y="3475737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567" y="4115817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516" y="3496363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3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996" y="3503501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444" y="3812008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8672" y="4147215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695" y="4147215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8517" y="5616891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6813" y="5618330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5862" y="5296851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2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1599" y="5936931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3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6548" y="5317477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8028" y="5324615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4476" y="5633122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1704" y="5968329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7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8727" y="5968329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8" name="Rectangle 257"/>
          <p:cNvSpPr/>
          <p:nvPr/>
        </p:nvSpPr>
        <p:spPr>
          <a:xfrm>
            <a:off x="4640989" y="4929013"/>
            <a:ext cx="963763" cy="1015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4640988" y="4929013"/>
            <a:ext cx="963763" cy="101542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222" y="5280187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4518" y="5281626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2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567" y="4960147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3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9304" y="5600227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4253" y="4980773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733" y="4987911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2181" y="5296418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7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9409" y="5631625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8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6432" y="5631625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9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092" y="1660437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887" y="1626968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1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138" y="1659149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2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648" y="1951856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3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096" y="1947347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4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425" y="2256431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332" y="1972839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904" y="2284274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7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096" y="2280569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3" name="Rectangle 332"/>
          <p:cNvSpPr/>
          <p:nvPr/>
        </p:nvSpPr>
        <p:spPr>
          <a:xfrm>
            <a:off x="2307006" y="1954372"/>
            <a:ext cx="963763" cy="101542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130" y="2022404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5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925" y="1988935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176" y="2021116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1686" y="2313823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134" y="2309314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463" y="2618398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0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2370" y="2334806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1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942" y="2646241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134" y="2642536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3" name="Rectangle 342"/>
          <p:cNvSpPr/>
          <p:nvPr/>
        </p:nvSpPr>
        <p:spPr>
          <a:xfrm>
            <a:off x="4612413" y="1609497"/>
            <a:ext cx="963763" cy="101542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537" y="1677529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5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0332" y="1644060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583" y="1676241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7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093" y="1968948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541" y="1964439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870" y="2273523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0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7777" y="1989931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1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349" y="2301366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541" y="2297661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3" name="Rectangle 352"/>
          <p:cNvSpPr/>
          <p:nvPr/>
        </p:nvSpPr>
        <p:spPr>
          <a:xfrm>
            <a:off x="1230316" y="3185180"/>
            <a:ext cx="963763" cy="101542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440" y="3253212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5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235" y="3219743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486" y="3251924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7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996" y="3544631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444" y="3540122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773" y="3849206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0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680" y="3565614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1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252" y="3877049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444" y="3873344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3" name="Rectangle 362"/>
          <p:cNvSpPr/>
          <p:nvPr/>
        </p:nvSpPr>
        <p:spPr>
          <a:xfrm>
            <a:off x="129182" y="4919108"/>
            <a:ext cx="963763" cy="101542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6" y="4987140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5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101" y="4953671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52" y="4985852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7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62" y="5278559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310" y="5274050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639" y="5583134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0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46" y="5299542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1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18" y="5610977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310" y="5607272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9698" y="3504179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5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5493" y="3470710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3744" y="3502891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7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254" y="3795598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1702" y="3791089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1031" y="4100173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2938" y="3816581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510" y="4128016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1702" y="4124311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3" name="Rectangle 412"/>
          <p:cNvSpPr/>
          <p:nvPr/>
        </p:nvSpPr>
        <p:spPr>
          <a:xfrm>
            <a:off x="4612413" y="3195038"/>
            <a:ext cx="963763" cy="101542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537" y="3263070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5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0332" y="3229601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583" y="3261782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7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093" y="3554489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541" y="3549980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870" y="3859064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7777" y="3575472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1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349" y="3886907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541" y="3883202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151" y="3259212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5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9946" y="3225743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8197" y="3257924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7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6707" y="3550631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6155" y="3546122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5484" y="3855206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391" y="3571614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1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0963" y="3883049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6155" y="3879344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3" name="Rectangle 432"/>
          <p:cNvSpPr/>
          <p:nvPr/>
        </p:nvSpPr>
        <p:spPr>
          <a:xfrm>
            <a:off x="7967540" y="3450442"/>
            <a:ext cx="963763" cy="101542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3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1142" y="3527754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6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937" y="3494285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7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5188" y="3526466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3698" y="3819173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3146" y="3814664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2475" y="4123748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1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4382" y="3840156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7954" y="4151591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3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3146" y="4147886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3077" y="5017191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7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8872" y="4983722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8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123" y="5015903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5633" y="5308610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081" y="5304101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410" y="5613185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317" y="5329593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3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889" y="5641028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081" y="5637323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7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474" y="5335200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269" y="5301731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9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520" y="5333912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030" y="5626619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2478" y="5622110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2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807" y="5931194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3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3714" y="5647602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7286" y="5959037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2478" y="5955332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6" name="Rectangle 465"/>
          <p:cNvSpPr/>
          <p:nvPr/>
        </p:nvSpPr>
        <p:spPr>
          <a:xfrm>
            <a:off x="3468450" y="5217577"/>
            <a:ext cx="963763" cy="101542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68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573" y="5290093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368" y="5256624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0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619" y="5288805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3129" y="5581512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2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577" y="5577003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3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1906" y="5886087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813" y="5602495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385" y="5913930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577" y="5910225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Unit of Randomization: Class?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8417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2"/>
          <p:cNvSpPr>
            <a:spLocks noGrp="1"/>
          </p:cNvSpPr>
          <p:nvPr>
            <p:ph type="title"/>
          </p:nvPr>
        </p:nvSpPr>
        <p:spPr>
          <a:xfrm>
            <a:off x="371858" y="284007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Unit of Randomization: School?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195968" y="1592405"/>
            <a:ext cx="963763" cy="101542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612413" y="1609658"/>
            <a:ext cx="963763" cy="101542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320078" y="3405783"/>
            <a:ext cx="963763" cy="101542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720482" y="3181900"/>
            <a:ext cx="963763" cy="101542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40988" y="4928918"/>
            <a:ext cx="963763" cy="1015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7943282" y="5267168"/>
            <a:ext cx="963763" cy="101542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3434630" y="1943130"/>
            <a:ext cx="963763" cy="101542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864" y="2294304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160" y="2295743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7209" y="1974264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946" y="2614344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7895" y="1994890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9375" y="2002028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5823" y="2310535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051" y="2645742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0074" y="2645742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256" y="3756187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552" y="3757626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9601" y="3436147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5338" y="4076227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0287" y="3456773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767" y="3463911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215" y="3772418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443" y="4107625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466" y="4107625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7" name="Rectangle 126"/>
          <p:cNvSpPr/>
          <p:nvPr/>
        </p:nvSpPr>
        <p:spPr>
          <a:xfrm>
            <a:off x="2348788" y="5231920"/>
            <a:ext cx="963763" cy="101542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022" y="5583094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318" y="5584533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367" y="5263054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104" y="5903134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053" y="5283680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533" y="5290818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981" y="5599325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209" y="5934532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4232" y="5934532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8517" y="5616891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6813" y="5618330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5862" y="5296851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2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1599" y="5936931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3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6548" y="5317477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8028" y="5324615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4476" y="5633122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1704" y="5968329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7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8727" y="5968329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8" name="Rectangle 257"/>
          <p:cNvSpPr/>
          <p:nvPr/>
        </p:nvSpPr>
        <p:spPr>
          <a:xfrm>
            <a:off x="4640989" y="4929013"/>
            <a:ext cx="963763" cy="1015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4640988" y="4929013"/>
            <a:ext cx="963763" cy="101542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222" y="5280187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4518" y="5281626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2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567" y="4960147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3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9304" y="5600227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4253" y="4980773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733" y="4987911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2181" y="5296418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7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9409" y="5631625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8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6432" y="5631625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9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092" y="1660437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887" y="1626968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1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138" y="1659149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2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648" y="1951856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3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096" y="1947347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4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425" y="2256431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332" y="1972839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904" y="2284274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7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096" y="2280569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3" name="Rectangle 342"/>
          <p:cNvSpPr/>
          <p:nvPr/>
        </p:nvSpPr>
        <p:spPr>
          <a:xfrm>
            <a:off x="4612413" y="1609497"/>
            <a:ext cx="963763" cy="101542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537" y="1677529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5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0332" y="1644060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583" y="1676241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7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093" y="1968948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541" y="1964439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870" y="2273523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0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7777" y="1989931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1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349" y="2301366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541" y="2297661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3" name="Rectangle 352"/>
          <p:cNvSpPr/>
          <p:nvPr/>
        </p:nvSpPr>
        <p:spPr>
          <a:xfrm>
            <a:off x="1230316" y="3185180"/>
            <a:ext cx="963763" cy="101542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440" y="3253212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5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235" y="3219743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486" y="3251924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7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996" y="3544631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444" y="3540122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773" y="3849206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0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680" y="3565614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1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252" y="3877049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444" y="3873344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3" name="Rectangle 362"/>
          <p:cNvSpPr/>
          <p:nvPr/>
        </p:nvSpPr>
        <p:spPr>
          <a:xfrm>
            <a:off x="138763" y="4704461"/>
            <a:ext cx="963763" cy="101542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87" y="4772493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5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682" y="4739024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933" y="4771205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7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443" y="5063912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891" y="5059403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20" y="5368487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0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27" y="5084895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1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99" y="5396330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891" y="5392625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3" name="Rectangle 412"/>
          <p:cNvSpPr/>
          <p:nvPr/>
        </p:nvSpPr>
        <p:spPr>
          <a:xfrm>
            <a:off x="4612413" y="3195038"/>
            <a:ext cx="963763" cy="101542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537" y="3263070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5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0332" y="3229601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583" y="3261782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7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093" y="3554489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541" y="3549980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870" y="3859064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7777" y="3575472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1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349" y="3886907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541" y="3883202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151" y="3259212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5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9946" y="3225743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8197" y="3257924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7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6707" y="3550631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6155" y="3546122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5484" y="3855206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391" y="3571614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1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0963" y="3883049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6155" y="3879344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3" name="Rectangle 432"/>
          <p:cNvSpPr/>
          <p:nvPr/>
        </p:nvSpPr>
        <p:spPr>
          <a:xfrm>
            <a:off x="7967540" y="3450442"/>
            <a:ext cx="963763" cy="101542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3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1142" y="3527754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6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937" y="3494285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7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5188" y="3526466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3698" y="3819173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3146" y="3814664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2475" y="4123748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1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4382" y="3840156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7954" y="4151591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3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3146" y="4147886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8" name="Rectangle 277"/>
          <p:cNvSpPr/>
          <p:nvPr/>
        </p:nvSpPr>
        <p:spPr>
          <a:xfrm>
            <a:off x="126738" y="1592405"/>
            <a:ext cx="963763" cy="101542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9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862" y="1660437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657" y="1626968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1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08" y="1659149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2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18" y="1951856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3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66" y="1947347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4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195" y="2256431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02" y="1972839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674" y="2284274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7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66" y="2280569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8" name="Rectangle 287"/>
          <p:cNvSpPr/>
          <p:nvPr/>
        </p:nvSpPr>
        <p:spPr>
          <a:xfrm>
            <a:off x="148488" y="3192430"/>
            <a:ext cx="963763" cy="101542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9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737" y="3260462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532" y="3226993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1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83" y="3259174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2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93" y="3551881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3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741" y="3547372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4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70" y="3856456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977" y="3572864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49" y="3884299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741" y="3880594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8" name="Rectangle 297"/>
          <p:cNvSpPr/>
          <p:nvPr/>
        </p:nvSpPr>
        <p:spPr>
          <a:xfrm>
            <a:off x="1231624" y="4702397"/>
            <a:ext cx="963763" cy="101542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9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48" y="4770429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543" y="4736960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1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7794" y="4769141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2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304" y="5061848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3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752" y="5057339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4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081" y="5366423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988" y="5082831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560" y="5394266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752" y="5390561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" name="Rectangle 307"/>
          <p:cNvSpPr/>
          <p:nvPr/>
        </p:nvSpPr>
        <p:spPr>
          <a:xfrm>
            <a:off x="5710956" y="1621256"/>
            <a:ext cx="963763" cy="101542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9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3080" y="1689288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8875" y="1655819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126" y="1688000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2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5636" y="1980707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084" y="1976198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413" y="2285282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320" y="2001690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892" y="2313125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084" y="2309420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8" name="Rectangle 317"/>
          <p:cNvSpPr/>
          <p:nvPr/>
        </p:nvSpPr>
        <p:spPr>
          <a:xfrm>
            <a:off x="6827117" y="3448335"/>
            <a:ext cx="963763" cy="101542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9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9241" y="3516367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036" y="3482898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1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287" y="3515079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2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1797" y="3807786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3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245" y="3803277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4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0574" y="4112361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2481" y="3828769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6053" y="4140204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245" y="4136499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8" name="Rectangle 327"/>
          <p:cNvSpPr/>
          <p:nvPr/>
        </p:nvSpPr>
        <p:spPr>
          <a:xfrm>
            <a:off x="6819298" y="1744805"/>
            <a:ext cx="963763" cy="101542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9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422" y="1812837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7217" y="1779368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1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468" y="1811549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2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3978" y="2104256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3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426" y="2099747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4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2755" y="2408831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662" y="2125239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8234" y="2436674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7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426" y="2432969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" name="Rectangle 377"/>
          <p:cNvSpPr/>
          <p:nvPr/>
        </p:nvSpPr>
        <p:spPr>
          <a:xfrm>
            <a:off x="7943281" y="1764184"/>
            <a:ext cx="963763" cy="101542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9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05" y="1832216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1200" y="1798747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1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9451" y="1830928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2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7961" y="2123635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3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7409" y="2119126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4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738" y="2428210"/>
            <a:ext cx="138601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8645" y="2144618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6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2217" y="2456053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7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7409" y="2452348"/>
            <a:ext cx="143712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8" name="Rectangle 397"/>
          <p:cNvSpPr/>
          <p:nvPr/>
        </p:nvSpPr>
        <p:spPr>
          <a:xfrm>
            <a:off x="2320078" y="1934730"/>
            <a:ext cx="963763" cy="101542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5312" y="2285904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0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3608" y="2287343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657" y="1965864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2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394" y="2605944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3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343" y="1986490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3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823" y="1993628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1271" y="2302135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8499" y="2637342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5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5522" y="2637342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6" name="Rectangle 455"/>
          <p:cNvSpPr/>
          <p:nvPr/>
        </p:nvSpPr>
        <p:spPr>
          <a:xfrm>
            <a:off x="3452422" y="3409934"/>
            <a:ext cx="963763" cy="101542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67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656" y="3761108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7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952" y="3762547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001" y="3441068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738" y="4081148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0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5687" y="3461694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167" y="3468832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615" y="3777339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3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843" y="4112546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7866" y="4112546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5" name="Rectangle 484"/>
          <p:cNvSpPr/>
          <p:nvPr/>
        </p:nvSpPr>
        <p:spPr>
          <a:xfrm>
            <a:off x="3467103" y="5249172"/>
            <a:ext cx="963763" cy="101542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86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337" y="5600346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7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633" y="5601785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682" y="5280306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419" y="5920386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0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0368" y="5300932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1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1848" y="5308070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8296" y="5616577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3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524" y="5951784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547" y="5951784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5" name="Rectangle 494"/>
          <p:cNvSpPr/>
          <p:nvPr/>
        </p:nvSpPr>
        <p:spPr>
          <a:xfrm>
            <a:off x="5720482" y="4943592"/>
            <a:ext cx="963763" cy="101542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96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5716" y="5294766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7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4012" y="5296205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3061" y="4974726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8798" y="5614806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0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3747" y="4995352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1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5227" y="5002490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1675" y="5310997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3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903" y="5646204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926" y="5646204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5" name="Rectangle 504"/>
          <p:cNvSpPr/>
          <p:nvPr/>
        </p:nvSpPr>
        <p:spPr>
          <a:xfrm>
            <a:off x="6815435" y="5267453"/>
            <a:ext cx="963763" cy="101542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06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0669" y="5618627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7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965" y="5620066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8014" y="5298587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3751" y="5938667"/>
            <a:ext cx="138602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0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8700" y="5319213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1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180" y="5326351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6628" y="5634858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3856" y="5970065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" name="Picture 2" descr="C:\Users\rglennerster\AppData\Local\Microsoft\Windows\Temporary Internet Files\Content.IE5\OGZ738MX\woman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879" y="5970065"/>
            <a:ext cx="143711" cy="2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15" name="Straight Connector 514"/>
          <p:cNvCxnSpPr/>
          <p:nvPr/>
        </p:nvCxnSpPr>
        <p:spPr>
          <a:xfrm flipV="1">
            <a:off x="2257077" y="3033359"/>
            <a:ext cx="1067907" cy="5275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6" name="Straight Connector 515"/>
          <p:cNvCxnSpPr/>
          <p:nvPr/>
        </p:nvCxnSpPr>
        <p:spPr>
          <a:xfrm flipV="1">
            <a:off x="2209178" y="1514033"/>
            <a:ext cx="1094100" cy="54992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7" name="Straight Connector 516"/>
          <p:cNvCxnSpPr/>
          <p:nvPr/>
        </p:nvCxnSpPr>
        <p:spPr>
          <a:xfrm flipV="1">
            <a:off x="2256076" y="4836666"/>
            <a:ext cx="1094100" cy="54992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8" name="Straight Connector 517"/>
          <p:cNvCxnSpPr/>
          <p:nvPr/>
        </p:nvCxnSpPr>
        <p:spPr>
          <a:xfrm flipV="1">
            <a:off x="4547244" y="4559898"/>
            <a:ext cx="1094100" cy="54992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9" name="Straight Connector 518"/>
          <p:cNvCxnSpPr/>
          <p:nvPr/>
        </p:nvCxnSpPr>
        <p:spPr>
          <a:xfrm flipV="1">
            <a:off x="6739624" y="4859785"/>
            <a:ext cx="1094100" cy="54992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1" name="Straight Connector 520"/>
          <p:cNvCxnSpPr/>
          <p:nvPr/>
        </p:nvCxnSpPr>
        <p:spPr>
          <a:xfrm flipV="1">
            <a:off x="34577" y="1214262"/>
            <a:ext cx="1094100" cy="549922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2" name="Straight Connector 521"/>
          <p:cNvCxnSpPr/>
          <p:nvPr/>
        </p:nvCxnSpPr>
        <p:spPr>
          <a:xfrm flipV="1">
            <a:off x="52356" y="2786818"/>
            <a:ext cx="1094100" cy="549922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4" name="Straight Connector 523"/>
          <p:cNvCxnSpPr/>
          <p:nvPr/>
        </p:nvCxnSpPr>
        <p:spPr>
          <a:xfrm flipV="1">
            <a:off x="4535095" y="1239072"/>
            <a:ext cx="1094100" cy="549922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5" name="Straight Connector 524"/>
          <p:cNvCxnSpPr/>
          <p:nvPr/>
        </p:nvCxnSpPr>
        <p:spPr>
          <a:xfrm flipV="1">
            <a:off x="6739624" y="1334536"/>
            <a:ext cx="1094100" cy="549922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106406" y="1214262"/>
            <a:ext cx="1222260" cy="549922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6" name="Straight Connector 525"/>
          <p:cNvCxnSpPr/>
          <p:nvPr/>
        </p:nvCxnSpPr>
        <p:spPr>
          <a:xfrm>
            <a:off x="3303278" y="1523786"/>
            <a:ext cx="1222260" cy="56991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7" name="Straight Connector 526"/>
          <p:cNvCxnSpPr/>
          <p:nvPr/>
        </p:nvCxnSpPr>
        <p:spPr>
          <a:xfrm>
            <a:off x="3324984" y="3033359"/>
            <a:ext cx="1200554" cy="5275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8" name="Straight Connector 527"/>
          <p:cNvCxnSpPr/>
          <p:nvPr/>
        </p:nvCxnSpPr>
        <p:spPr>
          <a:xfrm>
            <a:off x="3343590" y="4846888"/>
            <a:ext cx="1181948" cy="5397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0" name="Straight Connector 529"/>
          <p:cNvCxnSpPr/>
          <p:nvPr/>
        </p:nvCxnSpPr>
        <p:spPr>
          <a:xfrm>
            <a:off x="1135183" y="2791929"/>
            <a:ext cx="1181948" cy="5397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1" name="Straight Connector 530"/>
          <p:cNvCxnSpPr/>
          <p:nvPr/>
        </p:nvCxnSpPr>
        <p:spPr>
          <a:xfrm>
            <a:off x="5620157" y="4570120"/>
            <a:ext cx="1181948" cy="5397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2" name="Straight Connector 531"/>
          <p:cNvCxnSpPr/>
          <p:nvPr/>
        </p:nvCxnSpPr>
        <p:spPr>
          <a:xfrm>
            <a:off x="7825027" y="4866578"/>
            <a:ext cx="1181948" cy="5397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3" name="Straight Connector 532"/>
          <p:cNvCxnSpPr/>
          <p:nvPr/>
        </p:nvCxnSpPr>
        <p:spPr>
          <a:xfrm>
            <a:off x="5620157" y="1238959"/>
            <a:ext cx="1181948" cy="5397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4" name="Straight Connector 533"/>
          <p:cNvCxnSpPr/>
          <p:nvPr/>
        </p:nvCxnSpPr>
        <p:spPr>
          <a:xfrm>
            <a:off x="7825027" y="1339815"/>
            <a:ext cx="1181948" cy="5397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412500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3251</TotalTime>
  <Words>1326</Words>
  <Application>Microsoft Office PowerPoint</Application>
  <PresentationFormat>On-screen Show (4:3)</PresentationFormat>
  <Paragraphs>203</Paragraphs>
  <Slides>33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Choosing the level of randomization</vt:lpstr>
      <vt:lpstr>Unit of Randomization: Individual?</vt:lpstr>
      <vt:lpstr>Unit of Randomization: Individual?</vt:lpstr>
      <vt:lpstr>Unit of Randomization: Cluster?</vt:lpstr>
      <vt:lpstr>Unit of Randomization: Which Cluster?</vt:lpstr>
      <vt:lpstr>Unit of Randomization: Class?</vt:lpstr>
      <vt:lpstr>Unit of Randomization: Class?</vt:lpstr>
      <vt:lpstr>Unit of Randomization: Class?</vt:lpstr>
      <vt:lpstr>Unit of Randomization: School?</vt:lpstr>
      <vt:lpstr>Steps in individual level randomization</vt:lpstr>
      <vt:lpstr>Steps in individual level randomization</vt:lpstr>
      <vt:lpstr>Steps in group level randomization</vt:lpstr>
      <vt:lpstr>Steps in group level randomization</vt:lpstr>
      <vt:lpstr>Considerations for level of randomization</vt:lpstr>
      <vt:lpstr>Measurement and unit of randomization</vt:lpstr>
      <vt:lpstr>Feasibility and unit of randomization</vt:lpstr>
      <vt:lpstr>Political feasibility and perceived fairness</vt:lpstr>
      <vt:lpstr>Spillovers</vt:lpstr>
      <vt:lpstr>Spillovers and randomization unit</vt:lpstr>
      <vt:lpstr>Positive spillover bias</vt:lpstr>
      <vt:lpstr>Negative spillover bias</vt:lpstr>
      <vt:lpstr>Containing spillovers within treatment group</vt:lpstr>
      <vt:lpstr>Containing spillovers within treatment group</vt:lpstr>
      <vt:lpstr>Creating a buffer to absorb spillovers</vt:lpstr>
      <vt:lpstr>A design to measure spillovers</vt:lpstr>
      <vt:lpstr>Example: deworming</vt:lpstr>
      <vt:lpstr>Attrition and unit of randomization</vt:lpstr>
      <vt:lpstr>Compliance and unit of randomization</vt:lpstr>
      <vt:lpstr>Compliance and unit of randomization</vt:lpstr>
      <vt:lpstr>Power and unit of randomization</vt:lpstr>
      <vt:lpstr>Clustering on the ground</vt:lpstr>
      <vt:lpstr>Example: hamlets vs. villages in India</vt:lpstr>
      <vt:lpstr>Example: farmers in Western Kenya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Choosing the level of randomization</dc:title>
  <dc:creator>Rachel Glennerster</dc:creator>
  <cp:lastModifiedBy>Rachel Glennerster</cp:lastModifiedBy>
  <cp:revision>86</cp:revision>
  <dcterms:created xsi:type="dcterms:W3CDTF">2013-11-10T20:20:50Z</dcterms:created>
  <dcterms:modified xsi:type="dcterms:W3CDTF">2014-01-05T19:42:20Z</dcterms:modified>
</cp:coreProperties>
</file>