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8" r:id="rId4"/>
    <p:sldId id="259" r:id="rId5"/>
    <p:sldId id="260" r:id="rId6"/>
    <p:sldId id="279" r:id="rId7"/>
    <p:sldId id="276" r:id="rId8"/>
    <p:sldId id="261" r:id="rId9"/>
    <p:sldId id="262" r:id="rId10"/>
    <p:sldId id="282" r:id="rId11"/>
    <p:sldId id="280" r:id="rId12"/>
    <p:sldId id="284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Glennerster" initials="R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71281-2339-416D-B2F7-35C2068163B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98B62-81C2-4313-B775-8AAA86244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643" cy="45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6" rIns="91291" bIns="45646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200"/>
              <a:t>http://www.povertyactionlab.org/</a:t>
            </a: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357" y="8687630"/>
            <a:ext cx="2971643" cy="45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6" rIns="91291" bIns="456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r" eaLnBrk="1" hangingPunct="1"/>
            <a:fld id="{2348B55E-9FA3-4D3D-8C4B-E3D3E5B3F08C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36" y="4343816"/>
            <a:ext cx="5485930" cy="4113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2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5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the right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9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council control over health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8229600" cy="4525963"/>
          </a:xfrm>
        </p:spPr>
        <p:txBody>
          <a:bodyPr/>
          <a:lstStyle/>
          <a:p>
            <a:r>
              <a:rPr lang="en-US" dirty="0" smtClean="0"/>
              <a:t>Local councils controlled only a small fraction of health spending even after decentralization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6341845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/>
              <a:t>Casey in Zhou,</a:t>
            </a:r>
            <a:r>
              <a:rPr lang="en-US" dirty="0" smtClean="0"/>
              <a:t> </a:t>
            </a:r>
            <a:r>
              <a:rPr lang="en-US" dirty="0" smtClean="0"/>
              <a:t>2009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991100" cy="355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22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020762"/>
          </a:xfrm>
        </p:spPr>
        <p:txBody>
          <a:bodyPr>
            <a:noAutofit/>
          </a:bodyPr>
          <a:lstStyle/>
          <a:p>
            <a:r>
              <a:rPr lang="en-US" sz="3700" dirty="0" smtClean="0"/>
              <a:t>Clinic indicators pre and post decentralization</a:t>
            </a:r>
            <a:endParaRPr lang="en-US" sz="3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5791200" cy="494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3000" y="6341845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Decentralization Secretariat,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6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Supervision and 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4525963"/>
          </a:xfrm>
        </p:spPr>
        <p:txBody>
          <a:bodyPr/>
          <a:lstStyle/>
          <a:p>
            <a:r>
              <a:rPr lang="en-US" dirty="0" smtClean="0"/>
              <a:t>District health officers supervising more</a:t>
            </a:r>
          </a:p>
          <a:p>
            <a:r>
              <a:rPr lang="en-US" dirty="0" smtClean="0"/>
              <a:t>Local councilors not supervising well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54" y="1905000"/>
            <a:ext cx="8345487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0" y="6341845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Decentralization Secretariat,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27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Summary of results from related descriptive studies, process, and impact evaluations</a:t>
            </a:r>
            <a:endParaRPr lang="en-US" sz="800" dirty="0" smtClean="0"/>
          </a:p>
          <a:p>
            <a:pPr lvl="1"/>
            <a:endParaRPr lang="en-US" sz="900" dirty="0" smtClean="0"/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lear description of scope</a:t>
            </a:r>
          </a:p>
          <a:p>
            <a:pPr lvl="1"/>
            <a:r>
              <a:rPr lang="en-US" dirty="0" smtClean="0"/>
              <a:t>Process for finding all relevant work</a:t>
            </a:r>
          </a:p>
          <a:p>
            <a:pPr lvl="1"/>
            <a:r>
              <a:rPr lang="en-US" dirty="0" smtClean="0"/>
              <a:t>Quality standard for inclusion in review, comments on quality of those studies included</a:t>
            </a:r>
          </a:p>
          <a:p>
            <a:pPr lvl="1"/>
            <a:r>
              <a:rPr lang="en-US" dirty="0" smtClean="0"/>
              <a:t>Draw common lessons across studies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When is it </a:t>
            </a:r>
            <a:r>
              <a:rPr lang="en-US" sz="3200" dirty="0" smtClean="0"/>
              <a:t>sufficient</a:t>
            </a:r>
            <a:r>
              <a:rPr lang="en-US" sz="3200" dirty="0"/>
              <a:t>?</a:t>
            </a:r>
          </a:p>
          <a:p>
            <a:pPr lvl="1"/>
            <a:r>
              <a:rPr lang="en-US" dirty="0" smtClean="0"/>
              <a:t>Evidence from other studies suggests clear way forward</a:t>
            </a:r>
          </a:p>
          <a:p>
            <a:pPr marL="40005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97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73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Cost-effectiveness or business case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does it involve?</a:t>
            </a:r>
          </a:p>
          <a:p>
            <a:pPr lvl="1"/>
            <a:r>
              <a:rPr lang="en-US" dirty="0" smtClean="0"/>
              <a:t>Examine likely path to impact, what are realistic or best case outcomes. How do those compare to costs?</a:t>
            </a:r>
          </a:p>
          <a:p>
            <a:pPr lvl="1"/>
            <a:r>
              <a:rPr lang="en-US" dirty="0" smtClean="0"/>
              <a:t>Compare projected cost-effectiveness with alternatives</a:t>
            </a:r>
          </a:p>
          <a:p>
            <a:pPr lvl="1"/>
            <a:endParaRPr lang="en-US" sz="9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Works best when there have been </a:t>
            </a:r>
            <a:r>
              <a:rPr lang="en-US" sz="3200" dirty="0" smtClean="0"/>
              <a:t>high quality impact </a:t>
            </a:r>
            <a:r>
              <a:rPr lang="en-US" sz="3200" dirty="0"/>
              <a:t>evaluations of </a:t>
            </a:r>
            <a:r>
              <a:rPr lang="en-US" sz="3200" dirty="0" smtClean="0"/>
              <a:t>different alternatives</a:t>
            </a:r>
            <a:endParaRPr lang="en-US" sz="3200" dirty="0"/>
          </a:p>
          <a:p>
            <a:pPr lvl="1"/>
            <a:endParaRPr lang="en-US" sz="900" dirty="0" smtClean="0"/>
          </a:p>
          <a:p>
            <a:r>
              <a:rPr lang="en-US" dirty="0" smtClean="0"/>
              <a:t>When is it sufficient?</a:t>
            </a:r>
          </a:p>
          <a:p>
            <a:pPr lvl="1"/>
            <a:r>
              <a:rPr lang="en-US" dirty="0" smtClean="0"/>
              <a:t>When even under best case scenario, current project would not be more cost-effective than alternatives</a:t>
            </a:r>
          </a:p>
          <a:p>
            <a:pPr lvl="1"/>
            <a:r>
              <a:rPr lang="en-US" dirty="0" smtClean="0"/>
              <a:t>Sometimes dividing total cost by number of beneficiaries can be very informative</a:t>
            </a:r>
          </a:p>
        </p:txBody>
      </p:sp>
    </p:spTree>
    <p:extLst>
      <p:ext uri="{BB962C8B-B14F-4D97-AF65-F5344CB8AC3E}">
        <p14:creationId xmlns:p14="http://schemas.microsoft.com/office/powerpoint/2010/main" val="417178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Nonimpact evaluations and when they are most useful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forms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Strategic review: </a:t>
            </a:r>
            <a:r>
              <a:rPr lang="en-US" dirty="0" smtClean="0"/>
              <a:t>what should our objective be?</a:t>
            </a:r>
          </a:p>
          <a:p>
            <a:endParaRPr lang="en-US" sz="900" dirty="0" smtClean="0"/>
          </a:p>
          <a:p>
            <a:r>
              <a:rPr lang="en-US" b="1" dirty="0" smtClean="0"/>
              <a:t>Needs assessment: </a:t>
            </a:r>
            <a:r>
              <a:rPr lang="en-US" dirty="0" smtClean="0"/>
              <a:t>understanding the problem, current solutions</a:t>
            </a:r>
          </a:p>
          <a:p>
            <a:endParaRPr lang="en-US" sz="900" dirty="0" smtClean="0"/>
          </a:p>
          <a:p>
            <a:r>
              <a:rPr lang="en-US" b="1" dirty="0" smtClean="0"/>
              <a:t>Process evaluation: </a:t>
            </a:r>
            <a:r>
              <a:rPr lang="en-US" dirty="0" smtClean="0"/>
              <a:t>was the program or policy carried out as planned</a:t>
            </a:r>
          </a:p>
          <a:p>
            <a:endParaRPr lang="en-US" sz="900" dirty="0" smtClean="0"/>
          </a:p>
          <a:p>
            <a:r>
              <a:rPr lang="en-US" b="1" dirty="0" smtClean="0"/>
              <a:t>Business case assessment: </a:t>
            </a:r>
            <a:r>
              <a:rPr lang="en-US" dirty="0" smtClean="0"/>
              <a:t>could the program work under different scenarios?</a:t>
            </a:r>
          </a:p>
          <a:p>
            <a:endParaRPr lang="en-US" sz="900" dirty="0" smtClean="0"/>
          </a:p>
          <a:p>
            <a:r>
              <a:rPr lang="en-US" b="1" dirty="0" smtClean="0"/>
              <a:t>Literature review: </a:t>
            </a:r>
            <a:r>
              <a:rPr lang="en-US" dirty="0" smtClean="0"/>
              <a:t>what have others found works?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b="1" dirty="0" smtClean="0"/>
              <a:t>Impact evaluation: </a:t>
            </a:r>
            <a:r>
              <a:rPr lang="en-US" dirty="0" smtClean="0"/>
              <a:t>how did the program or policy change peoples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involved?</a:t>
            </a:r>
          </a:p>
          <a:p>
            <a:pPr lvl="1"/>
            <a:r>
              <a:rPr lang="en-US" dirty="0" smtClean="0"/>
              <a:t>Generating a description of the problem and existing solutions using interviews and focus groups, existing data, or new surveys</a:t>
            </a:r>
          </a:p>
          <a:p>
            <a:endParaRPr lang="en-US" sz="800" dirty="0" smtClean="0"/>
          </a:p>
          <a:p>
            <a:r>
              <a:rPr lang="en-US" dirty="0" smtClean="0"/>
              <a:t>Examples of questions that can be answered:</a:t>
            </a:r>
          </a:p>
          <a:p>
            <a:pPr lvl="1"/>
            <a:r>
              <a:rPr lang="en-US" dirty="0" smtClean="0"/>
              <a:t>What is the level of learning, who is falling behind?</a:t>
            </a:r>
          </a:p>
          <a:p>
            <a:pPr lvl="1"/>
            <a:r>
              <a:rPr lang="en-US" dirty="0" smtClean="0"/>
              <a:t>Who do people currently borrow from, at what interest rates?</a:t>
            </a:r>
          </a:p>
          <a:p>
            <a:pPr lvl="1"/>
            <a:r>
              <a:rPr lang="en-US" dirty="0" smtClean="0"/>
              <a:t>What is the absenteeism rate of clinic staff?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958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 needs assessment is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Focuses attention on a neglected problem</a:t>
            </a:r>
          </a:p>
          <a:p>
            <a:pPr lvl="1"/>
            <a:r>
              <a:rPr lang="en-US" dirty="0" smtClean="0"/>
              <a:t>Good description of the challenges on the ground can help redirect energies from issues that are less of a problem to those that are major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The problem is not what we thought</a:t>
            </a:r>
          </a:p>
          <a:p>
            <a:pPr lvl="1"/>
            <a:r>
              <a:rPr lang="en-US" dirty="0" smtClean="0"/>
              <a:t>Example: in designing a program to provide sanitary pads to help girls stay in school we find</a:t>
            </a:r>
          </a:p>
          <a:p>
            <a:pPr lvl="2"/>
            <a:r>
              <a:rPr lang="en-US" dirty="0" smtClean="0"/>
              <a:t>they do not skip school more during menstruation</a:t>
            </a:r>
          </a:p>
          <a:p>
            <a:pPr lvl="2"/>
            <a:r>
              <a:rPr lang="en-US" dirty="0" smtClean="0"/>
              <a:t>Biggest reason for missing school is teacher absence</a:t>
            </a:r>
          </a:p>
          <a:p>
            <a:pPr lvl="2"/>
            <a:r>
              <a:rPr lang="en-US" dirty="0" smtClean="0"/>
              <a:t>Main complaint about menstruation is period pains</a:t>
            </a:r>
          </a:p>
          <a:p>
            <a:pPr marL="914400" lvl="2" indent="0">
              <a:buNone/>
            </a:pPr>
            <a:endParaRPr lang="en-US" sz="1000" dirty="0" smtClean="0"/>
          </a:p>
          <a:p>
            <a:r>
              <a:rPr lang="en-US" dirty="0" smtClean="0"/>
              <a:t>The conditions for a successful program do not exist</a:t>
            </a:r>
          </a:p>
          <a:p>
            <a:pPr lvl="1"/>
            <a:r>
              <a:rPr lang="en-US" dirty="0" smtClean="0"/>
              <a:t>Example: in designing a health worker training program we find absence rates are very high. We decide to concentrate on absenteeism before increasing training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r" eaLnBrk="1" hangingPunct="1"/>
            <a:fld id="{26CFD72C-8EAD-4008-9511-D68F34B6C137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400" y="274637"/>
            <a:ext cx="9013371" cy="799419"/>
          </a:xfrm>
        </p:spPr>
        <p:txBody>
          <a:bodyPr>
            <a:noAutofit/>
          </a:bodyPr>
          <a:lstStyle/>
          <a:p>
            <a:r>
              <a:rPr lang="en-US" sz="4200" dirty="0" smtClean="0"/>
              <a:t>Example: levels of provider absenteeism</a:t>
            </a:r>
            <a:endParaRPr lang="en-US" sz="4200" dirty="0"/>
          </a:p>
        </p:txBody>
      </p:sp>
      <p:pic>
        <p:nvPicPr>
          <p:cNvPr id="54276" name="Content Placeholder 3" descr="Picture 3.png"/>
          <p:cNvPicPr>
            <a:picLocks noGrp="1" noChangeAspect="1"/>
          </p:cNvPicPr>
          <p:nvPr>
            <p:ph idx="4294967295"/>
          </p:nvPr>
        </p:nvPicPr>
        <p:blipFill>
          <a:blip r:embed="rId3">
            <a:lum bright="8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5708"/>
            <a:ext cx="10152805" cy="5368211"/>
          </a:xfrm>
          <a:noFill/>
        </p:spPr>
      </p:pic>
      <p:sp>
        <p:nvSpPr>
          <p:cNvPr id="54277" name="TextBox 7"/>
          <p:cNvSpPr txBox="1">
            <a:spLocks noChangeArrowheads="1"/>
          </p:cNvSpPr>
          <p:nvPr/>
        </p:nvSpPr>
        <p:spPr bwMode="auto">
          <a:xfrm>
            <a:off x="1166358" y="1504303"/>
            <a:ext cx="2284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dirty="0"/>
              <a:t>Absence Rates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45771" y="44196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Bangladesh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816600" y="4144962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Ecuador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743200" y="3463357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India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505200" y="4144962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Indonesia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7315200" y="4800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Peru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126671" y="3400538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Uganda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209800" y="2830852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Bangladesh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667000" y="2178843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India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581400" y="2316162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Indonesia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391400" y="3675176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Peru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008742" y="2453481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Uganda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6483350"/>
            <a:ext cx="32766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Chaudhury</a:t>
            </a:r>
            <a:r>
              <a:rPr lang="en-US" dirty="0" smtClean="0"/>
              <a:t> et. al, 2006.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assessments for RCTs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needs assessment is not always sufficient but it is usually necessary, including as first step in an RCT</a:t>
            </a:r>
          </a:p>
          <a:p>
            <a:endParaRPr lang="en-US" sz="800" dirty="0" smtClean="0"/>
          </a:p>
          <a:p>
            <a:r>
              <a:rPr lang="en-US" dirty="0" smtClean="0"/>
              <a:t>Needs assessment helps us:</a:t>
            </a:r>
          </a:p>
          <a:p>
            <a:pPr lvl="1"/>
            <a:r>
              <a:rPr lang="en-US" dirty="0" smtClean="0"/>
              <a:t>Determine  the right target for the intervention (what geographic location, what age range, what income group)</a:t>
            </a:r>
          </a:p>
          <a:p>
            <a:pPr lvl="1"/>
            <a:r>
              <a:rPr lang="en-US" dirty="0" smtClean="0"/>
              <a:t>Improve the design of the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7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it involve?</a:t>
            </a:r>
          </a:p>
          <a:p>
            <a:pPr lvl="1"/>
            <a:r>
              <a:rPr lang="en-US" dirty="0" smtClean="0"/>
              <a:t>Tracking implementation of each step of theory of change using paper trail and field checks</a:t>
            </a:r>
          </a:p>
          <a:p>
            <a:pPr lvl="1"/>
            <a:r>
              <a:rPr lang="en-US" dirty="0" smtClean="0"/>
              <a:t>Tracking finances</a:t>
            </a:r>
          </a:p>
          <a:p>
            <a:pPr lvl="1"/>
            <a:endParaRPr lang="en-US" sz="9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All projects need process evaluations</a:t>
            </a:r>
          </a:p>
          <a:p>
            <a:endParaRPr lang="en-US" sz="900" dirty="0" smtClean="0"/>
          </a:p>
          <a:p>
            <a:r>
              <a:rPr lang="en-US" dirty="0" smtClean="0"/>
              <a:t>When is a process evaluation sufficient?</a:t>
            </a:r>
          </a:p>
          <a:p>
            <a:pPr lvl="1"/>
            <a:r>
              <a:rPr lang="en-US" dirty="0" smtClean="0"/>
              <a:t>When implementation is very poor little point in evaluating impact</a:t>
            </a:r>
          </a:p>
          <a:p>
            <a:pPr lvl="1"/>
            <a:r>
              <a:rPr lang="en-US" dirty="0" smtClean="0"/>
              <a:t>When impact has been evaluated in enough other situations, good implementation should translate into impact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238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decentralization in Sierra Leone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2005 Sierra Leone created new Local Councils and decentralized supervision over many services</a:t>
            </a:r>
          </a:p>
          <a:p>
            <a:endParaRPr lang="en-US" sz="900" dirty="0" smtClean="0"/>
          </a:p>
          <a:p>
            <a:r>
              <a:rPr lang="en-US" dirty="0" smtClean="0"/>
              <a:t>The decentralization secretariat and World Bank carried out a process evaluation asking:</a:t>
            </a:r>
          </a:p>
          <a:p>
            <a:pPr lvl="1"/>
            <a:r>
              <a:rPr lang="en-US" dirty="0" smtClean="0"/>
              <a:t>How much of funding got devolved?</a:t>
            </a:r>
          </a:p>
          <a:p>
            <a:pPr lvl="1"/>
            <a:r>
              <a:rPr lang="en-US" dirty="0" smtClean="0"/>
              <a:t>Did services improve post decentralization? (not causal)</a:t>
            </a:r>
          </a:p>
          <a:p>
            <a:pPr lvl="1"/>
            <a:r>
              <a:rPr lang="en-US" dirty="0" smtClean="0"/>
              <a:t>Did local staff view who they reported to as having changed?</a:t>
            </a:r>
          </a:p>
          <a:p>
            <a:pPr lvl="1"/>
            <a:r>
              <a:rPr lang="en-US" dirty="0" smtClean="0"/>
              <a:t>Did local councilors and district officials make supervisory visits?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8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695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Asking the right questions</vt:lpstr>
      <vt:lpstr>Nonimpact evaluations and when they are most useful</vt:lpstr>
      <vt:lpstr>Different forms of assessment</vt:lpstr>
      <vt:lpstr>Needs assessment</vt:lpstr>
      <vt:lpstr>When a needs assessment is sufficient</vt:lpstr>
      <vt:lpstr>Example: levels of provider absenteeism</vt:lpstr>
      <vt:lpstr>Needs assessments for RCTs</vt:lpstr>
      <vt:lpstr>Process evaluation</vt:lpstr>
      <vt:lpstr>Example: decentralization in Sierra Leone</vt:lpstr>
      <vt:lpstr>Local council control over health spending</vt:lpstr>
      <vt:lpstr>Clinic indicators pre and post decentralization</vt:lpstr>
      <vt:lpstr>Supervision and decentralization</vt:lpstr>
      <vt:lpstr>Literature review</vt:lpstr>
      <vt:lpstr>Cost-effectiveness or business case assessment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the right question</dc:title>
  <dc:creator>Rachel Glennerster</dc:creator>
  <cp:lastModifiedBy>Rachel Glennerster</cp:lastModifiedBy>
  <cp:revision>23</cp:revision>
  <dcterms:created xsi:type="dcterms:W3CDTF">2013-09-22T15:33:47Z</dcterms:created>
  <dcterms:modified xsi:type="dcterms:W3CDTF">2013-11-07T21:03:00Z</dcterms:modified>
</cp:coreProperties>
</file>