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746" r:id="rId3"/>
    <p:sldId id="755" r:id="rId4"/>
    <p:sldId id="756" r:id="rId5"/>
    <p:sldId id="758" r:id="rId6"/>
    <p:sldId id="757" r:id="rId7"/>
    <p:sldId id="760" r:id="rId8"/>
    <p:sldId id="759" r:id="rId9"/>
    <p:sldId id="765" r:id="rId10"/>
    <p:sldId id="764" r:id="rId11"/>
    <p:sldId id="766" r:id="rId12"/>
    <p:sldId id="752" r:id="rId13"/>
    <p:sldId id="761" r:id="rId14"/>
    <p:sldId id="762" r:id="rId15"/>
    <p:sldId id="763" r:id="rId16"/>
    <p:sldId id="753" r:id="rId17"/>
    <p:sldId id="335" r:id="rId18"/>
    <p:sldId id="754" r:id="rId19"/>
  </p:sldIdLst>
  <p:sldSz cx="12192000" cy="6858000"/>
  <p:notesSz cx="6985000" cy="92837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y9l5FQ2FdhfWoo82LAbHegheq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lennerster" initials="RG" lastIdx="1" clrIdx="0">
    <p:extLst>
      <p:ext uri="{19B8F6BF-5375-455C-9EA6-DF929625EA0E}">
        <p15:presenceInfo xmlns:p15="http://schemas.microsoft.com/office/powerpoint/2012/main" userId="S::rglennerster@UCHICAGO.EDU::22b29f2c-3762-428c-af7d-34ec02830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5BBCF-218B-4EC7-AEF8-3327E6E5B7E9}" v="2383" dt="2021-11-03T03:29:33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6885BBCF-218B-4EC7-AEF8-3327E6E5B7E9}"/>
    <pc:docChg chg="undo custSel addSld delSld modSld sldOrd">
      <pc:chgData name="Rachel Glennerster" userId="22b29f2c-3762-428c-af7d-34ec02830929" providerId="ADAL" clId="{6885BBCF-218B-4EC7-AEF8-3327E6E5B7E9}" dt="2021-11-03T03:44:23.277" v="11200" actId="20577"/>
      <pc:docMkLst>
        <pc:docMk/>
      </pc:docMkLst>
      <pc:sldChg chg="modSp mod">
        <pc:chgData name="Rachel Glennerster" userId="22b29f2c-3762-428c-af7d-34ec02830929" providerId="ADAL" clId="{6885BBCF-218B-4EC7-AEF8-3327E6E5B7E9}" dt="2021-10-31T19:08:00.496" v="31" actId="20577"/>
        <pc:sldMkLst>
          <pc:docMk/>
          <pc:sldMk cId="0" sldId="256"/>
        </pc:sldMkLst>
        <pc:spChg chg="mod">
          <ac:chgData name="Rachel Glennerster" userId="22b29f2c-3762-428c-af7d-34ec02830929" providerId="ADAL" clId="{6885BBCF-218B-4EC7-AEF8-3327E6E5B7E9}" dt="2021-10-31T19:08:00.496" v="31" actId="20577"/>
          <ac:spMkLst>
            <pc:docMk/>
            <pc:sldMk cId="0" sldId="256"/>
            <ac:spMk id="165" creationId="{00000000-0000-0000-0000-000000000000}"/>
          </ac:spMkLst>
        </pc:spChg>
      </pc:sldChg>
      <pc:sldChg chg="del">
        <pc:chgData name="Rachel Glennerster" userId="22b29f2c-3762-428c-af7d-34ec02830929" providerId="ADAL" clId="{6885BBCF-218B-4EC7-AEF8-3327E6E5B7E9}" dt="2021-10-31T19:11:26.201" v="170" actId="47"/>
        <pc:sldMkLst>
          <pc:docMk/>
          <pc:sldMk cId="2844831426" sldId="331"/>
        </pc:sldMkLst>
      </pc:sldChg>
      <pc:sldChg chg="del">
        <pc:chgData name="Rachel Glennerster" userId="22b29f2c-3762-428c-af7d-34ec02830929" providerId="ADAL" clId="{6885BBCF-218B-4EC7-AEF8-3327E6E5B7E9}" dt="2021-10-31T19:11:26.808" v="171" actId="47"/>
        <pc:sldMkLst>
          <pc:docMk/>
          <pc:sldMk cId="2008118483" sldId="332"/>
        </pc:sldMkLst>
      </pc:sldChg>
      <pc:sldChg chg="del">
        <pc:chgData name="Rachel Glennerster" userId="22b29f2c-3762-428c-af7d-34ec02830929" providerId="ADAL" clId="{6885BBCF-218B-4EC7-AEF8-3327E6E5B7E9}" dt="2021-10-31T19:11:27.237" v="172" actId="47"/>
        <pc:sldMkLst>
          <pc:docMk/>
          <pc:sldMk cId="3457851390" sldId="333"/>
        </pc:sldMkLst>
      </pc:sldChg>
      <pc:sldChg chg="del">
        <pc:chgData name="Rachel Glennerster" userId="22b29f2c-3762-428c-af7d-34ec02830929" providerId="ADAL" clId="{6885BBCF-218B-4EC7-AEF8-3327E6E5B7E9}" dt="2021-10-31T19:11:27.705" v="173" actId="47"/>
        <pc:sldMkLst>
          <pc:docMk/>
          <pc:sldMk cId="287318939" sldId="334"/>
        </pc:sldMkLst>
      </pc:sldChg>
      <pc:sldChg chg="modSp mod ord">
        <pc:chgData name="Rachel Glennerster" userId="22b29f2c-3762-428c-af7d-34ec02830929" providerId="ADAL" clId="{6885BBCF-218B-4EC7-AEF8-3327E6E5B7E9}" dt="2021-11-03T03:19:11.750" v="9568"/>
        <pc:sldMkLst>
          <pc:docMk/>
          <pc:sldMk cId="2165611109" sldId="335"/>
        </pc:sldMkLst>
        <pc:spChg chg="mod">
          <ac:chgData name="Rachel Glennerster" userId="22b29f2c-3762-428c-af7d-34ec02830929" providerId="ADAL" clId="{6885BBCF-218B-4EC7-AEF8-3327E6E5B7E9}" dt="2021-11-03T03:19:05.340" v="9564" actId="20577"/>
          <ac:spMkLst>
            <pc:docMk/>
            <pc:sldMk cId="2165611109" sldId="335"/>
            <ac:spMk id="6" creationId="{552960B7-DB65-9549-AA1E-F3DC19A41F5B}"/>
          </ac:spMkLst>
        </pc:spChg>
      </pc:sldChg>
      <pc:sldChg chg="modSp mod">
        <pc:chgData name="Rachel Glennerster" userId="22b29f2c-3762-428c-af7d-34ec02830929" providerId="ADAL" clId="{6885BBCF-218B-4EC7-AEF8-3327E6E5B7E9}" dt="2021-11-03T03:21:54.622" v="9660" actId="20577"/>
        <pc:sldMkLst>
          <pc:docMk/>
          <pc:sldMk cId="3401115772" sldId="746"/>
        </pc:sldMkLst>
        <pc:spChg chg="mod">
          <ac:chgData name="Rachel Glennerster" userId="22b29f2c-3762-428c-af7d-34ec02830929" providerId="ADAL" clId="{6885BBCF-218B-4EC7-AEF8-3327E6E5B7E9}" dt="2021-11-03T03:21:54.622" v="9660" actId="20577"/>
          <ac:spMkLst>
            <pc:docMk/>
            <pc:sldMk cId="3401115772" sldId="746"/>
            <ac:spMk id="3" creationId="{D34C5107-9344-4D43-AFFF-EB99A7A5B0A5}"/>
          </ac:spMkLst>
        </pc:spChg>
      </pc:sldChg>
      <pc:sldChg chg="del">
        <pc:chgData name="Rachel Glennerster" userId="22b29f2c-3762-428c-af7d-34ec02830929" providerId="ADAL" clId="{6885BBCF-218B-4EC7-AEF8-3327E6E5B7E9}" dt="2021-10-31T19:11:21.154" v="166" actId="47"/>
        <pc:sldMkLst>
          <pc:docMk/>
          <pc:sldMk cId="1488535299" sldId="747"/>
        </pc:sldMkLst>
      </pc:sldChg>
      <pc:sldChg chg="del">
        <pc:chgData name="Rachel Glennerster" userId="22b29f2c-3762-428c-af7d-34ec02830929" providerId="ADAL" clId="{6885BBCF-218B-4EC7-AEF8-3327E6E5B7E9}" dt="2021-10-31T19:11:21.710" v="167" actId="47"/>
        <pc:sldMkLst>
          <pc:docMk/>
          <pc:sldMk cId="246082149" sldId="748"/>
        </pc:sldMkLst>
      </pc:sldChg>
      <pc:sldChg chg="del">
        <pc:chgData name="Rachel Glennerster" userId="22b29f2c-3762-428c-af7d-34ec02830929" providerId="ADAL" clId="{6885BBCF-218B-4EC7-AEF8-3327E6E5B7E9}" dt="2021-10-31T19:11:22.255" v="168" actId="47"/>
        <pc:sldMkLst>
          <pc:docMk/>
          <pc:sldMk cId="3389887472" sldId="749"/>
        </pc:sldMkLst>
      </pc:sldChg>
      <pc:sldChg chg="del">
        <pc:chgData name="Rachel Glennerster" userId="22b29f2c-3762-428c-af7d-34ec02830929" providerId="ADAL" clId="{6885BBCF-218B-4EC7-AEF8-3327E6E5B7E9}" dt="2021-10-31T19:11:23.629" v="169" actId="47"/>
        <pc:sldMkLst>
          <pc:docMk/>
          <pc:sldMk cId="4253563329" sldId="750"/>
        </pc:sldMkLst>
      </pc:sldChg>
      <pc:sldChg chg="del">
        <pc:chgData name="Rachel Glennerster" userId="22b29f2c-3762-428c-af7d-34ec02830929" providerId="ADAL" clId="{6885BBCF-218B-4EC7-AEF8-3327E6E5B7E9}" dt="2021-10-31T19:11:30.766" v="174" actId="47"/>
        <pc:sldMkLst>
          <pc:docMk/>
          <pc:sldMk cId="2459716446" sldId="751"/>
        </pc:sldMkLst>
      </pc:sldChg>
      <pc:sldChg chg="modSp mod">
        <pc:chgData name="Rachel Glennerster" userId="22b29f2c-3762-428c-af7d-34ec02830929" providerId="ADAL" clId="{6885BBCF-218B-4EC7-AEF8-3327E6E5B7E9}" dt="2021-11-03T02:27:50.861" v="5472" actId="20577"/>
        <pc:sldMkLst>
          <pc:docMk/>
          <pc:sldMk cId="367414339" sldId="752"/>
        </pc:sldMkLst>
        <pc:spChg chg="mod">
          <ac:chgData name="Rachel Glennerster" userId="22b29f2c-3762-428c-af7d-34ec02830929" providerId="ADAL" clId="{6885BBCF-218B-4EC7-AEF8-3327E6E5B7E9}" dt="2021-11-03T02:27:50.861" v="5472" actId="20577"/>
          <ac:spMkLst>
            <pc:docMk/>
            <pc:sldMk cId="367414339" sldId="752"/>
            <ac:spMk id="2" creationId="{D28F40F6-E582-45CC-8A09-FD7C0DD27B57}"/>
          </ac:spMkLst>
        </pc:spChg>
      </pc:sldChg>
      <pc:sldChg chg="ord">
        <pc:chgData name="Rachel Glennerster" userId="22b29f2c-3762-428c-af7d-34ec02830929" providerId="ADAL" clId="{6885BBCF-218B-4EC7-AEF8-3327E6E5B7E9}" dt="2021-11-03T03:19:09.314" v="9566"/>
        <pc:sldMkLst>
          <pc:docMk/>
          <pc:sldMk cId="1214748273" sldId="753"/>
        </pc:sldMkLst>
      </pc:sldChg>
      <pc:sldChg chg="ord">
        <pc:chgData name="Rachel Glennerster" userId="22b29f2c-3762-428c-af7d-34ec02830929" providerId="ADAL" clId="{6885BBCF-218B-4EC7-AEF8-3327E6E5B7E9}" dt="2021-11-03T03:09:09.021" v="9059"/>
        <pc:sldMkLst>
          <pc:docMk/>
          <pc:sldMk cId="3042706935" sldId="754"/>
        </pc:sldMkLst>
      </pc:sldChg>
      <pc:sldChg chg="del">
        <pc:chgData name="Rachel Glennerster" userId="22b29f2c-3762-428c-af7d-34ec02830929" providerId="ADAL" clId="{6885BBCF-218B-4EC7-AEF8-3327E6E5B7E9}" dt="2021-10-31T19:11:38.304" v="180" actId="47"/>
        <pc:sldMkLst>
          <pc:docMk/>
          <pc:sldMk cId="3830147340" sldId="755"/>
        </pc:sldMkLst>
      </pc:sldChg>
      <pc:sldChg chg="modSp new mod">
        <pc:chgData name="Rachel Glennerster" userId="22b29f2c-3762-428c-af7d-34ec02830929" providerId="ADAL" clId="{6885BBCF-218B-4EC7-AEF8-3327E6E5B7E9}" dt="2021-11-02T23:19:17.155" v="1165" actId="14100"/>
        <pc:sldMkLst>
          <pc:docMk/>
          <pc:sldMk cId="3966595444" sldId="755"/>
        </pc:sldMkLst>
        <pc:spChg chg="mod">
          <ac:chgData name="Rachel Glennerster" userId="22b29f2c-3762-428c-af7d-34ec02830929" providerId="ADAL" clId="{6885BBCF-218B-4EC7-AEF8-3327E6E5B7E9}" dt="2021-11-02T23:10:24.634" v="290" actId="20577"/>
          <ac:spMkLst>
            <pc:docMk/>
            <pc:sldMk cId="3966595444" sldId="755"/>
            <ac:spMk id="2" creationId="{95C4E28C-58B7-4EC5-9924-31306432A68B}"/>
          </ac:spMkLst>
        </pc:spChg>
        <pc:spChg chg="mod">
          <ac:chgData name="Rachel Glennerster" userId="22b29f2c-3762-428c-af7d-34ec02830929" providerId="ADAL" clId="{6885BBCF-218B-4EC7-AEF8-3327E6E5B7E9}" dt="2021-11-02T23:19:17.155" v="1165" actId="14100"/>
          <ac:spMkLst>
            <pc:docMk/>
            <pc:sldMk cId="3966595444" sldId="755"/>
            <ac:spMk id="3" creationId="{8B20D8A5-9F20-4265-878B-6B23355BA5F1}"/>
          </ac:spMkLst>
        </pc:spChg>
      </pc:sldChg>
      <pc:sldChg chg="del">
        <pc:chgData name="Rachel Glennerster" userId="22b29f2c-3762-428c-af7d-34ec02830929" providerId="ADAL" clId="{6885BBCF-218B-4EC7-AEF8-3327E6E5B7E9}" dt="2021-10-31T19:11:31.460" v="175" actId="47"/>
        <pc:sldMkLst>
          <pc:docMk/>
          <pc:sldMk cId="292828990" sldId="756"/>
        </pc:sldMkLst>
      </pc:sldChg>
      <pc:sldChg chg="modSp new mod modAnim">
        <pc:chgData name="Rachel Glennerster" userId="22b29f2c-3762-428c-af7d-34ec02830929" providerId="ADAL" clId="{6885BBCF-218B-4EC7-AEF8-3327E6E5B7E9}" dt="2021-11-03T02:41:25.372" v="6664" actId="20577"/>
        <pc:sldMkLst>
          <pc:docMk/>
          <pc:sldMk cId="3867737612" sldId="756"/>
        </pc:sldMkLst>
        <pc:spChg chg="mod">
          <ac:chgData name="Rachel Glennerster" userId="22b29f2c-3762-428c-af7d-34ec02830929" providerId="ADAL" clId="{6885BBCF-218B-4EC7-AEF8-3327E6E5B7E9}" dt="2021-11-02T23:19:42.915" v="1221" actId="20577"/>
          <ac:spMkLst>
            <pc:docMk/>
            <pc:sldMk cId="3867737612" sldId="756"/>
            <ac:spMk id="2" creationId="{B12BD572-65FF-4A68-B9D3-8CFD6E55B6AB}"/>
          </ac:spMkLst>
        </pc:spChg>
        <pc:spChg chg="mod">
          <ac:chgData name="Rachel Glennerster" userId="22b29f2c-3762-428c-af7d-34ec02830929" providerId="ADAL" clId="{6885BBCF-218B-4EC7-AEF8-3327E6E5B7E9}" dt="2021-11-03T02:41:25.372" v="6664" actId="20577"/>
          <ac:spMkLst>
            <pc:docMk/>
            <pc:sldMk cId="3867737612" sldId="756"/>
            <ac:spMk id="3" creationId="{71A719B6-7770-4C16-B80A-C5A91339FFA6}"/>
          </ac:spMkLst>
        </pc:spChg>
      </pc:sldChg>
      <pc:sldChg chg="del">
        <pc:chgData name="Rachel Glennerster" userId="22b29f2c-3762-428c-af7d-34ec02830929" providerId="ADAL" clId="{6885BBCF-218B-4EC7-AEF8-3327E6E5B7E9}" dt="2021-10-31T19:11:31.845" v="176" actId="47"/>
        <pc:sldMkLst>
          <pc:docMk/>
          <pc:sldMk cId="1709710018" sldId="757"/>
        </pc:sldMkLst>
      </pc:sldChg>
      <pc:sldChg chg="addSp delSp modSp new mod">
        <pc:chgData name="Rachel Glennerster" userId="22b29f2c-3762-428c-af7d-34ec02830929" providerId="ADAL" clId="{6885BBCF-218B-4EC7-AEF8-3327E6E5B7E9}" dt="2021-11-03T01:10:01.241" v="3594" actId="20577"/>
        <pc:sldMkLst>
          <pc:docMk/>
          <pc:sldMk cId="3818378583" sldId="757"/>
        </pc:sldMkLst>
        <pc:spChg chg="mod">
          <ac:chgData name="Rachel Glennerster" userId="22b29f2c-3762-428c-af7d-34ec02830929" providerId="ADAL" clId="{6885BBCF-218B-4EC7-AEF8-3327E6E5B7E9}" dt="2021-11-03T00:56:32.110" v="2294" actId="20577"/>
          <ac:spMkLst>
            <pc:docMk/>
            <pc:sldMk cId="3818378583" sldId="757"/>
            <ac:spMk id="2" creationId="{5DF8A62A-BACF-4FCF-A6C7-1B25E54269EC}"/>
          </ac:spMkLst>
        </pc:spChg>
        <pc:spChg chg="del">
          <ac:chgData name="Rachel Glennerster" userId="22b29f2c-3762-428c-af7d-34ec02830929" providerId="ADAL" clId="{6885BBCF-218B-4EC7-AEF8-3327E6E5B7E9}" dt="2021-11-03T00:50:03.386" v="1946"/>
          <ac:spMkLst>
            <pc:docMk/>
            <pc:sldMk cId="3818378583" sldId="757"/>
            <ac:spMk id="3" creationId="{E66DADDA-6FBB-4C53-ACEB-06B1B1042270}"/>
          </ac:spMkLst>
        </pc:spChg>
        <pc:spChg chg="add mod">
          <ac:chgData name="Rachel Glennerster" userId="22b29f2c-3762-428c-af7d-34ec02830929" providerId="ADAL" clId="{6885BBCF-218B-4EC7-AEF8-3327E6E5B7E9}" dt="2021-11-03T01:10:01.241" v="3594" actId="20577"/>
          <ac:spMkLst>
            <pc:docMk/>
            <pc:sldMk cId="3818378583" sldId="757"/>
            <ac:spMk id="4" creationId="{69FF565E-462A-4A40-8479-56BA2FD8DCEE}"/>
          </ac:spMkLst>
        </pc:spChg>
      </pc:sldChg>
      <pc:sldChg chg="modSp new mod ord">
        <pc:chgData name="Rachel Glennerster" userId="22b29f2c-3762-428c-af7d-34ec02830929" providerId="ADAL" clId="{6885BBCF-218B-4EC7-AEF8-3327E6E5B7E9}" dt="2021-11-03T02:39:45.004" v="6482" actId="1076"/>
        <pc:sldMkLst>
          <pc:docMk/>
          <pc:sldMk cId="227432867" sldId="758"/>
        </pc:sldMkLst>
        <pc:spChg chg="mod">
          <ac:chgData name="Rachel Glennerster" userId="22b29f2c-3762-428c-af7d-34ec02830929" providerId="ADAL" clId="{6885BBCF-218B-4EC7-AEF8-3327E6E5B7E9}" dt="2021-11-03T00:56:46.003" v="2358" actId="20577"/>
          <ac:spMkLst>
            <pc:docMk/>
            <pc:sldMk cId="227432867" sldId="758"/>
            <ac:spMk id="2" creationId="{32F7DF18-82D2-47EC-A9C8-2AC9D0E5F9D3}"/>
          </ac:spMkLst>
        </pc:spChg>
        <pc:spChg chg="mod">
          <ac:chgData name="Rachel Glennerster" userId="22b29f2c-3762-428c-af7d-34ec02830929" providerId="ADAL" clId="{6885BBCF-218B-4EC7-AEF8-3327E6E5B7E9}" dt="2021-11-03T02:39:45.004" v="6482" actId="1076"/>
          <ac:spMkLst>
            <pc:docMk/>
            <pc:sldMk cId="227432867" sldId="758"/>
            <ac:spMk id="3" creationId="{08B15043-0108-4CD8-ABFD-0009534FB935}"/>
          </ac:spMkLst>
        </pc:spChg>
      </pc:sldChg>
      <pc:sldChg chg="del">
        <pc:chgData name="Rachel Glennerster" userId="22b29f2c-3762-428c-af7d-34ec02830929" providerId="ADAL" clId="{6885BBCF-218B-4EC7-AEF8-3327E6E5B7E9}" dt="2021-10-31T19:11:32.907" v="177" actId="47"/>
        <pc:sldMkLst>
          <pc:docMk/>
          <pc:sldMk cId="4149865546" sldId="758"/>
        </pc:sldMkLst>
      </pc:sldChg>
      <pc:sldChg chg="del">
        <pc:chgData name="Rachel Glennerster" userId="22b29f2c-3762-428c-af7d-34ec02830929" providerId="ADAL" clId="{6885BBCF-218B-4EC7-AEF8-3327E6E5B7E9}" dt="2021-10-31T19:11:36.207" v="178" actId="47"/>
        <pc:sldMkLst>
          <pc:docMk/>
          <pc:sldMk cId="217702518" sldId="759"/>
        </pc:sldMkLst>
      </pc:sldChg>
      <pc:sldChg chg="addSp delSp modSp new mod">
        <pc:chgData name="Rachel Glennerster" userId="22b29f2c-3762-428c-af7d-34ec02830929" providerId="ADAL" clId="{6885BBCF-218B-4EC7-AEF8-3327E6E5B7E9}" dt="2021-11-03T02:27:33.354" v="5456" actId="20577"/>
        <pc:sldMkLst>
          <pc:docMk/>
          <pc:sldMk cId="3552850374" sldId="759"/>
        </pc:sldMkLst>
        <pc:spChg chg="mod">
          <ac:chgData name="Rachel Glennerster" userId="22b29f2c-3762-428c-af7d-34ec02830929" providerId="ADAL" clId="{6885BBCF-218B-4EC7-AEF8-3327E6E5B7E9}" dt="2021-11-03T01:33:52.148" v="4162" actId="20577"/>
          <ac:spMkLst>
            <pc:docMk/>
            <pc:sldMk cId="3552850374" sldId="759"/>
            <ac:spMk id="2" creationId="{E10389C9-A0B2-49D5-93C4-2B65824F816F}"/>
          </ac:spMkLst>
        </pc:spChg>
        <pc:spChg chg="mod">
          <ac:chgData name="Rachel Glennerster" userId="22b29f2c-3762-428c-af7d-34ec02830929" providerId="ADAL" clId="{6885BBCF-218B-4EC7-AEF8-3327E6E5B7E9}" dt="2021-11-03T02:27:33.354" v="5456" actId="20577"/>
          <ac:spMkLst>
            <pc:docMk/>
            <pc:sldMk cId="3552850374" sldId="759"/>
            <ac:spMk id="3" creationId="{2C209CF9-8B96-4C73-82CF-71CD69D284CD}"/>
          </ac:spMkLst>
        </pc:spChg>
        <pc:spChg chg="add mod">
          <ac:chgData name="Rachel Glennerster" userId="22b29f2c-3762-428c-af7d-34ec02830929" providerId="ADAL" clId="{6885BBCF-218B-4EC7-AEF8-3327E6E5B7E9}" dt="2021-11-03T01:54:45.300" v="5074" actId="1076"/>
          <ac:spMkLst>
            <pc:docMk/>
            <pc:sldMk cId="3552850374" sldId="759"/>
            <ac:spMk id="6" creationId="{194BA6DB-6D7C-4878-8FE0-448349BC7B94}"/>
          </ac:spMkLst>
        </pc:spChg>
        <pc:spChg chg="add del mod">
          <ac:chgData name="Rachel Glennerster" userId="22b29f2c-3762-428c-af7d-34ec02830929" providerId="ADAL" clId="{6885BBCF-218B-4EC7-AEF8-3327E6E5B7E9}" dt="2021-11-03T02:13:24.022" v="5323" actId="478"/>
          <ac:spMkLst>
            <pc:docMk/>
            <pc:sldMk cId="3552850374" sldId="759"/>
            <ac:spMk id="7" creationId="{EF55BE06-8AB5-476E-BBA4-9158B39B0E08}"/>
          </ac:spMkLst>
        </pc:spChg>
        <pc:spChg chg="add mod">
          <ac:chgData name="Rachel Glennerster" userId="22b29f2c-3762-428c-af7d-34ec02830929" providerId="ADAL" clId="{6885BBCF-218B-4EC7-AEF8-3327E6E5B7E9}" dt="2021-11-03T02:26:33.762" v="5349" actId="20577"/>
          <ac:spMkLst>
            <pc:docMk/>
            <pc:sldMk cId="3552850374" sldId="759"/>
            <ac:spMk id="10" creationId="{A603F869-953D-4269-A8AE-0721F7FBC069}"/>
          </ac:spMkLst>
        </pc:spChg>
        <pc:picChg chg="add mod">
          <ac:chgData name="Rachel Glennerster" userId="22b29f2c-3762-428c-af7d-34ec02830929" providerId="ADAL" clId="{6885BBCF-218B-4EC7-AEF8-3327E6E5B7E9}" dt="2021-11-03T02:13:15.747" v="5321" actId="1076"/>
          <ac:picMkLst>
            <pc:docMk/>
            <pc:sldMk cId="3552850374" sldId="759"/>
            <ac:picMk id="5" creationId="{352F1C91-8FA6-4860-AE37-C2F25AA56FD8}"/>
          </ac:picMkLst>
        </pc:picChg>
        <pc:picChg chg="add mod">
          <ac:chgData name="Rachel Glennerster" userId="22b29f2c-3762-428c-af7d-34ec02830929" providerId="ADAL" clId="{6885BBCF-218B-4EC7-AEF8-3327E6E5B7E9}" dt="2021-11-03T02:16:54.505" v="5326" actId="1076"/>
          <ac:picMkLst>
            <pc:docMk/>
            <pc:sldMk cId="3552850374" sldId="759"/>
            <ac:picMk id="9" creationId="{450F1E27-E726-4FFB-A107-2E0D21529B8A}"/>
          </ac:picMkLst>
        </pc:picChg>
      </pc:sldChg>
      <pc:sldChg chg="del">
        <pc:chgData name="Rachel Glennerster" userId="22b29f2c-3762-428c-af7d-34ec02830929" providerId="ADAL" clId="{6885BBCF-218B-4EC7-AEF8-3327E6E5B7E9}" dt="2021-10-31T19:11:37.455" v="179" actId="47"/>
        <pc:sldMkLst>
          <pc:docMk/>
          <pc:sldMk cId="2514167113" sldId="760"/>
        </pc:sldMkLst>
      </pc:sldChg>
      <pc:sldChg chg="addSp modSp add mod">
        <pc:chgData name="Rachel Glennerster" userId="22b29f2c-3762-428c-af7d-34ec02830929" providerId="ADAL" clId="{6885BBCF-218B-4EC7-AEF8-3327E6E5B7E9}" dt="2021-11-03T01:42:30.679" v="4613" actId="20577"/>
        <pc:sldMkLst>
          <pc:docMk/>
          <pc:sldMk cId="4237173923" sldId="760"/>
        </pc:sldMkLst>
        <pc:spChg chg="mod">
          <ac:chgData name="Rachel Glennerster" userId="22b29f2c-3762-428c-af7d-34ec02830929" providerId="ADAL" clId="{6885BBCF-218B-4EC7-AEF8-3327E6E5B7E9}" dt="2021-11-03T01:16:00.165" v="3892" actId="20577"/>
          <ac:spMkLst>
            <pc:docMk/>
            <pc:sldMk cId="4237173923" sldId="760"/>
            <ac:spMk id="2" creationId="{5DF8A62A-BACF-4FCF-A6C7-1B25E54269EC}"/>
          </ac:spMkLst>
        </pc:spChg>
        <pc:spChg chg="mod">
          <ac:chgData name="Rachel Glennerster" userId="22b29f2c-3762-428c-af7d-34ec02830929" providerId="ADAL" clId="{6885BBCF-218B-4EC7-AEF8-3327E6E5B7E9}" dt="2021-11-03T01:10:06.946" v="3595" actId="20577"/>
          <ac:spMkLst>
            <pc:docMk/>
            <pc:sldMk cId="4237173923" sldId="760"/>
            <ac:spMk id="4" creationId="{69FF565E-462A-4A40-8479-56BA2FD8DCEE}"/>
          </ac:spMkLst>
        </pc:spChg>
        <pc:spChg chg="add mod">
          <ac:chgData name="Rachel Glennerster" userId="22b29f2c-3762-428c-af7d-34ec02830929" providerId="ADAL" clId="{6885BBCF-218B-4EC7-AEF8-3327E6E5B7E9}" dt="2021-11-03T01:42:30.679" v="4613" actId="20577"/>
          <ac:spMkLst>
            <pc:docMk/>
            <pc:sldMk cId="4237173923" sldId="760"/>
            <ac:spMk id="5" creationId="{D9B596BB-82BA-400A-A83B-90AEB47C6C51}"/>
          </ac:spMkLst>
        </pc:spChg>
      </pc:sldChg>
      <pc:sldChg chg="addSp modSp new mod">
        <pc:chgData name="Rachel Glennerster" userId="22b29f2c-3762-428c-af7d-34ec02830929" providerId="ADAL" clId="{6885BBCF-218B-4EC7-AEF8-3327E6E5B7E9}" dt="2021-11-03T02:41:56.572" v="6665" actId="20577"/>
        <pc:sldMkLst>
          <pc:docMk/>
          <pc:sldMk cId="2453299085" sldId="761"/>
        </pc:sldMkLst>
        <pc:spChg chg="mod">
          <ac:chgData name="Rachel Glennerster" userId="22b29f2c-3762-428c-af7d-34ec02830929" providerId="ADAL" clId="{6885BBCF-218B-4EC7-AEF8-3327E6E5B7E9}" dt="2021-11-03T02:37:49.747" v="6434" actId="20577"/>
          <ac:spMkLst>
            <pc:docMk/>
            <pc:sldMk cId="2453299085" sldId="761"/>
            <ac:spMk id="2" creationId="{9E6F2FF9-E332-4A19-A11C-3B6F0BC3706A}"/>
          </ac:spMkLst>
        </pc:spChg>
        <pc:spChg chg="mod">
          <ac:chgData name="Rachel Glennerster" userId="22b29f2c-3762-428c-af7d-34ec02830929" providerId="ADAL" clId="{6885BBCF-218B-4EC7-AEF8-3327E6E5B7E9}" dt="2021-11-03T02:41:56.572" v="6665" actId="20577"/>
          <ac:spMkLst>
            <pc:docMk/>
            <pc:sldMk cId="2453299085" sldId="761"/>
            <ac:spMk id="3" creationId="{849F8AC4-2D8B-436C-BD66-9E8C36F52D31}"/>
          </ac:spMkLst>
        </pc:spChg>
        <pc:picChg chg="add mod">
          <ac:chgData name="Rachel Glennerster" userId="22b29f2c-3762-428c-af7d-34ec02830929" providerId="ADAL" clId="{6885BBCF-218B-4EC7-AEF8-3327E6E5B7E9}" dt="2021-11-03T02:30:20.252" v="5487" actId="1076"/>
          <ac:picMkLst>
            <pc:docMk/>
            <pc:sldMk cId="2453299085" sldId="761"/>
            <ac:picMk id="5" creationId="{9470125D-B7DE-4C17-9D4D-BC3D17609A50}"/>
          </ac:picMkLst>
        </pc:picChg>
      </pc:sldChg>
      <pc:sldChg chg="addSp modSp new mod">
        <pc:chgData name="Rachel Glennerster" userId="22b29f2c-3762-428c-af7d-34ec02830929" providerId="ADAL" clId="{6885BBCF-218B-4EC7-AEF8-3327E6E5B7E9}" dt="2021-11-03T03:07:32.892" v="9057" actId="20577"/>
        <pc:sldMkLst>
          <pc:docMk/>
          <pc:sldMk cId="3636730868" sldId="762"/>
        </pc:sldMkLst>
        <pc:spChg chg="mod">
          <ac:chgData name="Rachel Glennerster" userId="22b29f2c-3762-428c-af7d-34ec02830929" providerId="ADAL" clId="{6885BBCF-218B-4EC7-AEF8-3327E6E5B7E9}" dt="2021-11-03T03:07:32.892" v="9057" actId="20577"/>
          <ac:spMkLst>
            <pc:docMk/>
            <pc:sldMk cId="3636730868" sldId="762"/>
            <ac:spMk id="2" creationId="{5EC561C5-1594-469A-B529-03ACC7F9F684}"/>
          </ac:spMkLst>
        </pc:spChg>
        <pc:spChg chg="mod">
          <ac:chgData name="Rachel Glennerster" userId="22b29f2c-3762-428c-af7d-34ec02830929" providerId="ADAL" clId="{6885BBCF-218B-4EC7-AEF8-3327E6E5B7E9}" dt="2021-11-03T03:07:17.484" v="9050" actId="20577"/>
          <ac:spMkLst>
            <pc:docMk/>
            <pc:sldMk cId="3636730868" sldId="762"/>
            <ac:spMk id="3" creationId="{C147DA27-FA78-468C-8231-E56E06E5869C}"/>
          </ac:spMkLst>
        </pc:spChg>
        <pc:spChg chg="add mod">
          <ac:chgData name="Rachel Glennerster" userId="22b29f2c-3762-428c-af7d-34ec02830929" providerId="ADAL" clId="{6885BBCF-218B-4EC7-AEF8-3327E6E5B7E9}" dt="2021-11-03T03:07:25.955" v="9052" actId="1076"/>
          <ac:spMkLst>
            <pc:docMk/>
            <pc:sldMk cId="3636730868" sldId="762"/>
            <ac:spMk id="6" creationId="{EB8FFCDA-33C9-4A54-8EC4-9B2D3299D1F1}"/>
          </ac:spMkLst>
        </pc:spChg>
        <pc:spChg chg="add mod">
          <ac:chgData name="Rachel Glennerster" userId="22b29f2c-3762-428c-af7d-34ec02830929" providerId="ADAL" clId="{6885BBCF-218B-4EC7-AEF8-3327E6E5B7E9}" dt="2021-11-03T03:07:29.006" v="9053" actId="1076"/>
          <ac:spMkLst>
            <pc:docMk/>
            <pc:sldMk cId="3636730868" sldId="762"/>
            <ac:spMk id="7" creationId="{FDE89E76-9E9B-456E-AE4E-474CCEFC621D}"/>
          </ac:spMkLst>
        </pc:spChg>
        <pc:picChg chg="add mod">
          <ac:chgData name="Rachel Glennerster" userId="22b29f2c-3762-428c-af7d-34ec02830929" providerId="ADAL" clId="{6885BBCF-218B-4EC7-AEF8-3327E6E5B7E9}" dt="2021-11-03T03:07:22.610" v="9051" actId="1076"/>
          <ac:picMkLst>
            <pc:docMk/>
            <pc:sldMk cId="3636730868" sldId="762"/>
            <ac:picMk id="5" creationId="{2CF9A35A-7D56-49DD-9178-956B1A6EAF61}"/>
          </ac:picMkLst>
        </pc:picChg>
      </pc:sldChg>
      <pc:sldChg chg="modSp new mod">
        <pc:chgData name="Rachel Glennerster" userId="22b29f2c-3762-428c-af7d-34ec02830929" providerId="ADAL" clId="{6885BBCF-218B-4EC7-AEF8-3327E6E5B7E9}" dt="2021-11-03T03:04:59.824" v="8870" actId="255"/>
        <pc:sldMkLst>
          <pc:docMk/>
          <pc:sldMk cId="1361842942" sldId="763"/>
        </pc:sldMkLst>
        <pc:spChg chg="mod">
          <ac:chgData name="Rachel Glennerster" userId="22b29f2c-3762-428c-af7d-34ec02830929" providerId="ADAL" clId="{6885BBCF-218B-4EC7-AEF8-3327E6E5B7E9}" dt="2021-11-03T03:01:11.806" v="8126" actId="20577"/>
          <ac:spMkLst>
            <pc:docMk/>
            <pc:sldMk cId="1361842942" sldId="763"/>
            <ac:spMk id="2" creationId="{5641CC06-407D-4863-9E14-0EDB5FC8512C}"/>
          </ac:spMkLst>
        </pc:spChg>
        <pc:spChg chg="mod">
          <ac:chgData name="Rachel Glennerster" userId="22b29f2c-3762-428c-af7d-34ec02830929" providerId="ADAL" clId="{6885BBCF-218B-4EC7-AEF8-3327E6E5B7E9}" dt="2021-11-03T03:04:59.824" v="8870" actId="255"/>
          <ac:spMkLst>
            <pc:docMk/>
            <pc:sldMk cId="1361842942" sldId="763"/>
            <ac:spMk id="3" creationId="{DA0C7F14-CD3B-4223-8FA3-E7F59339AF25}"/>
          </ac:spMkLst>
        </pc:spChg>
      </pc:sldChg>
      <pc:sldChg chg="modSp new mod">
        <pc:chgData name="Rachel Glennerster" userId="22b29f2c-3762-428c-af7d-34ec02830929" providerId="ADAL" clId="{6885BBCF-218B-4EC7-AEF8-3327E6E5B7E9}" dt="2021-11-03T03:32:39.858" v="10506" actId="1076"/>
        <pc:sldMkLst>
          <pc:docMk/>
          <pc:sldMk cId="3289469768" sldId="764"/>
        </pc:sldMkLst>
        <pc:spChg chg="mod">
          <ac:chgData name="Rachel Glennerster" userId="22b29f2c-3762-428c-af7d-34ec02830929" providerId="ADAL" clId="{6885BBCF-218B-4EC7-AEF8-3327E6E5B7E9}" dt="2021-11-03T03:29:30.064" v="10081" actId="20577"/>
          <ac:spMkLst>
            <pc:docMk/>
            <pc:sldMk cId="3289469768" sldId="764"/>
            <ac:spMk id="2" creationId="{7FFDBBC5-6F1B-410B-9CA4-ADF581B3722D}"/>
          </ac:spMkLst>
        </pc:spChg>
        <pc:spChg chg="mod">
          <ac:chgData name="Rachel Glennerster" userId="22b29f2c-3762-428c-af7d-34ec02830929" providerId="ADAL" clId="{6885BBCF-218B-4EC7-AEF8-3327E6E5B7E9}" dt="2021-11-03T03:32:39.858" v="10506" actId="1076"/>
          <ac:spMkLst>
            <pc:docMk/>
            <pc:sldMk cId="3289469768" sldId="764"/>
            <ac:spMk id="3" creationId="{7AE2FA14-8C7C-4D25-B53D-BCB7A3C212B0}"/>
          </ac:spMkLst>
        </pc:spChg>
      </pc:sldChg>
      <pc:sldChg chg="modSp new mod">
        <pc:chgData name="Rachel Glennerster" userId="22b29f2c-3762-428c-af7d-34ec02830929" providerId="ADAL" clId="{6885BBCF-218B-4EC7-AEF8-3327E6E5B7E9}" dt="2021-11-03T03:21:14.358" v="9607" actId="20577"/>
        <pc:sldMkLst>
          <pc:docMk/>
          <pc:sldMk cId="607427415" sldId="765"/>
        </pc:sldMkLst>
        <pc:spChg chg="mod">
          <ac:chgData name="Rachel Glennerster" userId="22b29f2c-3762-428c-af7d-34ec02830929" providerId="ADAL" clId="{6885BBCF-218B-4EC7-AEF8-3327E6E5B7E9}" dt="2021-11-03T03:21:14.358" v="9607" actId="20577"/>
          <ac:spMkLst>
            <pc:docMk/>
            <pc:sldMk cId="607427415" sldId="765"/>
            <ac:spMk id="2" creationId="{06E58936-80FB-4019-A35A-A7A72C6737B3}"/>
          </ac:spMkLst>
        </pc:spChg>
      </pc:sldChg>
      <pc:sldChg chg="modSp new mod">
        <pc:chgData name="Rachel Glennerster" userId="22b29f2c-3762-428c-af7d-34ec02830929" providerId="ADAL" clId="{6885BBCF-218B-4EC7-AEF8-3327E6E5B7E9}" dt="2021-11-03T03:44:23.277" v="11200" actId="20577"/>
        <pc:sldMkLst>
          <pc:docMk/>
          <pc:sldMk cId="2961038623" sldId="766"/>
        </pc:sldMkLst>
        <pc:spChg chg="mod">
          <ac:chgData name="Rachel Glennerster" userId="22b29f2c-3762-428c-af7d-34ec02830929" providerId="ADAL" clId="{6885BBCF-218B-4EC7-AEF8-3327E6E5B7E9}" dt="2021-11-03T03:33:49.615" v="10571" actId="20577"/>
          <ac:spMkLst>
            <pc:docMk/>
            <pc:sldMk cId="2961038623" sldId="766"/>
            <ac:spMk id="2" creationId="{84F9698B-E6B5-4E5F-80A8-416FADBFF92E}"/>
          </ac:spMkLst>
        </pc:spChg>
        <pc:spChg chg="mod">
          <ac:chgData name="Rachel Glennerster" userId="22b29f2c-3762-428c-af7d-34ec02830929" providerId="ADAL" clId="{6885BBCF-218B-4EC7-AEF8-3327E6E5B7E9}" dt="2021-11-03T03:44:23.277" v="11200" actId="20577"/>
          <ac:spMkLst>
            <pc:docMk/>
            <pc:sldMk cId="2961038623" sldId="766"/>
            <ac:spMk id="3" creationId="{8A9C69A0-4317-4F27-BBF5-BA03A47A38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No Header Line)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 (No Header Line)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">
  <p:cSld name="Title and Content with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7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7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7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7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">
  <p:cSld name="Title and Two Content Rows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1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12: Analysis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Rachel Glennerster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BBC5-6F1B-410B-9CA4-ADF581B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level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AE2FA14-8C7C-4D25-B53D-BCB7A3C212B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2979" y="1437920"/>
                <a:ext cx="10972800" cy="3982160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:r>
                  <a:rPr lang="el-GR" sz="2800" dirty="0"/>
                  <a:t>α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group or cluster level error term, picks up shocks that are common to all those in a group that cannot be explained by treatment status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individual error term that picks up any differences from the rest of the sample that cannot be explained by the fact that I is a member of group j or by treatment status or covariates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To do this we need to create a cluster variable which indicates which cluster/group each individual is in, </a:t>
                </a:r>
                <a:r>
                  <a:rPr lang="en-US" dirty="0" err="1"/>
                  <a:t>eg</a:t>
                </a:r>
                <a:r>
                  <a:rPr lang="en-US" dirty="0"/>
                  <a:t> if we cluster by village we create a variable that takes a different value for each village (</a:t>
                </a:r>
                <a:r>
                  <a:rPr lang="en-US" dirty="0" err="1"/>
                  <a:t>eg</a:t>
                </a:r>
                <a:r>
                  <a:rPr lang="en-US" dirty="0"/>
                  <a:t> </a:t>
                </a:r>
                <a:r>
                  <a:rPr lang="en-US" dirty="0" err="1"/>
                  <a:t>village_ID</a:t>
                </a:r>
                <a:r>
                  <a:rPr lang="en-US" dirty="0"/>
                  <a:t>).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In </a:t>
                </a:r>
                <a:r>
                  <a:rPr lang="en-US" dirty="0" err="1"/>
                  <a:t>stata</a:t>
                </a:r>
                <a:r>
                  <a:rPr lang="en-US" dirty="0"/>
                  <a:t> we then add a command cluster (</a:t>
                </a:r>
                <a:r>
                  <a:rPr lang="en-US" dirty="0" err="1"/>
                  <a:t>school_ID</a:t>
                </a:r>
                <a:r>
                  <a:rPr lang="en-US" dirty="0"/>
                  <a:t>) to our standard individual regression</a:t>
                </a:r>
              </a:p>
              <a:p>
                <a:pPr marL="114300" indent="0">
                  <a:buNone/>
                </a:pPr>
                <a:r>
                  <a:rPr lang="en-US" dirty="0"/>
                  <a:t>Clustering must always be done at the level of randomization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AE2FA14-8C7C-4D25-B53D-BCB7A3C21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2979" y="1437920"/>
                <a:ext cx="10972800" cy="3982160"/>
              </a:xfrm>
              <a:blipFill>
                <a:blip r:embed="rId2"/>
                <a:stretch>
                  <a:fillRect t="-613" r="-722" b="-1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46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698B-E6B5-4E5F-80A8-416FADBF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clustering when small number of clusters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C69A0-4317-4F27-BBF5-BA03A47A3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single definition for what counts as a small sample, its continuous</a:t>
            </a:r>
          </a:p>
          <a:p>
            <a:pPr lvl="1"/>
            <a:r>
              <a:rPr lang="en-US" dirty="0"/>
              <a:t>But roughly, less than 20 clusters is considered small</a:t>
            </a:r>
          </a:p>
          <a:p>
            <a:pPr marL="571500" lvl="1" indent="0">
              <a:buNone/>
            </a:pPr>
            <a:endParaRPr lang="en-US" sz="400" dirty="0"/>
          </a:p>
          <a:p>
            <a:r>
              <a:rPr lang="en-US" dirty="0"/>
              <a:t>Randomization inference is one approach to analysis with small number of clusters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But randomization inference is conservative and does not cope well with stratification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Wild bootstrap procedure (Cameron et al 2008 and </a:t>
            </a:r>
            <a:r>
              <a:rPr lang="en-US" dirty="0" err="1"/>
              <a:t>Canay</a:t>
            </a:r>
            <a:r>
              <a:rPr lang="en-US" dirty="0"/>
              <a:t> et al 2019)</a:t>
            </a:r>
          </a:p>
          <a:p>
            <a:pPr lvl="1"/>
            <a:r>
              <a:rPr lang="en-US" dirty="0"/>
              <a:t>Assumes large number of observations even though number of clusters are small</a:t>
            </a:r>
          </a:p>
          <a:p>
            <a:pPr lvl="1"/>
            <a:r>
              <a:rPr lang="en-US" dirty="0"/>
              <a:t>Can be effective for clusters as few as 5 (</a:t>
            </a:r>
            <a:r>
              <a:rPr lang="en-US"/>
              <a:t>with assumptions)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3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40F6-E582-45CC-8A09-FD7C0DD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non-compliance</a:t>
            </a:r>
          </a:p>
        </p:txBody>
      </p:sp>
    </p:spTree>
    <p:extLst>
      <p:ext uri="{BB962C8B-B14F-4D97-AF65-F5344CB8AC3E}">
        <p14:creationId xmlns:p14="http://schemas.microsoft.com/office/powerpoint/2010/main" val="36741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2FF9-E332-4A19-A11C-3B6F0BC3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ITT in the context of noncompliance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F8AC4-2D8B-436C-BD66-9E8C36F5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065416"/>
            <a:ext cx="10769455" cy="2621363"/>
          </a:xfrm>
        </p:spPr>
        <p:txBody>
          <a:bodyPr/>
          <a:lstStyle/>
          <a:p>
            <a:r>
              <a:rPr lang="en-US" dirty="0"/>
              <a:t>Never drop noncompliers! Or assign based on take up rather than on assignment: only assignment is random</a:t>
            </a:r>
          </a:p>
          <a:p>
            <a:r>
              <a:rPr lang="en-US" dirty="0"/>
              <a:t>We don’t need to adjust for noncompliance, ITT is a valid estimate </a:t>
            </a:r>
          </a:p>
          <a:p>
            <a:r>
              <a:rPr lang="en-US" dirty="0"/>
              <a:t>But level of take up is relevant to understanding ITT. Imagine ITT estimate of 0.1SD in two cases</a:t>
            </a:r>
          </a:p>
          <a:p>
            <a:pPr marL="571500" lvl="1" indent="0">
              <a:buNone/>
            </a:pPr>
            <a:r>
              <a:rPr lang="en-US" dirty="0"/>
              <a:t>1) 5% of T group took up, 2% in control, difference in take up of 3%</a:t>
            </a:r>
          </a:p>
          <a:p>
            <a:pPr marL="571500" lvl="1" indent="0">
              <a:buNone/>
            </a:pPr>
            <a:r>
              <a:rPr lang="en-US" dirty="0"/>
              <a:t>2) 100% of T group took up, 0% in control, difference of 100%</a:t>
            </a:r>
          </a:p>
          <a:p>
            <a:pPr marL="571500" lvl="1" indent="0">
              <a:buNone/>
            </a:pPr>
            <a:r>
              <a:rPr lang="en-US" dirty="0"/>
              <a:t>Q: What different conclusions might we draw from these two different cases?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0125D-B7DE-4C17-9D4D-BC3D1760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5" y="1464453"/>
            <a:ext cx="7829952" cy="14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1C5-1594-469A-B529-03ACC7F9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Average Treatment Effect, Treatment on the Treated,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7DA27-FA78-468C-8231-E56E06E5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9" y="2437197"/>
            <a:ext cx="11379054" cy="3240792"/>
          </a:xfrm>
        </p:spPr>
        <p:txBody>
          <a:bodyPr/>
          <a:lstStyle/>
          <a:p>
            <a:r>
              <a:rPr lang="en-US" dirty="0"/>
              <a:t>We can adjust for low take up (noncompliance) to find the impact of the treatment itself by “scaling up” the impact found through ITT by the difference in </a:t>
            </a:r>
            <a:r>
              <a:rPr lang="en-US" dirty="0" err="1"/>
              <a:t>takeup</a:t>
            </a:r>
            <a:r>
              <a:rPr lang="en-US" dirty="0"/>
              <a:t> between treatment and control</a:t>
            </a:r>
          </a:p>
          <a:p>
            <a:r>
              <a:rPr lang="en-US" dirty="0"/>
              <a:t>But this is only valid under certain assumptions</a:t>
            </a:r>
          </a:p>
          <a:p>
            <a:pPr lvl="1"/>
            <a:r>
              <a:rPr lang="en-US" dirty="0"/>
              <a:t>Being allocated to treatment has no impact other than through take up of treatment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no spillovers within treatment group</a:t>
            </a:r>
          </a:p>
          <a:p>
            <a:pPr lvl="2"/>
            <a:r>
              <a:rPr lang="en-US" dirty="0"/>
              <a:t>Knowing you were picked for treatment changes your behavior, even if don’t take up</a:t>
            </a:r>
          </a:p>
          <a:p>
            <a:pPr lvl="1"/>
            <a:r>
              <a:rPr lang="en-US" dirty="0"/>
              <a:t>Assignment to treatment does not make someone less likely to take up (no </a:t>
            </a:r>
            <a:r>
              <a:rPr lang="en-US" dirty="0" err="1"/>
              <a:t>defiers</a:t>
            </a:r>
            <a:r>
              <a:rPr lang="en-US" dirty="0"/>
              <a:t>)</a:t>
            </a:r>
          </a:p>
          <a:p>
            <a:pPr marL="571500" lvl="1" indent="0">
              <a:buNone/>
            </a:pPr>
            <a:endParaRPr lang="en-US" sz="400" dirty="0"/>
          </a:p>
          <a:p>
            <a:r>
              <a:rPr lang="en-US" dirty="0"/>
              <a:t>Treatment on the treated is LATE when there is no take up in the control (note, sometimes people use it interchangeably with LATE)</a:t>
            </a:r>
          </a:p>
          <a:p>
            <a:r>
              <a:rPr lang="en-US" dirty="0"/>
              <a:t>Use instrumental variables estimation where treatment assignment is an instrument for take up: as above but allows for control variables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9A35A-7D56-49DD-9178-956B1A6E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380320"/>
            <a:ext cx="3753043" cy="742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FFCDA-33C9-4A54-8EC4-9B2D3299D1F1}"/>
                  </a:ext>
                </a:extLst>
              </p:cNvPr>
              <p:cNvSpPr txBox="1"/>
              <p:nvPr/>
            </p:nvSpPr>
            <p:spPr>
              <a:xfrm>
                <a:off x="5785537" y="1456715"/>
                <a:ext cx="5355772" cy="66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𝑡𝑟𝑒𝑎𝑡𝑚𝑒𝑛𝑡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𝑐𝑜𝑛𝑡𝑟𝑜𝑙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𝑡𝑎𝑘𝑒𝑢𝑝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𝑡𝑟𝑒𝑎𝑡𝑚𝑒𝑛𝑡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𝑡𝑎𝑘𝑒𝑢𝑝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𝑐𝑜𝑛𝑡𝑟𝑜𝑙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FFCDA-33C9-4A54-8EC4-9B2D3299D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537" y="1456715"/>
                <a:ext cx="5355772" cy="666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E89E76-9E9B-456E-AE4E-474CCEFC621D}"/>
              </a:ext>
            </a:extLst>
          </p:cNvPr>
          <p:cNvSpPr txBox="1"/>
          <p:nvPr/>
        </p:nvSpPr>
        <p:spPr>
          <a:xfrm>
            <a:off x="5480524" y="1636122"/>
            <a:ext cx="821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= </a:t>
            </a:r>
          </a:p>
        </p:txBody>
      </p:sp>
    </p:spTree>
    <p:extLst>
      <p:ext uri="{BB962C8B-B14F-4D97-AF65-F5344CB8AC3E}">
        <p14:creationId xmlns:p14="http://schemas.microsoft.com/office/powerpoint/2010/main" val="363673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C06-407D-4863-9E14-0EDB5FC8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Subgroups and noncompliance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7F14-CD3B-4223-8FA3-E7F59339A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assumptions to estimate LATE don’t hold, alternative is to estimate ITT but in a subgroup with high take up (</a:t>
            </a:r>
            <a:r>
              <a:rPr lang="en-US" dirty="0" err="1"/>
              <a:t>eg</a:t>
            </a:r>
            <a:r>
              <a:rPr lang="en-US" dirty="0"/>
              <a:t> births vs contraception in BF)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Subgroups can also be useful if we think </a:t>
            </a:r>
            <a:r>
              <a:rPr lang="en-US" dirty="0" err="1"/>
              <a:t>defiers</a:t>
            </a:r>
            <a:r>
              <a:rPr lang="en-US" dirty="0"/>
              <a:t> might be concentrated in certain subgroups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In information treatments useful to separate out effects by those where:</a:t>
            </a:r>
          </a:p>
          <a:p>
            <a:pPr lvl="1"/>
            <a:r>
              <a:rPr lang="en-US" dirty="0"/>
              <a:t>Initial beliefs were higher than true level and information treatment leads to participant to update negatively</a:t>
            </a:r>
          </a:p>
          <a:p>
            <a:pPr lvl="1"/>
            <a:r>
              <a:rPr lang="en-US" dirty="0"/>
              <a:t>Initial beliefs were lower than true level and information treatments leads individual to update positively</a:t>
            </a:r>
          </a:p>
          <a:p>
            <a:pPr lvl="1"/>
            <a:r>
              <a:rPr lang="en-US" dirty="0"/>
              <a:t>Initial beliefs were similar to true level and information treatment leads to no updating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CEFA-D62B-4A7C-8969-4589CF68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Spillovers</a:t>
            </a:r>
          </a:p>
        </p:txBody>
      </p:sp>
    </p:spTree>
    <p:extLst>
      <p:ext uri="{BB962C8B-B14F-4D97-AF65-F5344CB8AC3E}">
        <p14:creationId xmlns:p14="http://schemas.microsoft.com/office/powerpoint/2010/main" val="121474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deworming [put in analysis lecture]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52960B7-DB65-9549-AA1E-F3DC19A41F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24241"/>
                <a:ext cx="10972800" cy="38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/>
                  <a:t>If a child is dewormed, they are less likely to infect children in the neighborhood</a:t>
                </a:r>
              </a:p>
              <a:p>
                <a:endParaRPr lang="en-US" sz="800" dirty="0"/>
              </a:p>
              <a:p>
                <a:r>
                  <a:rPr lang="en-US" dirty="0"/>
                  <a:t>While most of the spillovers would occur within schools, but some children lived near those who went to neighboring schools </a:t>
                </a:r>
              </a:p>
              <a:p>
                <a:endParaRPr lang="en-US" sz="800" dirty="0"/>
              </a:p>
              <a:p>
                <a:r>
                  <a:rPr lang="en-US" dirty="0"/>
                  <a:t>Miguel and Kremer (2004) randomized at the school level but also measured outcomes in near by schools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US" dirty="0"/>
                  <a:t> outcome for individual </a:t>
                </a:r>
                <a:r>
                  <a:rPr lang="en-US" dirty="0" err="1"/>
                  <a:t>i</a:t>
                </a:r>
                <a:r>
                  <a:rPr lang="en-US" dirty="0"/>
                  <a:t> in school j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 treatment dummy for allocation to treatment in first vs second year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US" dirty="0"/>
                  <a:t> individual and school characteristics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𝑑𝑖𝑡</m:t>
                        </m:r>
                      </m:sub>
                    </m:sSub>
                  </m:oMath>
                </a14:m>
                <a:r>
                  <a:rPr lang="en-US" dirty="0"/>
                  <a:t>number of children in schools within distance d of individual </a:t>
                </a:r>
                <a:r>
                  <a:rPr lang="en-US" dirty="0" err="1"/>
                  <a:t>i</a:t>
                </a:r>
                <a:r>
                  <a:rPr lang="en-US" dirty="0"/>
                  <a:t> at time 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number of treated children in schools within distance d of individual </a:t>
                </a:r>
                <a:r>
                  <a:rPr lang="en-US" dirty="0" err="1"/>
                  <a:t>i</a:t>
                </a:r>
                <a:r>
                  <a:rPr lang="en-US" dirty="0"/>
                  <a:t> at time t</a:t>
                </a:r>
              </a:p>
              <a:p>
                <a:pPr marL="114300" indent="0">
                  <a:buNone/>
                </a:pPr>
                <a:r>
                  <a:rPr lang="en-US" dirty="0"/>
                  <a:t>Note: While number of children living nearby is not random, proportion of them treated is. 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52960B7-DB65-9549-AA1E-F3DC19A4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24241"/>
                <a:ext cx="10972800" cy="3818100"/>
              </a:xfrm>
              <a:prstGeom prst="rect">
                <a:avLst/>
              </a:prstGeom>
              <a:blipFill>
                <a:blip r:embed="rId3"/>
                <a:stretch>
                  <a:fillRect b="-26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3C1AB0-38B3-47E8-A59C-49EB40C6D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75" y="3225789"/>
            <a:ext cx="7199404" cy="727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ACD8A-ED71-4224-88A5-0046A7D87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831" y="3330883"/>
            <a:ext cx="1626346" cy="5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0CE8-0F32-48DC-A6AE-63BD24B9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Attrition</a:t>
            </a:r>
          </a:p>
        </p:txBody>
      </p:sp>
    </p:spTree>
    <p:extLst>
      <p:ext uri="{BB962C8B-B14F-4D97-AF65-F5344CB8AC3E}">
        <p14:creationId xmlns:p14="http://schemas.microsoft.com/office/powerpoint/2010/main" val="304270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93B7-06A4-43F6-977D-313299F1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07-9344-4D43-AFFF-EB99A7A5B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45623"/>
            <a:ext cx="10972800" cy="4241157"/>
          </a:xfrm>
        </p:spPr>
        <p:txBody>
          <a:bodyPr/>
          <a:lstStyle/>
          <a:p>
            <a:r>
              <a:rPr lang="en-US" sz="2400" dirty="0"/>
              <a:t>Prior to analysis</a:t>
            </a:r>
          </a:p>
          <a:p>
            <a:r>
              <a:rPr lang="en-US" sz="2400" dirty="0"/>
              <a:t>The basic structure of RCT analysis</a:t>
            </a:r>
          </a:p>
          <a:p>
            <a:r>
              <a:rPr lang="en-US" sz="2400" dirty="0"/>
              <a:t>Comparing means vs other moments</a:t>
            </a:r>
          </a:p>
          <a:p>
            <a:pPr marL="114300" indent="0">
              <a:buNone/>
            </a:pPr>
            <a:endParaRPr lang="en-US" sz="600" dirty="0"/>
          </a:p>
          <a:p>
            <a:pPr marL="114300" indent="0">
              <a:buNone/>
            </a:pPr>
            <a:r>
              <a:rPr lang="en-US" sz="2400" u="sng" dirty="0"/>
              <a:t>Adjusting analysis for:</a:t>
            </a:r>
          </a:p>
          <a:p>
            <a:r>
              <a:rPr lang="en-US" sz="2400" dirty="0"/>
              <a:t>Clustered level randomization</a:t>
            </a:r>
          </a:p>
          <a:p>
            <a:r>
              <a:rPr lang="en-US" sz="2400" dirty="0"/>
              <a:t>Noncompliance</a:t>
            </a:r>
          </a:p>
          <a:p>
            <a:pPr lvl="1"/>
            <a:r>
              <a:rPr lang="en-US" sz="2400" dirty="0"/>
              <a:t>Low take up</a:t>
            </a:r>
          </a:p>
          <a:p>
            <a:pPr lvl="1"/>
            <a:r>
              <a:rPr lang="en-US" sz="2400" dirty="0" err="1"/>
              <a:t>Defiers</a:t>
            </a:r>
            <a:endParaRPr lang="en-US" sz="2400" dirty="0"/>
          </a:p>
          <a:p>
            <a:r>
              <a:rPr lang="en-US" sz="2400" dirty="0"/>
              <a:t>Spillovers</a:t>
            </a:r>
          </a:p>
          <a:p>
            <a:r>
              <a:rPr lang="en-US" sz="2400" dirty="0"/>
              <a:t>Attrition [next lecture]</a:t>
            </a:r>
          </a:p>
        </p:txBody>
      </p:sp>
    </p:spTree>
    <p:extLst>
      <p:ext uri="{BB962C8B-B14F-4D97-AF65-F5344CB8AC3E}">
        <p14:creationId xmlns:p14="http://schemas.microsoft.com/office/powerpoint/2010/main" val="34011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E28C-58B7-4EC5-9924-31306432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data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D8A5-9F20-4265-878B-6B23355B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49829"/>
            <a:ext cx="10972800" cy="4336951"/>
          </a:xfrm>
        </p:spPr>
        <p:txBody>
          <a:bodyPr/>
          <a:lstStyle/>
          <a:p>
            <a:r>
              <a:rPr lang="en-US" dirty="0"/>
              <a:t>Prior to analysis there is quite a lot of work to do to “clean” data to get it ready</a:t>
            </a:r>
          </a:p>
          <a:p>
            <a:pPr lvl="1"/>
            <a:r>
              <a:rPr lang="en-US" dirty="0"/>
              <a:t>Turning categorical variables into dummies (</a:t>
            </a:r>
            <a:r>
              <a:rPr lang="en-US" dirty="0" err="1"/>
              <a:t>eg</a:t>
            </a:r>
            <a:r>
              <a:rPr lang="en-US" dirty="0"/>
              <a:t> religion, gender, where 888 is don’t know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Inconsistencies—</a:t>
            </a:r>
            <a:r>
              <a:rPr lang="en-US" dirty="0" err="1"/>
              <a:t>eg</a:t>
            </a:r>
            <a:r>
              <a:rPr lang="en-US" dirty="0"/>
              <a:t> 99 year </a:t>
            </a:r>
            <a:r>
              <a:rPr lang="en-US" dirty="0" err="1"/>
              <a:t>olds</a:t>
            </a:r>
            <a:r>
              <a:rPr lang="en-US" dirty="0"/>
              <a:t> giving birth</a:t>
            </a:r>
          </a:p>
          <a:p>
            <a:pPr lvl="1"/>
            <a:r>
              <a:rPr lang="en-US" dirty="0"/>
              <a:t>Comparing back check data to initial surveys</a:t>
            </a:r>
          </a:p>
          <a:p>
            <a:pPr lvl="1"/>
            <a:r>
              <a:rPr lang="en-US" dirty="0"/>
              <a:t>Responses outside feasible range—200 year </a:t>
            </a:r>
            <a:r>
              <a:rPr lang="en-US" dirty="0" err="1"/>
              <a:t>olds</a:t>
            </a:r>
            <a:r>
              <a:rPr lang="en-US" dirty="0"/>
              <a:t>, child height 2cm, farm size is negative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Correct only when absolutely sure—don’t “over clean”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Check for outliers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Check attrition rates—you may end up going back to collect more data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Plot and describe the data, allows you to check for</a:t>
            </a:r>
          </a:p>
          <a:p>
            <a:pPr lvl="1"/>
            <a:r>
              <a:rPr lang="en-US" dirty="0"/>
              <a:t>Outliers</a:t>
            </a:r>
          </a:p>
          <a:p>
            <a:pPr lvl="1"/>
            <a:r>
              <a:rPr lang="en-US" dirty="0"/>
              <a:t>Bunching</a:t>
            </a:r>
          </a:p>
          <a:p>
            <a:pPr lvl="1"/>
            <a:r>
              <a:rPr lang="en-US" dirty="0"/>
              <a:t>Geolocations in the wrong country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D572-65FF-4A68-B9D3-8CFD6E55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 to treat estimate: individual randomization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719B6-7770-4C16-B80A-C5A91339FFA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5563" y="1437919"/>
                <a:ext cx="11309386" cy="4031063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= </a:t>
                </a:r>
                <a:r>
                  <a:rPr lang="el-GR" sz="3200" dirty="0"/>
                  <a:t>α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outcome for individual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114300" indent="0">
                  <a:buNone/>
                </a:pPr>
                <a:r>
                  <a:rPr lang="el-GR" sz="2000" dirty="0"/>
                  <a:t>α</a:t>
                </a:r>
                <a:r>
                  <a:rPr lang="en-US" dirty="0"/>
                  <a:t> is the mean of the control group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/>
                  <a:t> is the coefficient (impact) we are estimating 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dummy that takes the value 1 if an individual is randomized into treatment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is a set of control variables for each individual </a:t>
                </a:r>
                <a:r>
                  <a:rPr lang="en-US" dirty="0" err="1"/>
                  <a:t>i</a:t>
                </a:r>
                <a:r>
                  <a:rPr lang="en-US" dirty="0"/>
                  <a:t> (common to report but with and without covariates)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is the error term</a:t>
                </a:r>
              </a:p>
              <a:p>
                <a:pPr marL="114300" indent="0">
                  <a:buNone/>
                </a:pPr>
                <a:endParaRPr lang="en-US" sz="400" dirty="0"/>
              </a:p>
              <a:p>
                <a:pPr marL="114300" indent="0">
                  <a:buNone/>
                </a:pPr>
                <a:r>
                  <a:rPr lang="en-US" dirty="0"/>
                  <a:t>Q: what does the ITT coefficient measure?</a:t>
                </a:r>
              </a:p>
              <a:p>
                <a:pPr marL="114300" indent="0">
                  <a:buNone/>
                </a:pPr>
                <a:r>
                  <a:rPr lang="en-US" dirty="0"/>
                  <a:t>       The difference in means between those randomized to T vs C</a:t>
                </a:r>
              </a:p>
              <a:p>
                <a:pPr marL="114300" indent="0">
                  <a:buNone/>
                </a:pPr>
                <a:r>
                  <a:rPr lang="en-US" dirty="0"/>
                  <a:t>        </a:t>
                </a:r>
                <a:r>
                  <a:rPr lang="en-US" dirty="0" err="1"/>
                  <a:t>ie</a:t>
                </a:r>
                <a:r>
                  <a:rPr lang="en-US" dirty="0"/>
                  <a:t> impact of being allocated to T, not of getting the treatment, often this is the policy relevant question</a:t>
                </a:r>
              </a:p>
              <a:p>
                <a:pPr marL="114300" indent="0">
                  <a:buNone/>
                </a:pPr>
                <a:r>
                  <a:rPr lang="en-US" dirty="0"/>
                  <a:t>        ITT measures impact of treatment of those whose behavior changes as a result of treatment (compliers)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719B6-7770-4C16-B80A-C5A91339F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5563" y="1437919"/>
                <a:ext cx="11309386" cy="4031063"/>
              </a:xfrm>
              <a:blipFill>
                <a:blip r:embed="rId2"/>
                <a:stretch>
                  <a:fillRect t="-756" r="-485" b="-12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7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DF18-82D2-47EC-A9C8-2AC9D0E5F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covariates to include?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8B15043-0108-4CD8-ABFD-0009534FB9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1356277"/>
                <a:ext cx="10972800" cy="3982160"/>
              </a:xfrm>
            </p:spPr>
            <p:txBody>
              <a:bodyPr/>
              <a:lstStyle/>
              <a:p>
                <a:r>
                  <a:rPr lang="en-US" dirty="0"/>
                  <a:t>Adding covariates that reduce unexplained variance will increase the precision of our estimate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sz="40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Only covariates that were collected at baseline, or are invariant over time can be used</a:t>
                </a:r>
              </a:p>
              <a:p>
                <a:endParaRPr lang="en-US" sz="40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Usually, adding covariates either does nothing or reduces standard errors. If it leads to radical changes in the estimate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its worth checking what is going on: 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Often cause is there are missing values for a variable so adding it as a covariate leads to dropping a lot of data, or certain kinds of people </a:t>
                </a:r>
              </a:p>
              <a:p>
                <a:pPr lvl="1"/>
                <a:r>
                  <a:rPr lang="en-US" dirty="0" err="1">
                    <a:ea typeface="Cambria Math" panose="02040503050406030204" pitchFamily="18" charset="0"/>
                  </a:rPr>
                  <a:t>Eg</a:t>
                </a:r>
                <a:r>
                  <a:rPr lang="en-US" dirty="0">
                    <a:ea typeface="Cambria Math" panose="02040503050406030204" pitchFamily="18" charset="0"/>
                  </a:rPr>
                  <a:t> including as a covariable a variable that is only available for those who are married means estimating the effect only on married people, where impact might be different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Was there imbalance at baseline on this variable? </a:t>
                </a:r>
              </a:p>
              <a:p>
                <a:pPr marL="571500" lvl="1" indent="0">
                  <a:buNone/>
                </a:pPr>
                <a:endParaRPr lang="en-US" sz="40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But adding “too many” can take away degrees of freedom (or sample size) without doing much to increase precision and can reduce precision.</a:t>
                </a:r>
              </a:p>
              <a:p>
                <a:pPr marL="114300" indent="0">
                  <a:buNone/>
                </a:pPr>
                <a:endParaRPr lang="en-US" sz="400" dirty="0"/>
              </a:p>
              <a:p>
                <a:r>
                  <a:rPr lang="en-US" dirty="0"/>
                  <a:t>Increasingly people use  machine learning techniques to decide which covariates to use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8B15043-0108-4CD8-ABFD-0009534FB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356277"/>
                <a:ext cx="10972800" cy="3982160"/>
              </a:xfrm>
              <a:blipFill>
                <a:blip r:embed="rId2"/>
                <a:stretch>
                  <a:fillRect b="-8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A62A-BACF-4FCF-A6C7-1B25E542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heterogeneous treatment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9FF565E-462A-4A40-8479-56BA2FD8DC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1438275"/>
                <a:ext cx="10972800" cy="3981450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= </a:t>
                </a:r>
                <a:r>
                  <a:rPr lang="el-GR" sz="3200" dirty="0"/>
                  <a:t>α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𝐺𝑖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the coefficient (impact) for girls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dummy that takes the value 1 if an individual is randomized into treatment and is a girl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might be significantly different from 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not significantly different from zero but we still cant rule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unless they are significantly different from each other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9FF565E-462A-4A40-8479-56BA2FD8D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438275"/>
                <a:ext cx="10972800" cy="3981450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7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A62A-BACF-4FCF-A6C7-1B25E542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effects using interaction with treatment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9FF565E-462A-4A40-8479-56BA2FD8DC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1438275"/>
                <a:ext cx="10972800" cy="3981450"/>
              </a:xfrm>
            </p:spPr>
            <p:txBody>
              <a:bodyPr/>
              <a:lstStyle/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:r>
                  <a:rPr lang="el-GR" sz="2800" dirty="0"/>
                  <a:t>α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9FF565E-462A-4A40-8479-56BA2FD8D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438275"/>
                <a:ext cx="10972800" cy="3981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B596BB-82BA-400A-A83B-90AEB47C6C51}"/>
                  </a:ext>
                </a:extLst>
              </p:cNvPr>
              <p:cNvSpPr txBox="1"/>
              <p:nvPr/>
            </p:nvSpPr>
            <p:spPr>
              <a:xfrm>
                <a:off x="609598" y="2516777"/>
                <a:ext cx="11242767" cy="2911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is outcome for individual </a:t>
                </a:r>
                <a:r>
                  <a:rPr lang="en-US" sz="1600" dirty="0" err="1"/>
                  <a:t>i</a:t>
                </a:r>
                <a:endParaRPr lang="en-US" sz="1600" dirty="0"/>
              </a:p>
              <a:p>
                <a:pPr marL="114300" indent="0">
                  <a:buNone/>
                </a:pPr>
                <a:r>
                  <a:rPr lang="el-GR" sz="1800" dirty="0"/>
                  <a:t>α</a:t>
                </a:r>
                <a:r>
                  <a:rPr lang="en-US" sz="1600" dirty="0"/>
                  <a:t> is the mean of the control group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the main treatment effect 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is a dummy that takes the value 1 if an individual is randomized into treatment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is a baseline variable we want to interact with treatment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tells us if the treatment effect is larger if A is larger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600" dirty="0"/>
                  <a:t>is a set of control variables for each individual </a:t>
                </a:r>
                <a:r>
                  <a:rPr lang="en-US" sz="1600" dirty="0" err="1"/>
                  <a:t>i</a:t>
                </a:r>
                <a:r>
                  <a:rPr lang="en-US" sz="1600" dirty="0"/>
                  <a:t> (common to report but with and without covariates)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600" dirty="0"/>
                  <a:t>is the error term</a:t>
                </a:r>
              </a:p>
              <a:p>
                <a:pPr marL="114300" indent="0">
                  <a:buNone/>
                </a:pPr>
                <a:endParaRPr lang="en-US" sz="1600" dirty="0"/>
              </a:p>
              <a:p>
                <a:pPr marL="114300" indent="0">
                  <a:buNone/>
                </a:pPr>
                <a:r>
                  <a:rPr lang="en-US" sz="1600" dirty="0"/>
                  <a:t>Note that when using interaction terms the overall effect of the program is spread between two coefficients (</a:t>
                </a:r>
                <a:r>
                  <a:rPr lang="el-G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sz="1600" dirty="0"/>
                  <a:t>We can also estimate interaction effects between two treatments if we have four arms: T1, T2, T1+T2, C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B596BB-82BA-400A-A83B-90AEB47C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2516777"/>
                <a:ext cx="11242767" cy="2911182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17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89C9-A0B2-49D5-93C4-2B65824F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average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09CF9-8B96-4C73-82CF-71CD69D2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155981"/>
            <a:ext cx="10972800" cy="3982160"/>
          </a:xfrm>
        </p:spPr>
        <p:txBody>
          <a:bodyPr/>
          <a:lstStyle/>
          <a:p>
            <a:r>
              <a:rPr lang="en-US" dirty="0"/>
              <a:t>Programs and policies don’t only influence means, so we should not only test differences in means</a:t>
            </a:r>
          </a:p>
          <a:p>
            <a:r>
              <a:rPr lang="en-US" dirty="0"/>
              <a:t>A new rice seed might reduce or increase variance</a:t>
            </a:r>
          </a:p>
          <a:p>
            <a:r>
              <a:rPr lang="en-US" dirty="0"/>
              <a:t>Some programs might not change median but do change outcomes for a few high performers</a:t>
            </a:r>
          </a:p>
          <a:p>
            <a:r>
              <a:rPr lang="en-US" dirty="0"/>
              <a:t>Quantile regressions compare outcomes by decile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F1C91-8FA6-4860-AE37-C2F25AA5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4" y="2528212"/>
            <a:ext cx="5562886" cy="3321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BA6DB-6D7C-4878-8FE0-448349BC7B94}"/>
              </a:ext>
            </a:extLst>
          </p:cNvPr>
          <p:cNvSpPr txBox="1"/>
          <p:nvPr/>
        </p:nvSpPr>
        <p:spPr>
          <a:xfrm>
            <a:off x="3535680" y="573310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Meager,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0F1E27-E726-4FFB-A107-2E0D21529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21" y="2613034"/>
            <a:ext cx="4262639" cy="3151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03F869-953D-4269-A8AE-0721F7FBC069}"/>
              </a:ext>
            </a:extLst>
          </p:cNvPr>
          <p:cNvSpPr txBox="1"/>
          <p:nvPr/>
        </p:nvSpPr>
        <p:spPr>
          <a:xfrm>
            <a:off x="9466217" y="5733105"/>
            <a:ext cx="192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Banerjee et al (2019)</a:t>
            </a:r>
          </a:p>
        </p:txBody>
      </p:sp>
    </p:spTree>
    <p:extLst>
      <p:ext uri="{BB962C8B-B14F-4D97-AF65-F5344CB8AC3E}">
        <p14:creationId xmlns:p14="http://schemas.microsoft.com/office/powerpoint/2010/main" val="355285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8936-80FB-4019-A35A-A7A72C67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clustered randomization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20B39-A128-4128-8466-D0FB8DE2C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415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1562</Words>
  <Application>Microsoft Office PowerPoint</Application>
  <PresentationFormat>Widescreen</PresentationFormat>
  <Paragraphs>158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Helvetica Neue</vt:lpstr>
      <vt:lpstr>Cambria Math</vt:lpstr>
      <vt:lpstr>Calibri</vt:lpstr>
      <vt:lpstr>UChicago Light Background Master</vt:lpstr>
      <vt:lpstr>The Practicalities of Running Randomized Trials: Lecture 12: Analysis</vt:lpstr>
      <vt:lpstr>Overview</vt:lpstr>
      <vt:lpstr>Initial data checks</vt:lpstr>
      <vt:lpstr>Intention to treat estimate: individual randomization</vt:lpstr>
      <vt:lpstr>Which covariates to include?</vt:lpstr>
      <vt:lpstr>Estimating heterogeneous treatment effects</vt:lpstr>
      <vt:lpstr>Heterogeneous effects using interaction with treatment</vt:lpstr>
      <vt:lpstr>Beyond average effects</vt:lpstr>
      <vt:lpstr>Adjusting for clustered randomization</vt:lpstr>
      <vt:lpstr>Cluster level analysis</vt:lpstr>
      <vt:lpstr>Adjusting for clustering when small number of clusters</vt:lpstr>
      <vt:lpstr>Adjusting for non-compliance</vt:lpstr>
      <vt:lpstr>Interpreting ITT in the context of noncompliance</vt:lpstr>
      <vt:lpstr>Local Average Treatment Effect, Treatment on the Treated, IV</vt:lpstr>
      <vt:lpstr>Subgroups and noncompliance</vt:lpstr>
      <vt:lpstr>Spillovers</vt:lpstr>
      <vt:lpstr>Example: deworming [put in analysis lecture]</vt:lpstr>
      <vt:lpstr>Attrition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2</cp:revision>
  <dcterms:created xsi:type="dcterms:W3CDTF">2018-09-26T14:38:51Z</dcterms:created>
  <dcterms:modified xsi:type="dcterms:W3CDTF">2021-11-03T03:44:29Z</dcterms:modified>
</cp:coreProperties>
</file>