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74" r:id="rId2"/>
    <p:sldId id="275" r:id="rId3"/>
    <p:sldId id="280" r:id="rId4"/>
    <p:sldId id="279" r:id="rId5"/>
    <p:sldId id="281" r:id="rId6"/>
    <p:sldId id="282" r:id="rId7"/>
    <p:sldId id="284" r:id="rId8"/>
    <p:sldId id="355" r:id="rId9"/>
    <p:sldId id="256"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294"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Lst>
  <p:sldSz cx="12192000" cy="6858000"/>
  <p:notesSz cx="6985000" cy="9283700"/>
  <p:embeddedFontLst>
    <p:embeddedFont>
      <p:font typeface="Calibri" panose="020F0502020204030204" pitchFamily="34" charset="0"/>
      <p:regular r:id="rId43"/>
      <p:bold r:id="rId44"/>
      <p:italic r:id="rId45"/>
      <p:boldItalic r:id="rId46"/>
    </p:embeddedFont>
    <p:embeddedFont>
      <p:font typeface="Helvetica Neue" panose="02000503000000020004" pitchFamily="2"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5" roundtripDataSignature="AMtx7mhy9l5FQ2FdhfWoo82LAbHegheq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94749"/>
  </p:normalViewPr>
  <p:slideViewPr>
    <p:cSldViewPr snapToGrid="0">
      <p:cViewPr varScale="1">
        <p:scale>
          <a:sx n="107" d="100"/>
          <a:sy n="107" d="100"/>
        </p:scale>
        <p:origin x="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51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98500" y="4467225"/>
            <a:ext cx="5588000" cy="3656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txBox="1">
            <a:spLocks noGrp="1"/>
          </p:cNvSpPr>
          <p:nvPr>
            <p:ph type="body" idx="1"/>
          </p:nvPr>
        </p:nvSpPr>
        <p:spPr>
          <a:xfrm>
            <a:off x="698500" y="4467225"/>
            <a:ext cx="5588000" cy="3656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2: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3: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4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1: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3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8:notes"/>
          <p:cNvSpPr txBox="1">
            <a:spLocks noGrp="1"/>
          </p:cNvSpPr>
          <p:nvPr>
            <p:ph type="body" idx="1"/>
          </p:nvPr>
        </p:nvSpPr>
        <p:spPr>
          <a:xfrm>
            <a:off x="698500" y="4467225"/>
            <a:ext cx="5588000" cy="3656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48: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9:notes"/>
          <p:cNvSpPr txBox="1">
            <a:spLocks noGrp="1"/>
          </p:cNvSpPr>
          <p:nvPr>
            <p:ph type="body" idx="1"/>
          </p:nvPr>
        </p:nvSpPr>
        <p:spPr>
          <a:xfrm>
            <a:off x="698500" y="4467225"/>
            <a:ext cx="5588000" cy="3656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4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6: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46: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f4dffceba_0_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f4dffceba_0_0:notes"/>
          <p:cNvSpPr txBox="1">
            <a:spLocks noGrp="1"/>
          </p:cNvSpPr>
          <p:nvPr>
            <p:ph type="body" idx="1"/>
          </p:nvPr>
        </p:nvSpPr>
        <p:spPr>
          <a:xfrm>
            <a:off x="698500" y="4467225"/>
            <a:ext cx="5588100" cy="365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5f4dffceba_0_0:notes"/>
          <p:cNvSpPr txBox="1">
            <a:spLocks noGrp="1"/>
          </p:cNvSpPr>
          <p:nvPr>
            <p:ph type="sldNum" idx="12"/>
          </p:nvPr>
        </p:nvSpPr>
        <p:spPr>
          <a:xfrm>
            <a:off x="3956050" y="8818563"/>
            <a:ext cx="30273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14"/>
        <p:cNvGrpSpPr/>
        <p:nvPr/>
      </p:nvGrpSpPr>
      <p:grpSpPr>
        <a:xfrm>
          <a:off x="0" y="0"/>
          <a:ext cx="0" cy="0"/>
          <a:chOff x="0" y="0"/>
          <a:chExt cx="0" cy="0"/>
        </a:xfrm>
      </p:grpSpPr>
      <p:cxnSp>
        <p:nvCxnSpPr>
          <p:cNvPr id="15" name="Google Shape;15;p2"/>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16" name="Google Shape;16;p2"/>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17" name="Google Shape;17;p2"/>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8" name="Google Shape;18;p2"/>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19" name="Google Shape;19;p2"/>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ntent Columns with Subtitles">
  <p:cSld name="Title and Two Content Columns with Subtitles">
    <p:spTree>
      <p:nvGrpSpPr>
        <p:cNvPr id="1" name="Shape 86"/>
        <p:cNvGrpSpPr/>
        <p:nvPr/>
      </p:nvGrpSpPr>
      <p:grpSpPr>
        <a:xfrm>
          <a:off x="0" y="0"/>
          <a:ext cx="0" cy="0"/>
          <a:chOff x="0" y="0"/>
          <a:chExt cx="0" cy="0"/>
        </a:xfrm>
      </p:grpSpPr>
      <p:pic>
        <p:nvPicPr>
          <p:cNvPr id="87" name="Google Shape;87;p11"/>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88" name="Google Shape;88;p11"/>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89" name="Google Shape;89;p11"/>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90" name="Google Shape;90;p11"/>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91" name="Google Shape;91;p11"/>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92" name="Google Shape;92;p1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93" name="Google Shape;93;p1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11"/>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11"/>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7" name="Google Shape;97;p11"/>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6"/>
        <p:cNvGrpSpPr/>
        <p:nvPr/>
      </p:nvGrpSpPr>
      <p:grpSpPr>
        <a:xfrm>
          <a:off x="0" y="0"/>
          <a:ext cx="0" cy="0"/>
          <a:chOff x="0" y="0"/>
          <a:chExt cx="0" cy="0"/>
        </a:xfrm>
      </p:grpSpPr>
      <p:pic>
        <p:nvPicPr>
          <p:cNvPr id="107" name="Google Shape;107;p13"/>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108" name="Google Shape;108;p13"/>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109" name="Google Shape;109;p13"/>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110" name="Google Shape;110;p13"/>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11" name="Google Shape;111;p13"/>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112" name="Google Shape;112;p1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with Subtitle (No Subtitle or Header Line)">
  <p:cSld name="Title and Content with Subtitle (No Subtitle or Header Line)">
    <p:spTree>
      <p:nvGrpSpPr>
        <p:cNvPr id="1" name="Shape 113"/>
        <p:cNvGrpSpPr/>
        <p:nvPr/>
      </p:nvGrpSpPr>
      <p:grpSpPr>
        <a:xfrm>
          <a:off x="0" y="0"/>
          <a:ext cx="0" cy="0"/>
          <a:chOff x="0" y="0"/>
          <a:chExt cx="0" cy="0"/>
        </a:xfrm>
      </p:grpSpPr>
      <p:sp>
        <p:nvSpPr>
          <p:cNvPr id="114" name="Google Shape;114;p14"/>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5" name="Google Shape;115;p14"/>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with Subtitle (No Header Line)">
  <p:cSld name="Title and Content with Subtitle (No Header Line)">
    <p:spTree>
      <p:nvGrpSpPr>
        <p:cNvPr id="1" name="Shape 117"/>
        <p:cNvGrpSpPr/>
        <p:nvPr/>
      </p:nvGrpSpPr>
      <p:grpSpPr>
        <a:xfrm>
          <a:off x="0" y="0"/>
          <a:ext cx="0" cy="0"/>
          <a:chOff x="0" y="0"/>
          <a:chExt cx="0" cy="0"/>
        </a:xfrm>
      </p:grpSpPr>
      <p:sp>
        <p:nvSpPr>
          <p:cNvPr id="118" name="Google Shape;118;p1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9" name="Google Shape;119;p15"/>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15"/>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ntent Rows (No Subtitle or Header Line)">
  <p:cSld name="Title and Two Content Rows (No Subtitle or Header Line)">
    <p:spTree>
      <p:nvGrpSpPr>
        <p:cNvPr id="1" name="Shape 122"/>
        <p:cNvGrpSpPr/>
        <p:nvPr/>
      </p:nvGrpSpPr>
      <p:grpSpPr>
        <a:xfrm>
          <a:off x="0" y="0"/>
          <a:ext cx="0" cy="0"/>
          <a:chOff x="0" y="0"/>
          <a:chExt cx="0" cy="0"/>
        </a:xfrm>
      </p:grpSpPr>
      <p:sp>
        <p:nvSpPr>
          <p:cNvPr id="123" name="Google Shape;123;p1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4" name="Google Shape;124;p1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16"/>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ntent Rows with Subtitle (No Header Line)">
  <p:cSld name="Title and Two Content Rows with Subtitle (No Header Line)">
    <p:spTree>
      <p:nvGrpSpPr>
        <p:cNvPr id="1" name="Shape 127"/>
        <p:cNvGrpSpPr/>
        <p:nvPr/>
      </p:nvGrpSpPr>
      <p:grpSpPr>
        <a:xfrm>
          <a:off x="0" y="0"/>
          <a:ext cx="0" cy="0"/>
          <a:chOff x="0" y="0"/>
          <a:chExt cx="0" cy="0"/>
        </a:xfrm>
      </p:grpSpPr>
      <p:sp>
        <p:nvSpPr>
          <p:cNvPr id="128" name="Google Shape;128;p1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9" name="Google Shape;129;p1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7"/>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2" name="Google Shape;132;p17"/>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ntent Columns (No Subtitles or Header Line)">
  <p:cSld name="Title and Two Content Columns (No Subtitles or Header Line)">
    <p:spTree>
      <p:nvGrpSpPr>
        <p:cNvPr id="1" name="Shape 133"/>
        <p:cNvGrpSpPr/>
        <p:nvPr/>
      </p:nvGrpSpPr>
      <p:grpSpPr>
        <a:xfrm>
          <a:off x="0" y="0"/>
          <a:ext cx="0" cy="0"/>
          <a:chOff x="0" y="0"/>
          <a:chExt cx="0" cy="0"/>
        </a:xfrm>
      </p:grpSpPr>
      <p:sp>
        <p:nvSpPr>
          <p:cNvPr id="134" name="Google Shape;134;p1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35" name="Google Shape;135;p1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7" name="Google Shape;137;p18"/>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ntent Columns with Subtitles (No Header Line)">
  <p:cSld name="Title and Two Content Columns with Subtitles (No Header Line)">
    <p:spTree>
      <p:nvGrpSpPr>
        <p:cNvPr id="1" name="Shape 138"/>
        <p:cNvGrpSpPr/>
        <p:nvPr/>
      </p:nvGrpSpPr>
      <p:grpSpPr>
        <a:xfrm>
          <a:off x="0" y="0"/>
          <a:ext cx="0" cy="0"/>
          <a:chOff x="0" y="0"/>
          <a:chExt cx="0" cy="0"/>
        </a:xfrm>
      </p:grpSpPr>
      <p:sp>
        <p:nvSpPr>
          <p:cNvPr id="139" name="Google Shape;139;p1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0" name="Google Shape;140;p19"/>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19"/>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19"/>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19"/>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1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No Header Line)">
  <p:cSld name="Title Only (No Header Line)">
    <p:spTree>
      <p:nvGrpSpPr>
        <p:cNvPr id="1" name="Shape 145"/>
        <p:cNvGrpSpPr/>
        <p:nvPr/>
      </p:nvGrpSpPr>
      <p:grpSpPr>
        <a:xfrm>
          <a:off x="0" y="0"/>
          <a:ext cx="0" cy="0"/>
          <a:chOff x="0" y="0"/>
          <a:chExt cx="0" cy="0"/>
        </a:xfrm>
      </p:grpSpPr>
      <p:sp>
        <p:nvSpPr>
          <p:cNvPr id="146" name="Google Shape;146;p2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7" name="Google Shape;147;p2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ntent Columns Alternate (No Header Line)" type="objTx">
  <p:cSld name="OBJECT_WITH_CAPTION_TEXT">
    <p:spTree>
      <p:nvGrpSpPr>
        <p:cNvPr id="1" name="Shape 150"/>
        <p:cNvGrpSpPr/>
        <p:nvPr/>
      </p:nvGrpSpPr>
      <p:grpSpPr>
        <a:xfrm>
          <a:off x="0" y="0"/>
          <a:ext cx="0" cy="0"/>
          <a:chOff x="0" y="0"/>
          <a:chExt cx="0" cy="0"/>
        </a:xfrm>
      </p:grpSpPr>
      <p:sp>
        <p:nvSpPr>
          <p:cNvPr id="151" name="Google Shape;151;p22"/>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2" name="Google Shape;152;p22"/>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2"/>
          <p:cNvSpPr txBox="1">
            <a:spLocks noGrp="1"/>
          </p:cNvSpPr>
          <p:nvPr>
            <p:ph type="body" idx="1"/>
          </p:nvPr>
        </p:nvSpPr>
        <p:spPr>
          <a:xfrm>
            <a:off x="4766733" y="273075"/>
            <a:ext cx="6815667" cy="5853113"/>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vl1pPr>
            <a:lvl2pPr marL="914400" lvl="1" indent="-330200" algn="l">
              <a:spcBef>
                <a:spcPts val="320"/>
              </a:spcBef>
              <a:spcAft>
                <a:spcPts val="0"/>
              </a:spcAft>
              <a:buClr>
                <a:schemeClr val="dk1"/>
              </a:buClr>
              <a:buSzPts val="1600"/>
              <a:buChar char="–"/>
              <a:defRPr sz="1600"/>
            </a:lvl2pPr>
            <a:lvl3pPr marL="1371600" lvl="2" indent="-330200" algn="l">
              <a:spcBef>
                <a:spcPts val="320"/>
              </a:spcBef>
              <a:spcAft>
                <a:spcPts val="0"/>
              </a:spcAft>
              <a:buClr>
                <a:schemeClr val="dk1"/>
              </a:buClr>
              <a:buSzPts val="1600"/>
              <a:buChar char="•"/>
              <a:defRPr sz="16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4" name="Google Shape;154;p22"/>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A (No Header Line)">
  <p:cSld name="Title Slide A (No Header Line)">
    <p:spTree>
      <p:nvGrpSpPr>
        <p:cNvPr id="1" name="Shape 21"/>
        <p:cNvGrpSpPr/>
        <p:nvPr/>
      </p:nvGrpSpPr>
      <p:grpSpPr>
        <a:xfrm>
          <a:off x="0" y="0"/>
          <a:ext cx="0" cy="0"/>
          <a:chOff x="0" y="0"/>
          <a:chExt cx="0" cy="0"/>
        </a:xfrm>
      </p:grpSpPr>
      <p:sp>
        <p:nvSpPr>
          <p:cNvPr id="22" name="Google Shape;22;p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23" name="Google Shape;23;p3"/>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with Title and Content (No Header Line)" type="picTx">
  <p:cSld name="PICTURE_WITH_CAPTION_TEXT">
    <p:spTree>
      <p:nvGrpSpPr>
        <p:cNvPr id="1" name="Shape 155"/>
        <p:cNvGrpSpPr/>
        <p:nvPr/>
      </p:nvGrpSpPr>
      <p:grpSpPr>
        <a:xfrm>
          <a:off x="0" y="0"/>
          <a:ext cx="0" cy="0"/>
          <a:chOff x="0" y="0"/>
          <a:chExt cx="0" cy="0"/>
        </a:xfrm>
      </p:grpSpPr>
      <p:sp>
        <p:nvSpPr>
          <p:cNvPr id="156" name="Google Shape;156;p2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7" name="Google Shape;157;p23"/>
          <p:cNvSpPr txBox="1">
            <a:spLocks noGrp="1"/>
          </p:cNvSpPr>
          <p:nvPr>
            <p:ph type="title"/>
          </p:nvPr>
        </p:nvSpPr>
        <p:spPr>
          <a:xfrm>
            <a:off x="2389717" y="4502024"/>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a:spLocks noGrp="1"/>
          </p:cNvSpPr>
          <p:nvPr>
            <p:ph type="pic" idx="2"/>
          </p:nvPr>
        </p:nvSpPr>
        <p:spPr>
          <a:xfrm>
            <a:off x="2389717" y="314199"/>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9" name="Google Shape;159;p23"/>
          <p:cNvSpPr txBox="1">
            <a:spLocks noGrp="1"/>
          </p:cNvSpPr>
          <p:nvPr>
            <p:ph type="body" idx="1"/>
          </p:nvPr>
        </p:nvSpPr>
        <p:spPr>
          <a:xfrm>
            <a:off x="2389717" y="5068762"/>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25"/>
        <p:cNvGrpSpPr/>
        <p:nvPr/>
      </p:nvGrpSpPr>
      <p:grpSpPr>
        <a:xfrm>
          <a:off x="0" y="0"/>
          <a:ext cx="0" cy="0"/>
          <a:chOff x="0" y="0"/>
          <a:chExt cx="0" cy="0"/>
        </a:xfrm>
      </p:grpSpPr>
      <p:cxnSp>
        <p:nvCxnSpPr>
          <p:cNvPr id="26" name="Google Shape;26;p4"/>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27" name="Google Shape;27;p4"/>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28" name="Google Shape;28;p4"/>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29" name="Google Shape;29;p4"/>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30" name="Google Shape;30;p4"/>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600" b="1"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B (No Header Line)" type="secHead">
  <p:cSld name="SECTION_HEADER">
    <p:spTree>
      <p:nvGrpSpPr>
        <p:cNvPr id="1" name="Shape 32"/>
        <p:cNvGrpSpPr/>
        <p:nvPr/>
      </p:nvGrpSpPr>
      <p:grpSpPr>
        <a:xfrm>
          <a:off x="0" y="0"/>
          <a:ext cx="0" cy="0"/>
          <a:chOff x="0" y="0"/>
          <a:chExt cx="0" cy="0"/>
        </a:xfrm>
      </p:grpSpPr>
      <p:sp>
        <p:nvSpPr>
          <p:cNvPr id="33" name="Google Shape;33;p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34" name="Google Shape;34;p5"/>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600" b="1"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No Subtitle)">
  <p:cSld name="Title and Content (No Subtitle)">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38" name="Google Shape;38;p6"/>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39" name="Google Shape;39;p6"/>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40" name="Google Shape;40;p6"/>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41" name="Google Shape;41;p6"/>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42" name="Google Shape;42;p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43" name="Google Shape;43;p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with Subtitle">
  <p:cSld name="Title and Content with Subtitle">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47" name="Google Shape;47;p7"/>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48" name="Google Shape;48;p7"/>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49" name="Google Shape;49;p7"/>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50" name="Google Shape;50;p7"/>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51" name="Google Shape;51;p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52" name="Google Shape;52;p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ntent Rows (No Subtitle)">
  <p:cSld name="Title and Two Content Rows (No Subtitle)">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57" name="Google Shape;57;p8"/>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58" name="Google Shape;58;p8"/>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59" name="Google Shape;59;p8"/>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60" name="Google Shape;60;p8"/>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61" name="Google Shape;61;p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62" name="Google Shape;62;p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8"/>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ntent Rows with Subtitle">
  <p:cSld name="Title and Two Content Rows with Subtitle">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67" name="Google Shape;67;p9"/>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68" name="Google Shape;68;p9"/>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69" name="Google Shape;69;p9"/>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70" name="Google Shape;70;p9"/>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71" name="Google Shape;71;p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72" name="Google Shape;72;p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9"/>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ntent Columns (No Subtitles)">
  <p:cSld name="Title and Two Content Columns (No Subtitles)">
    <p:spTree>
      <p:nvGrpSpPr>
        <p:cNvPr id="1"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78" name="Google Shape;78;p10"/>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79" name="Google Shape;79;p10"/>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80" name="Google Shape;80;p10"/>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81" name="Google Shape;81;p10"/>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82" name="Google Shape;82;p1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83" name="Google Shape;83;p1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5" name="Google Shape;85;p10"/>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7848" y="36576"/>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9pPr>
          </a:lstStyle>
          <a:p>
            <a:endParaRPr/>
          </a:p>
        </p:txBody>
      </p:sp>
      <p:sp>
        <p:nvSpPr>
          <p:cNvPr id="11" name="Google Shape;11;p1"/>
          <p:cNvSpPr txBox="1">
            <a:spLocks noGrp="1"/>
          </p:cNvSpPr>
          <p:nvPr>
            <p:ph type="body" idx="1"/>
          </p:nvPr>
        </p:nvSpPr>
        <p:spPr>
          <a:xfrm>
            <a:off x="612650" y="1308173"/>
            <a:ext cx="10972800" cy="3818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2" name="Google Shape;12;p1"/>
          <p:cNvSpPr/>
          <p:nvPr/>
        </p:nvSpPr>
        <p:spPr>
          <a:xfrm>
            <a:off x="0" y="6021388"/>
            <a:ext cx="12203113" cy="876300"/>
          </a:xfrm>
          <a:prstGeom prst="rect">
            <a:avLst/>
          </a:prstGeom>
          <a:solidFill>
            <a:srgbClr val="8E1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1"/>
          <p:cNvPicPr preferRelativeResize="0"/>
          <p:nvPr userDrawn="1"/>
        </p:nvPicPr>
        <p:blipFill rotWithShape="1">
          <a:blip r:embed="rId22">
            <a:alphaModFix/>
          </a:blip>
          <a:srcRect t="1" r="57212" b="5679"/>
          <a:stretch/>
        </p:blipFill>
        <p:spPr>
          <a:xfrm>
            <a:off x="168733" y="6051300"/>
            <a:ext cx="2787531" cy="7701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How many variables to stratify on</a:t>
            </a:r>
            <a:endParaRPr/>
          </a:p>
        </p:txBody>
      </p:sp>
      <p:sp>
        <p:nvSpPr>
          <p:cNvPr id="254" name="Google Shape;254;p7"/>
          <p:cNvSpPr txBox="1">
            <a:spLocks noGrp="1"/>
          </p:cNvSpPr>
          <p:nvPr>
            <p:ph type="body" idx="1"/>
          </p:nvPr>
        </p:nvSpPr>
        <p:spPr>
          <a:xfrm>
            <a:off x="612648" y="1228334"/>
            <a:ext cx="10972800" cy="4458446"/>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i="1" dirty="0"/>
              <a:t>Objective: </a:t>
            </a:r>
            <a:r>
              <a:rPr lang="en-US" dirty="0"/>
              <a:t>stratify on variables that will explain a large share of the variation in the outcomes that interest us.</a:t>
            </a:r>
            <a:endParaRPr dirty="0"/>
          </a:p>
          <a:p>
            <a:pPr marL="457200" lvl="0" indent="-342900" algn="l" rtl="0">
              <a:lnSpc>
                <a:spcPct val="100000"/>
              </a:lnSpc>
              <a:spcBef>
                <a:spcPts val="960"/>
              </a:spcBef>
              <a:spcAft>
                <a:spcPts val="0"/>
              </a:spcAft>
              <a:buSzPts val="1800"/>
              <a:buChar char="•"/>
            </a:pPr>
            <a:r>
              <a:rPr lang="en-US" i="1" dirty="0"/>
              <a:t>Challenge: </a:t>
            </a:r>
            <a:r>
              <a:rPr lang="en-US" dirty="0"/>
              <a:t>we cant stratify on all of them, strata get too small</a:t>
            </a:r>
          </a:p>
          <a:p>
            <a:pPr lvl="1">
              <a:spcBef>
                <a:spcPts val="960"/>
              </a:spcBef>
              <a:buChar char="•"/>
            </a:pPr>
            <a:r>
              <a:rPr lang="en-US" dirty="0"/>
              <a:t>The more variables we stratify on, the less balance we get on the original variables</a:t>
            </a:r>
          </a:p>
          <a:p>
            <a:pPr marL="457200" lvl="0" indent="-342900" algn="l" rtl="0">
              <a:lnSpc>
                <a:spcPct val="100000"/>
              </a:lnSpc>
              <a:spcBef>
                <a:spcPts val="960"/>
              </a:spcBef>
              <a:spcAft>
                <a:spcPts val="0"/>
              </a:spcAft>
              <a:buSzPts val="1800"/>
              <a:buChar char="•"/>
            </a:pPr>
            <a:r>
              <a:rPr lang="en-US" dirty="0"/>
              <a:t>E.g.: Say we are measuring the impact of an education program on test scores many factors correlated with test scores. </a:t>
            </a:r>
          </a:p>
          <a:p>
            <a:pPr lvl="1">
              <a:spcBef>
                <a:spcPts val="960"/>
              </a:spcBef>
              <a:buChar char="•"/>
            </a:pPr>
            <a:r>
              <a:rPr lang="en-US" dirty="0"/>
              <a:t>If we just stratify on baseline test scores only, can create subsamples with very similar test scores</a:t>
            </a:r>
          </a:p>
          <a:p>
            <a:pPr lvl="1">
              <a:spcBef>
                <a:spcPts val="960"/>
              </a:spcBef>
              <a:buChar char="•"/>
            </a:pPr>
            <a:r>
              <a:rPr lang="en-US" dirty="0"/>
              <a:t>If we stratify on 10 different variables, we might only be able to stratify test scores by top half vs bottom half of the test score distribution</a:t>
            </a:r>
            <a:endParaRPr dirty="0"/>
          </a:p>
          <a:p>
            <a:pPr marL="457200" lvl="0" indent="-342900" algn="l" rtl="0">
              <a:lnSpc>
                <a:spcPct val="100000"/>
              </a:lnSpc>
              <a:spcBef>
                <a:spcPts val="960"/>
              </a:spcBef>
              <a:spcAft>
                <a:spcPts val="0"/>
              </a:spcAft>
              <a:buSzPts val="1800"/>
              <a:buChar char="•"/>
            </a:pPr>
            <a:r>
              <a:rPr lang="en-US" i="1" dirty="0"/>
              <a:t>Note: we need to have at least as many units in our strata as we have randomization cells (</a:t>
            </a:r>
            <a:r>
              <a:rPr lang="en-US" i="1" dirty="0" err="1"/>
              <a:t>ie</a:t>
            </a:r>
            <a:r>
              <a:rPr lang="en-US" i="1" dirty="0"/>
              <a:t> things we are randomizing to, like treatment 1 treatment 2 and control= 3 randomization cells)</a:t>
            </a:r>
          </a:p>
          <a:p>
            <a:pPr marL="457200" lvl="0" indent="-342900" algn="l" rtl="0">
              <a:lnSpc>
                <a:spcPct val="100000"/>
              </a:lnSpc>
              <a:spcBef>
                <a:spcPts val="960"/>
              </a:spcBef>
              <a:spcAft>
                <a:spcPts val="0"/>
              </a:spcAft>
              <a:buSzPts val="1800"/>
              <a:buChar char="•"/>
            </a:pPr>
            <a:r>
              <a:rPr lang="en-US" i="1" dirty="0"/>
              <a:t>If attrition in units, then we need many more units in our strata than we have randomization cells</a:t>
            </a:r>
          </a:p>
          <a:p>
            <a:pPr marL="457200" lvl="0" indent="-342900" algn="l" rtl="0">
              <a:lnSpc>
                <a:spcPct val="100000"/>
              </a:lnSpc>
              <a:spcBef>
                <a:spcPts val="960"/>
              </a:spcBef>
              <a:spcAft>
                <a:spcPts val="0"/>
              </a:spcAft>
              <a:buSzPts val="1800"/>
              <a:buChar char="•"/>
            </a:pPr>
            <a:r>
              <a:rPr lang="en-US" i="1" dirty="0"/>
              <a:t>Q: why?</a:t>
            </a:r>
            <a:endParaRPr dirty="0"/>
          </a:p>
          <a:p>
            <a:pPr marL="457200" lvl="0" indent="-228600" algn="l" rtl="0">
              <a:lnSpc>
                <a:spcPct val="100000"/>
              </a:lnSpc>
              <a:spcBef>
                <a:spcPts val="960"/>
              </a:spcBef>
              <a:spcAft>
                <a:spcPts val="600"/>
              </a:spcAft>
              <a:buSzPts val="1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sz="2400" dirty="0">
                <a:solidFill>
                  <a:schemeClr val="tx1"/>
                </a:solidFill>
              </a:rPr>
              <a:t>Ethical principles</a:t>
            </a:r>
          </a:p>
          <a:p>
            <a:endParaRPr lang="en-US" sz="700" dirty="0">
              <a:solidFill>
                <a:schemeClr val="tx1"/>
              </a:solidFill>
            </a:endParaRPr>
          </a:p>
          <a:p>
            <a:r>
              <a:rPr lang="en-US" sz="2400" dirty="0">
                <a:solidFill>
                  <a:schemeClr val="tx1"/>
                </a:solidFill>
              </a:rPr>
              <a:t>The division between research and practice</a:t>
            </a:r>
          </a:p>
          <a:p>
            <a:endParaRPr lang="en-US" sz="700" dirty="0">
              <a:solidFill>
                <a:schemeClr val="tx1"/>
              </a:solidFill>
            </a:endParaRPr>
          </a:p>
          <a:p>
            <a:r>
              <a:rPr lang="en-US" sz="2400" dirty="0">
                <a:solidFill>
                  <a:schemeClr val="tx1"/>
                </a:solidFill>
              </a:rPr>
              <a:t>Respect for persons and informed consent</a:t>
            </a:r>
          </a:p>
          <a:p>
            <a:endParaRPr lang="en-US" sz="700" dirty="0">
              <a:solidFill>
                <a:schemeClr val="tx1"/>
              </a:solidFill>
            </a:endParaRPr>
          </a:p>
          <a:p>
            <a:r>
              <a:rPr lang="en-US" sz="2400" dirty="0">
                <a:solidFill>
                  <a:schemeClr val="tx1"/>
                </a:solidFill>
              </a:rPr>
              <a:t>Justice principle: who benefits from research?</a:t>
            </a:r>
          </a:p>
          <a:p>
            <a:endParaRPr lang="en-US" sz="700" dirty="0">
              <a:solidFill>
                <a:schemeClr val="tx1"/>
              </a:solidFill>
            </a:endParaRPr>
          </a:p>
          <a:p>
            <a:r>
              <a:rPr lang="en-US" sz="2400" dirty="0">
                <a:solidFill>
                  <a:schemeClr val="tx1"/>
                </a:solidFill>
              </a:rPr>
              <a:t>Weighing costs and benefits under the benefice principle</a:t>
            </a:r>
          </a:p>
          <a:p>
            <a:endParaRPr lang="en-US" sz="700" dirty="0">
              <a:solidFill>
                <a:schemeClr val="tx1"/>
              </a:solidFill>
            </a:endParaRPr>
          </a:p>
          <a:p>
            <a:r>
              <a:rPr lang="en-US" sz="2400" dirty="0">
                <a:solidFill>
                  <a:schemeClr val="tx1"/>
                </a:solidFill>
              </a:rPr>
              <a:t>Ethics of different forms of randomization</a:t>
            </a:r>
          </a:p>
          <a:p>
            <a:endParaRPr lang="en-US" sz="600" dirty="0">
              <a:solidFill>
                <a:schemeClr val="tx1"/>
              </a:solidFill>
            </a:endParaRPr>
          </a:p>
          <a:p>
            <a:r>
              <a:rPr lang="en-US" sz="2400" dirty="0">
                <a:solidFill>
                  <a:schemeClr val="tx1"/>
                </a:solidFill>
              </a:rPr>
              <a:t>Steps involved in complying with IRB regulations</a:t>
            </a:r>
          </a:p>
          <a:p>
            <a:endParaRPr lang="en-US" dirty="0"/>
          </a:p>
        </p:txBody>
      </p:sp>
    </p:spTree>
    <p:extLst>
      <p:ext uri="{BB962C8B-B14F-4D97-AF65-F5344CB8AC3E}">
        <p14:creationId xmlns:p14="http://schemas.microsoft.com/office/powerpoint/2010/main" val="36589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Ethical considerations: background</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solidFill>
                  <a:schemeClr val="tx1"/>
                </a:solidFill>
              </a:rPr>
              <a:t>Belmont principles (and equivalent in other countries) establish ethical rules for research that involves human subjects.</a:t>
            </a:r>
          </a:p>
          <a:p>
            <a:r>
              <a:rPr lang="en-US" dirty="0">
                <a:solidFill>
                  <a:schemeClr val="tx1"/>
                </a:solidFill>
              </a:rPr>
              <a:t>Include 3 key principles:</a:t>
            </a:r>
          </a:p>
          <a:p>
            <a:pPr lvl="1"/>
            <a:r>
              <a:rPr lang="en-US" dirty="0">
                <a:solidFill>
                  <a:schemeClr val="tx1"/>
                </a:solidFill>
              </a:rPr>
              <a:t>Respect for persons: participants should be informed of risks and given a choice about participation</a:t>
            </a:r>
          </a:p>
          <a:p>
            <a:pPr lvl="1"/>
            <a:r>
              <a:rPr lang="en-US" dirty="0">
                <a:solidFill>
                  <a:schemeClr val="tx1"/>
                </a:solidFill>
              </a:rPr>
              <a:t>Benefice: the risks of research should be carefully weighed against the benefits. Risks should be minimized</a:t>
            </a:r>
          </a:p>
          <a:p>
            <a:pPr lvl="1"/>
            <a:r>
              <a:rPr lang="en-US" dirty="0">
                <a:solidFill>
                  <a:schemeClr val="tx1"/>
                </a:solidFill>
              </a:rPr>
              <a:t>Justice: the people (and the type of people) who take the risks should be those who benefit</a:t>
            </a:r>
          </a:p>
          <a:p>
            <a:endParaRPr lang="en-US" dirty="0">
              <a:solidFill>
                <a:schemeClr val="tx1"/>
              </a:solidFill>
            </a:endParaRPr>
          </a:p>
          <a:p>
            <a:r>
              <a:rPr lang="en-US" dirty="0">
                <a:solidFill>
                  <a:schemeClr val="tx1"/>
                </a:solidFill>
              </a:rPr>
              <a:t>Q: what ethical tradition do these principles derive from? to what extent do they reflect a rights based or a utilitarian approach?</a:t>
            </a:r>
          </a:p>
          <a:p>
            <a:endParaRPr lang="en-US" dirty="0"/>
          </a:p>
        </p:txBody>
      </p:sp>
    </p:spTree>
    <p:extLst>
      <p:ext uri="{BB962C8B-B14F-4D97-AF65-F5344CB8AC3E}">
        <p14:creationId xmlns:p14="http://schemas.microsoft.com/office/powerpoint/2010/main" val="397524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Implications: approval for study</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Many universities have Institutional Review Boards who review all human subject research of students, faculty and staff</a:t>
            </a:r>
          </a:p>
          <a:p>
            <a:endParaRPr lang="en-US" sz="1000" dirty="0"/>
          </a:p>
          <a:p>
            <a:r>
              <a:rPr lang="en-US" dirty="0"/>
              <a:t>Research is considered to involve human subjects if</a:t>
            </a:r>
          </a:p>
          <a:p>
            <a:pPr lvl="1"/>
            <a:r>
              <a:rPr lang="en-US" dirty="0"/>
              <a:t>interacting with human subjects</a:t>
            </a:r>
          </a:p>
          <a:p>
            <a:pPr lvl="1"/>
            <a:r>
              <a:rPr lang="en-US" dirty="0"/>
              <a:t>collecting data on individuals</a:t>
            </a:r>
          </a:p>
          <a:p>
            <a:pPr lvl="1"/>
            <a:r>
              <a:rPr lang="en-US" dirty="0"/>
              <a:t>using data that includes personally identifying information (</a:t>
            </a:r>
            <a:r>
              <a:rPr lang="en-US" dirty="0" err="1"/>
              <a:t>eg</a:t>
            </a:r>
            <a:r>
              <a:rPr lang="en-US" dirty="0"/>
              <a:t> names and addresses)</a:t>
            </a:r>
          </a:p>
          <a:p>
            <a:endParaRPr lang="en-US" sz="900" dirty="0"/>
          </a:p>
          <a:p>
            <a:endParaRPr lang="en-US" sz="1000" dirty="0"/>
          </a:p>
          <a:p>
            <a:r>
              <a:rPr lang="en-US" dirty="0"/>
              <a:t>May also require approvals from review board where study takes place</a:t>
            </a:r>
          </a:p>
          <a:p>
            <a:endParaRPr lang="en-US" sz="1000" dirty="0"/>
          </a:p>
          <a:p>
            <a:r>
              <a:rPr lang="en-US" dirty="0"/>
              <a:t>“Practice” is not covered but “research” is</a:t>
            </a:r>
          </a:p>
          <a:p>
            <a:pPr marL="114300" indent="0">
              <a:buNone/>
            </a:pPr>
            <a:endParaRPr lang="en-US" dirty="0"/>
          </a:p>
        </p:txBody>
      </p:sp>
    </p:spTree>
    <p:extLst>
      <p:ext uri="{BB962C8B-B14F-4D97-AF65-F5344CB8AC3E}">
        <p14:creationId xmlns:p14="http://schemas.microsoft.com/office/powerpoint/2010/main" val="102193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Definition of research</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This definition is often vague:</a:t>
            </a:r>
          </a:p>
          <a:p>
            <a:pPr lvl="1"/>
            <a:r>
              <a:rPr lang="en-US" dirty="0"/>
              <a:t>Canada: “an undertaking intended to extend knowledge through a disciplined inquiry or systematic investigation.”</a:t>
            </a:r>
          </a:p>
          <a:p>
            <a:pPr lvl="1"/>
            <a:r>
              <a:rPr lang="en-US" dirty="0"/>
              <a:t>US: “systematic study”. But Belmont report explicitly says line between practice and research is different in social science and does not attempt to define it.</a:t>
            </a:r>
          </a:p>
          <a:p>
            <a:pPr lvl="1"/>
            <a:endParaRPr lang="en-US" sz="1000" dirty="0"/>
          </a:p>
          <a:p>
            <a:r>
              <a:rPr lang="en-US" dirty="0"/>
              <a:t>Access to identified data is one trigger, Q: is it/should it be the only trigger?</a:t>
            </a:r>
          </a:p>
          <a:p>
            <a:endParaRPr lang="en-US" dirty="0"/>
          </a:p>
          <a:p>
            <a:r>
              <a:rPr lang="en-US" dirty="0"/>
              <a:t>Best to assume your study counts as research</a:t>
            </a:r>
          </a:p>
          <a:p>
            <a:endParaRPr lang="en-US" sz="1000" dirty="0"/>
          </a:p>
          <a:p>
            <a:r>
              <a:rPr lang="en-US" dirty="0"/>
              <a:t>Q: do the ethical rules cover the evaluation or also the program being evaluated?</a:t>
            </a:r>
          </a:p>
          <a:p>
            <a:pPr marL="114300" indent="0">
              <a:buNone/>
            </a:pPr>
            <a:endParaRPr lang="en-US" dirty="0"/>
          </a:p>
        </p:txBody>
      </p:sp>
    </p:spTree>
    <p:extLst>
      <p:ext uri="{BB962C8B-B14F-4D97-AF65-F5344CB8AC3E}">
        <p14:creationId xmlns:p14="http://schemas.microsoft.com/office/powerpoint/2010/main" val="238577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Practice vs research</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When researchers studied the impact of the Vietnam war by comparing winners and losers in the draft lottery (Angrist, 1990), there was no question of  the draft being subject to ethical approval</a:t>
            </a:r>
          </a:p>
          <a:p>
            <a:pPr lvl="1"/>
            <a:endParaRPr lang="en-US" sz="1000" dirty="0"/>
          </a:p>
          <a:p>
            <a:r>
              <a:rPr lang="en-US" dirty="0"/>
              <a:t>When researcher invents new vaccine and tests it on humans the risk of the program (vaccine) is part of the risk/benefit calculation</a:t>
            </a:r>
          </a:p>
          <a:p>
            <a:endParaRPr lang="en-US" sz="1000" dirty="0"/>
          </a:p>
          <a:p>
            <a:r>
              <a:rPr lang="en-US" dirty="0"/>
              <a:t>Potential criteria for judging if the program is covered by IRB rules</a:t>
            </a:r>
          </a:p>
          <a:p>
            <a:pPr lvl="1"/>
            <a:r>
              <a:rPr lang="en-US" dirty="0"/>
              <a:t>Is the researcher undertaking the program or is a third party?</a:t>
            </a:r>
          </a:p>
          <a:p>
            <a:pPr lvl="1"/>
            <a:r>
              <a:rPr lang="en-US" dirty="0"/>
              <a:t>Would the program have gone ahead without the evaluation?</a:t>
            </a:r>
          </a:p>
          <a:p>
            <a:pPr lvl="1"/>
            <a:r>
              <a:rPr lang="en-US" dirty="0"/>
              <a:t>To what extend is the design of the program influenced by the evaluation and/or the evaluator? </a:t>
            </a:r>
          </a:p>
          <a:p>
            <a:pPr lvl="1"/>
            <a:r>
              <a:rPr lang="en-US" dirty="0"/>
              <a:t>Is the program novel or of the type in common usage?</a:t>
            </a:r>
          </a:p>
          <a:p>
            <a:endParaRPr lang="en-US" sz="1100" dirty="0"/>
          </a:p>
          <a:p>
            <a:r>
              <a:rPr lang="en-US" dirty="0"/>
              <a:t>In IRB documentation, worth explaining the program and potential risks as well as level of researcher involvement</a:t>
            </a:r>
          </a:p>
          <a:p>
            <a:endParaRPr lang="en-US" dirty="0"/>
          </a:p>
          <a:p>
            <a:endParaRPr lang="en-US" sz="1100" dirty="0"/>
          </a:p>
          <a:p>
            <a:pPr marL="114300" indent="0">
              <a:buNone/>
            </a:pPr>
            <a:endParaRPr lang="en-US" dirty="0"/>
          </a:p>
        </p:txBody>
      </p:sp>
    </p:spTree>
    <p:extLst>
      <p:ext uri="{BB962C8B-B14F-4D97-AF65-F5344CB8AC3E}">
        <p14:creationId xmlns:p14="http://schemas.microsoft.com/office/powerpoint/2010/main" val="274049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Respect for persons: implications</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Informed consent must be gained from participants in the study</a:t>
            </a:r>
          </a:p>
          <a:p>
            <a:pPr lvl="1"/>
            <a:r>
              <a:rPr lang="en-US" dirty="0"/>
              <a:t>Waivers given if minimal risk and cost of collecting consent is high, </a:t>
            </a:r>
          </a:p>
          <a:p>
            <a:pPr lvl="1"/>
            <a:r>
              <a:rPr lang="en-US" dirty="0"/>
              <a:t>Costs include when knowing you are part of study changes behavior</a:t>
            </a:r>
          </a:p>
          <a:p>
            <a:endParaRPr lang="en-US" dirty="0"/>
          </a:p>
          <a:p>
            <a:r>
              <a:rPr lang="en-US" dirty="0"/>
              <a:t>Particular care needed for those who might not be able to judge risks well or find it hard to say no (e.g. children and prisoners)</a:t>
            </a:r>
          </a:p>
          <a:p>
            <a:pPr marL="114300" indent="0">
              <a:buNone/>
            </a:pPr>
            <a:endParaRPr lang="en-US" dirty="0"/>
          </a:p>
          <a:p>
            <a:r>
              <a:rPr lang="en-US" dirty="0"/>
              <a:t>Data that could identify an individual must be kept confidential</a:t>
            </a:r>
          </a:p>
          <a:p>
            <a:pPr lvl="1"/>
            <a:r>
              <a:rPr lang="en-US" dirty="0"/>
              <a:t>As early as possible take out information that could identify individuals</a:t>
            </a:r>
          </a:p>
          <a:p>
            <a:pPr lvl="1"/>
            <a:r>
              <a:rPr lang="en-US" dirty="0"/>
              <a:t>Use de-identified data for analysis and publication</a:t>
            </a:r>
          </a:p>
          <a:p>
            <a:pPr lvl="1"/>
            <a:endParaRPr lang="en-US" dirty="0"/>
          </a:p>
          <a:p>
            <a:endParaRPr lang="en-US" sz="1100" dirty="0"/>
          </a:p>
          <a:p>
            <a:pPr marL="114300" indent="0">
              <a:buNone/>
            </a:pPr>
            <a:endParaRPr lang="en-US" dirty="0"/>
          </a:p>
        </p:txBody>
      </p:sp>
    </p:spTree>
    <p:extLst>
      <p:ext uri="{BB962C8B-B14F-4D97-AF65-F5344CB8AC3E}">
        <p14:creationId xmlns:p14="http://schemas.microsoft.com/office/powerpoint/2010/main" val="326261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Consent in clustered RCTs</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Q: if a study is randomized at the community level, who do we need to get consent from? All those in the study area? Those who are surveyed? Those who participate in the program?</a:t>
            </a:r>
          </a:p>
          <a:p>
            <a:endParaRPr lang="en-US" dirty="0"/>
          </a:p>
          <a:p>
            <a:pPr lvl="1"/>
            <a:endParaRPr lang="en-US" dirty="0"/>
          </a:p>
          <a:p>
            <a:endParaRPr lang="en-US" sz="1100" dirty="0"/>
          </a:p>
          <a:p>
            <a:pPr marL="114300" indent="0">
              <a:buNone/>
            </a:pPr>
            <a:endParaRPr lang="en-US" dirty="0"/>
          </a:p>
        </p:txBody>
      </p:sp>
    </p:spTree>
    <p:extLst>
      <p:ext uri="{BB962C8B-B14F-4D97-AF65-F5344CB8AC3E}">
        <p14:creationId xmlns:p14="http://schemas.microsoft.com/office/powerpoint/2010/main" val="657470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Justice provision: implications</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endParaRPr lang="en-US" sz="800" dirty="0"/>
          </a:p>
          <a:p>
            <a:r>
              <a:rPr lang="en-US" dirty="0"/>
              <a:t>Test questions of relevance to those involved in the study</a:t>
            </a:r>
          </a:p>
          <a:p>
            <a:endParaRPr lang="en-US" sz="800" dirty="0"/>
          </a:p>
          <a:p>
            <a:r>
              <a:rPr lang="en-US" dirty="0"/>
              <a:t>Unethical to test a drug on prisoners and only sell drug to rich people</a:t>
            </a:r>
          </a:p>
          <a:p>
            <a:endParaRPr lang="en-US" sz="800" dirty="0"/>
          </a:p>
          <a:p>
            <a:r>
              <a:rPr lang="en-US" dirty="0"/>
              <a:t>Best if participants themselves gain from findings</a:t>
            </a:r>
          </a:p>
          <a:p>
            <a:pPr lvl="1"/>
            <a:r>
              <a:rPr lang="en-US" dirty="0"/>
              <a:t>E.g. the program found to work, scaled up in study location</a:t>
            </a:r>
          </a:p>
          <a:p>
            <a:pPr lvl="1"/>
            <a:r>
              <a:rPr lang="en-US" dirty="0"/>
              <a:t>Not always possible</a:t>
            </a:r>
          </a:p>
          <a:p>
            <a:pPr lvl="1"/>
            <a:endParaRPr lang="en-US" sz="900" dirty="0"/>
          </a:p>
          <a:p>
            <a:pPr lvl="1"/>
            <a:endParaRPr lang="en-US" sz="900" dirty="0"/>
          </a:p>
          <a:p>
            <a:r>
              <a:rPr lang="en-US" dirty="0"/>
              <a:t>Ethical to test program designed to help poor Ethiopian farmers on poor Ethiopian farmers</a:t>
            </a:r>
          </a:p>
          <a:p>
            <a:pPr lvl="1"/>
            <a:endParaRPr lang="en-US" dirty="0"/>
          </a:p>
          <a:p>
            <a:endParaRPr lang="en-US" sz="1100" dirty="0"/>
          </a:p>
          <a:p>
            <a:pPr marL="114300" indent="0">
              <a:buNone/>
            </a:pPr>
            <a:endParaRPr lang="en-US" dirty="0"/>
          </a:p>
        </p:txBody>
      </p:sp>
    </p:spTree>
    <p:extLst>
      <p:ext uri="{BB962C8B-B14F-4D97-AF65-F5344CB8AC3E}">
        <p14:creationId xmlns:p14="http://schemas.microsoft.com/office/powerpoint/2010/main" val="152975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Benefice principle: implications</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Potential benefits must outweigh potential harm</a:t>
            </a:r>
          </a:p>
          <a:p>
            <a:endParaRPr lang="en-US" sz="900" dirty="0"/>
          </a:p>
          <a:p>
            <a:r>
              <a:rPr lang="en-US" dirty="0"/>
              <a:t>Researcher should seek to minimize risk</a:t>
            </a:r>
          </a:p>
          <a:p>
            <a:endParaRPr lang="en-US" sz="900" dirty="0"/>
          </a:p>
          <a:p>
            <a:r>
              <a:rPr lang="en-US" dirty="0"/>
              <a:t>Is researcher responsible for risk of program or only risk of harm associated with the evaluation?</a:t>
            </a:r>
          </a:p>
          <a:p>
            <a:endParaRPr lang="en-US" sz="900" dirty="0"/>
          </a:p>
          <a:p>
            <a:r>
              <a:rPr lang="en-US" dirty="0"/>
              <a:t>Program may have risks but that does not make </a:t>
            </a:r>
            <a:r>
              <a:rPr lang="en-US" i="1" dirty="0"/>
              <a:t>evaluating</a:t>
            </a:r>
            <a:r>
              <a:rPr lang="en-US" dirty="0"/>
              <a:t> it unethical</a:t>
            </a:r>
          </a:p>
          <a:p>
            <a:endParaRPr lang="en-US" sz="1100" dirty="0"/>
          </a:p>
          <a:p>
            <a:r>
              <a:rPr lang="en-US" dirty="0"/>
              <a:t>Q: what are the risks and benefits of evaluating a risky program, or one the researcher believes may have risks?</a:t>
            </a:r>
          </a:p>
          <a:p>
            <a:pPr lvl="1"/>
            <a:endParaRPr lang="en-US" dirty="0"/>
          </a:p>
          <a:p>
            <a:endParaRPr lang="en-US" sz="1100" dirty="0"/>
          </a:p>
          <a:p>
            <a:pPr marL="114300" indent="0">
              <a:buNone/>
            </a:pPr>
            <a:endParaRPr lang="en-US" dirty="0"/>
          </a:p>
        </p:txBody>
      </p:sp>
    </p:spTree>
    <p:extLst>
      <p:ext uri="{BB962C8B-B14F-4D97-AF65-F5344CB8AC3E}">
        <p14:creationId xmlns:p14="http://schemas.microsoft.com/office/powerpoint/2010/main" val="2282680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Risk of harm from evaluating</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pPr lvl="1"/>
            <a:endParaRPr lang="en-US" sz="900" dirty="0"/>
          </a:p>
          <a:p>
            <a:r>
              <a:rPr lang="en-US" dirty="0"/>
              <a:t>Do fewer people receive the program because of the evaluation? </a:t>
            </a:r>
          </a:p>
          <a:p>
            <a:pPr lvl="1"/>
            <a:r>
              <a:rPr lang="en-US" dirty="0"/>
              <a:t>Ethical to reduce coverage if benefits of program unclear and evaluation can improve effectiveness of program </a:t>
            </a:r>
          </a:p>
          <a:p>
            <a:pPr lvl="1"/>
            <a:endParaRPr lang="en-US" sz="900" dirty="0"/>
          </a:p>
          <a:p>
            <a:r>
              <a:rPr lang="en-US" dirty="0"/>
              <a:t>Do different people receive the program? </a:t>
            </a:r>
          </a:p>
          <a:p>
            <a:pPr lvl="1"/>
            <a:r>
              <a:rPr lang="en-US" dirty="0"/>
              <a:t>Is the program less well targeted than it would have been without the evaluation?</a:t>
            </a:r>
          </a:p>
          <a:p>
            <a:pPr lvl="1"/>
            <a:r>
              <a:rPr lang="en-US" dirty="0"/>
              <a:t>Cost of less good targeting needs to be offset against gains from evaluation</a:t>
            </a:r>
          </a:p>
          <a:p>
            <a:pPr lvl="1"/>
            <a:r>
              <a:rPr lang="en-US" dirty="0"/>
              <a:t>Will evaluation help improve knowledge of who to target? </a:t>
            </a:r>
          </a:p>
          <a:p>
            <a:pPr lvl="1"/>
            <a:endParaRPr lang="en-US" sz="900" dirty="0"/>
          </a:p>
          <a:p>
            <a:r>
              <a:rPr lang="en-US" dirty="0"/>
              <a:t>Risk of confidential data becoming public (respect for persons)</a:t>
            </a:r>
          </a:p>
          <a:p>
            <a:pPr marL="571500" lvl="1" indent="0">
              <a:buNone/>
            </a:pPr>
            <a:endParaRPr lang="en-US" dirty="0"/>
          </a:p>
          <a:p>
            <a:endParaRPr lang="en-US" sz="1100" dirty="0"/>
          </a:p>
          <a:p>
            <a:pPr marL="114300" indent="0">
              <a:buNone/>
            </a:pPr>
            <a:endParaRPr lang="en-US" dirty="0"/>
          </a:p>
        </p:txBody>
      </p:sp>
    </p:spTree>
    <p:extLst>
      <p:ext uri="{BB962C8B-B14F-4D97-AF65-F5344CB8AC3E}">
        <p14:creationId xmlns:p14="http://schemas.microsoft.com/office/powerpoint/2010/main" val="258639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2"/>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Paired random assignment (full stratification)</a:t>
            </a:r>
            <a:endParaRPr/>
          </a:p>
        </p:txBody>
      </p:sp>
      <p:sp>
        <p:nvSpPr>
          <p:cNvPr id="261" name="Google Shape;261;p12"/>
          <p:cNvSpPr txBox="1">
            <a:spLocks noGrp="1"/>
          </p:cNvSpPr>
          <p:nvPr>
            <p:ph type="body" idx="1"/>
          </p:nvPr>
        </p:nvSpPr>
        <p:spPr>
          <a:xfrm>
            <a:off x="612648" y="1323848"/>
            <a:ext cx="10972800" cy="4362932"/>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dirty="0"/>
              <a:t>How it works:</a:t>
            </a:r>
            <a:endParaRPr dirty="0"/>
          </a:p>
          <a:p>
            <a:pPr marL="914400" lvl="1" indent="-342900" algn="l" rtl="0">
              <a:lnSpc>
                <a:spcPct val="100000"/>
              </a:lnSpc>
              <a:spcBef>
                <a:spcPts val="960"/>
              </a:spcBef>
              <a:spcAft>
                <a:spcPts val="0"/>
              </a:spcAft>
              <a:buSzPts val="1800"/>
              <a:buChar char="–"/>
            </a:pPr>
            <a:r>
              <a:rPr lang="en-US" dirty="0"/>
              <a:t>two units are matched on a list of important characteristics</a:t>
            </a:r>
            <a:endParaRPr dirty="0"/>
          </a:p>
          <a:p>
            <a:pPr marL="914400" lvl="1" indent="-342900" algn="l" rtl="0">
              <a:lnSpc>
                <a:spcPct val="100000"/>
              </a:lnSpc>
              <a:spcBef>
                <a:spcPts val="960"/>
              </a:spcBef>
              <a:spcAft>
                <a:spcPts val="0"/>
              </a:spcAft>
              <a:buSzPts val="1800"/>
              <a:buChar char="–"/>
            </a:pPr>
            <a:r>
              <a:rPr lang="en-US" dirty="0"/>
              <a:t>one of them is randomly assigned to treatment and the other to comparison</a:t>
            </a:r>
            <a:endParaRPr dirty="0"/>
          </a:p>
          <a:p>
            <a:pPr marL="457200" lvl="0" indent="-342900" algn="l" rtl="0">
              <a:lnSpc>
                <a:spcPct val="100000"/>
              </a:lnSpc>
              <a:spcBef>
                <a:spcPts val="960"/>
              </a:spcBef>
              <a:spcAft>
                <a:spcPts val="0"/>
              </a:spcAft>
              <a:buSzPts val="1800"/>
              <a:buChar char="•"/>
            </a:pPr>
            <a:r>
              <a:rPr lang="en-US" dirty="0"/>
              <a:t>If there are three randomization cells (two treatments and one comparison):</a:t>
            </a:r>
            <a:endParaRPr dirty="0"/>
          </a:p>
          <a:p>
            <a:pPr marL="914400" lvl="1" indent="-342900" algn="l" rtl="0">
              <a:lnSpc>
                <a:spcPct val="100000"/>
              </a:lnSpc>
              <a:spcBef>
                <a:spcPts val="960"/>
              </a:spcBef>
              <a:spcAft>
                <a:spcPts val="0"/>
              </a:spcAft>
              <a:buSzPts val="1800"/>
              <a:buChar char="–"/>
            </a:pPr>
            <a:r>
              <a:rPr lang="en-US" dirty="0"/>
              <a:t>the units are placed into triplets</a:t>
            </a:r>
            <a:endParaRPr dirty="0"/>
          </a:p>
          <a:p>
            <a:pPr marL="914400" lvl="1" indent="-342900" algn="l" rtl="0">
              <a:lnSpc>
                <a:spcPct val="100000"/>
              </a:lnSpc>
              <a:spcBef>
                <a:spcPts val="960"/>
              </a:spcBef>
              <a:spcAft>
                <a:spcPts val="0"/>
              </a:spcAft>
              <a:buSzPts val="1800"/>
              <a:buChar char="–"/>
            </a:pPr>
            <a:r>
              <a:rPr lang="en-US" dirty="0"/>
              <a:t>within each triplet we randomly assign one unit to each of the three randomization cells.</a:t>
            </a:r>
            <a:endParaRPr dirty="0"/>
          </a:p>
          <a:p>
            <a:pPr marL="457200" lvl="0" indent="-342900" algn="l" rtl="0">
              <a:lnSpc>
                <a:spcPct val="100000"/>
              </a:lnSpc>
              <a:spcBef>
                <a:spcPts val="960"/>
              </a:spcBef>
              <a:spcAft>
                <a:spcPts val="0"/>
              </a:spcAft>
              <a:buSzPts val="1800"/>
              <a:buChar char="•"/>
            </a:pPr>
            <a:r>
              <a:rPr lang="en-US" dirty="0"/>
              <a:t>Paired random assignment is stratification with as small strata as possible. </a:t>
            </a:r>
          </a:p>
          <a:p>
            <a:pPr lvl="1">
              <a:spcBef>
                <a:spcPts val="960"/>
              </a:spcBef>
              <a:buChar char="•"/>
            </a:pPr>
            <a:r>
              <a:rPr lang="en-US" dirty="0"/>
              <a:t>Create pairs from those units most similar on continuous variable, e.g., children test scores </a:t>
            </a:r>
          </a:p>
          <a:p>
            <a:pPr lvl="1">
              <a:spcBef>
                <a:spcPts val="960"/>
              </a:spcBef>
              <a:buChar char="•"/>
            </a:pPr>
            <a:r>
              <a:rPr lang="en-US" dirty="0"/>
              <a:t>Or using multiple variables till only 2 in each strata</a:t>
            </a:r>
          </a:p>
          <a:p>
            <a:pPr marL="457200" lvl="0" indent="-342900" algn="l" rtl="0">
              <a:lnSpc>
                <a:spcPct val="100000"/>
              </a:lnSpc>
              <a:spcBef>
                <a:spcPts val="960"/>
              </a:spcBef>
              <a:spcAft>
                <a:spcPts val="0"/>
              </a:spcAft>
              <a:buSzPts val="1800"/>
              <a:buChar char="•"/>
            </a:pPr>
            <a:r>
              <a:rPr lang="en-US" dirty="0"/>
              <a:t>Potential loss of degrees of freedom with a dummy for each strata in analysis (usually worth it)</a:t>
            </a:r>
          </a:p>
          <a:p>
            <a:pPr marL="457200" lvl="0" indent="-342900" algn="l" rtl="0">
              <a:lnSpc>
                <a:spcPct val="100000"/>
              </a:lnSpc>
              <a:spcBef>
                <a:spcPts val="960"/>
              </a:spcBef>
              <a:spcAft>
                <a:spcPts val="0"/>
              </a:spcAft>
              <a:buSzPts val="1800"/>
              <a:buChar char="•"/>
            </a:pPr>
            <a:r>
              <a:rPr lang="en-US" dirty="0"/>
              <a:t>Warning: never do pairwise randomization if there may be attrition at level of randomization unit.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Risk of harm from evaluating</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If we answer an important question well, this can have big benefits to society and those studied</a:t>
            </a:r>
          </a:p>
          <a:p>
            <a:pPr lvl="1"/>
            <a:r>
              <a:rPr lang="en-US" dirty="0"/>
              <a:t>If we find harm, program can be shut down</a:t>
            </a:r>
          </a:p>
          <a:p>
            <a:pPr lvl="1"/>
            <a:r>
              <a:rPr lang="en-US" dirty="0"/>
              <a:t>If we find benefit, program can be extended</a:t>
            </a:r>
          </a:p>
          <a:p>
            <a:pPr lvl="1"/>
            <a:r>
              <a:rPr lang="en-US" dirty="0"/>
              <a:t>Learn lessons potentially relevant to other situations</a:t>
            </a:r>
          </a:p>
          <a:p>
            <a:pPr lvl="1"/>
            <a:endParaRPr lang="en-US" sz="900" dirty="0"/>
          </a:p>
          <a:p>
            <a:r>
              <a:rPr lang="en-US" dirty="0"/>
              <a:t>The ability of randomized evaluations to learn about causality is relevant for ethics </a:t>
            </a:r>
          </a:p>
          <a:p>
            <a:pPr lvl="1"/>
            <a:r>
              <a:rPr lang="en-US" dirty="0"/>
              <a:t>The better we answer the question the higher the benefit, key component of ethics considerations</a:t>
            </a:r>
          </a:p>
          <a:p>
            <a:pPr marL="571500" lvl="1" indent="0">
              <a:buNone/>
            </a:pPr>
            <a:endParaRPr lang="en-US" dirty="0"/>
          </a:p>
          <a:p>
            <a:endParaRPr lang="en-US" sz="1100" dirty="0"/>
          </a:p>
          <a:p>
            <a:pPr marL="114300" indent="0">
              <a:buNone/>
            </a:pPr>
            <a:endParaRPr lang="en-US" dirty="0"/>
          </a:p>
        </p:txBody>
      </p:sp>
    </p:spTree>
    <p:extLst>
      <p:ext uri="{BB962C8B-B14F-4D97-AF65-F5344CB8AC3E}">
        <p14:creationId xmlns:p14="http://schemas.microsoft.com/office/powerpoint/2010/main" val="159414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Simple treatment lottery</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Individuals, communities, schools etc. (units) are randomized to receive access (or not) to the program</a:t>
            </a:r>
          </a:p>
          <a:p>
            <a:endParaRPr lang="en-US" sz="1000" dirty="0"/>
          </a:p>
          <a:p>
            <a:endParaRPr lang="en-US" sz="800" dirty="0"/>
          </a:p>
          <a:p>
            <a:r>
              <a:rPr lang="en-US" dirty="0"/>
              <a:t>Often used when:</a:t>
            </a:r>
          </a:p>
          <a:p>
            <a:pPr lvl="1"/>
            <a:r>
              <a:rPr lang="en-US" dirty="0"/>
              <a:t>Program is being piloted</a:t>
            </a:r>
          </a:p>
          <a:p>
            <a:pPr lvl="1"/>
            <a:r>
              <a:rPr lang="en-US" dirty="0"/>
              <a:t>The program is over subscribed, there are limited resources</a:t>
            </a:r>
          </a:p>
          <a:p>
            <a:pPr marL="0" indent="0">
              <a:buNone/>
            </a:pPr>
            <a:endParaRPr lang="en-US" sz="1100" dirty="0"/>
          </a:p>
          <a:p>
            <a:pPr lvl="1"/>
            <a:endParaRPr lang="en-US" sz="1000" dirty="0"/>
          </a:p>
          <a:p>
            <a:r>
              <a:rPr lang="en-US" dirty="0"/>
              <a:t>Potential disadvantage</a:t>
            </a:r>
          </a:p>
          <a:p>
            <a:pPr lvl="1"/>
            <a:r>
              <a:rPr lang="en-US" dirty="0"/>
              <a:t>The comparison group never gets the program </a:t>
            </a:r>
          </a:p>
          <a:p>
            <a:pPr marL="571500" lvl="1" indent="0">
              <a:buNone/>
            </a:pPr>
            <a:endParaRPr lang="en-US" dirty="0"/>
          </a:p>
          <a:p>
            <a:endParaRPr lang="en-US" sz="1100" dirty="0"/>
          </a:p>
          <a:p>
            <a:pPr marL="114300" indent="0">
              <a:buNone/>
            </a:pPr>
            <a:endParaRPr lang="en-US" dirty="0"/>
          </a:p>
        </p:txBody>
      </p:sp>
    </p:spTree>
    <p:extLst>
      <p:ext uri="{BB962C8B-B14F-4D97-AF65-F5344CB8AC3E}">
        <p14:creationId xmlns:p14="http://schemas.microsoft.com/office/powerpoint/2010/main" val="1679956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Simple lottery and benefice</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b="1" dirty="0"/>
              <a:t>Q: is the benefice principle compatible with the simple treatment lottery?  </a:t>
            </a:r>
          </a:p>
          <a:p>
            <a:pPr marL="114300" indent="0">
              <a:buNone/>
            </a:pPr>
            <a:endParaRPr lang="en-US" dirty="0"/>
          </a:p>
          <a:p>
            <a:endParaRPr lang="en-US" sz="1100" dirty="0"/>
          </a:p>
          <a:p>
            <a:pPr marL="114300" indent="0">
              <a:buNone/>
            </a:pPr>
            <a:endParaRPr lang="en-US" dirty="0"/>
          </a:p>
        </p:txBody>
      </p:sp>
    </p:spTree>
    <p:extLst>
      <p:ext uri="{BB962C8B-B14F-4D97-AF65-F5344CB8AC3E}">
        <p14:creationId xmlns:p14="http://schemas.microsoft.com/office/powerpoint/2010/main" val="341411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Example: ethical costs and targeting</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Program targeted 500 poorest people in a city</a:t>
            </a:r>
          </a:p>
          <a:p>
            <a:pPr lvl="1"/>
            <a:r>
              <a:rPr lang="en-US" dirty="0"/>
              <a:t>evaluation means randomizing from poorest 1,000</a:t>
            </a:r>
          </a:p>
          <a:p>
            <a:endParaRPr lang="en-US" sz="400" dirty="0"/>
          </a:p>
          <a:p>
            <a:r>
              <a:rPr lang="en-US" dirty="0"/>
              <a:t>Some recipients less poor than those not receiving program. Q: what can we do to solve this problem?</a:t>
            </a:r>
          </a:p>
          <a:p>
            <a:endParaRPr lang="en-US" sz="400" dirty="0"/>
          </a:p>
          <a:p>
            <a:r>
              <a:rPr lang="en-US" dirty="0"/>
              <a:t>No targeting cost if evaluation means extending to two equally poor cities and randomizing from poorest 500 in each city, will be logistics costs</a:t>
            </a:r>
          </a:p>
          <a:p>
            <a:endParaRPr lang="en-US" sz="1100" dirty="0"/>
          </a:p>
          <a:p>
            <a:pPr marL="114300" indent="0">
              <a:buNone/>
            </a:pPr>
            <a:endParaRPr lang="en-US" dirty="0"/>
          </a:p>
        </p:txBody>
      </p:sp>
      <p:sp>
        <p:nvSpPr>
          <p:cNvPr id="4" name="Rectangle 3">
            <a:extLst>
              <a:ext uri="{FF2B5EF4-FFF2-40B4-BE49-F238E27FC236}">
                <a16:creationId xmlns:a16="http://schemas.microsoft.com/office/drawing/2014/main" id="{72E79CDE-1015-7549-B9A8-E13FDA9B13DD}"/>
              </a:ext>
            </a:extLst>
          </p:cNvPr>
          <p:cNvSpPr/>
          <p:nvPr/>
        </p:nvSpPr>
        <p:spPr>
          <a:xfrm>
            <a:off x="1527467" y="3711287"/>
            <a:ext cx="266700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15EE62F-3338-A546-9BCA-14912B079272}"/>
              </a:ext>
            </a:extLst>
          </p:cNvPr>
          <p:cNvSpPr/>
          <p:nvPr/>
        </p:nvSpPr>
        <p:spPr>
          <a:xfrm>
            <a:off x="1737493" y="3988377"/>
            <a:ext cx="228600" cy="228600"/>
          </a:xfrm>
          <a:prstGeom prst="ellipse">
            <a:avLst/>
          </a:prstGeom>
          <a:solidFill>
            <a:srgbClr val="85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3A9F38F-8AFB-304B-B865-716E8817C37D}"/>
              </a:ext>
            </a:extLst>
          </p:cNvPr>
          <p:cNvSpPr/>
          <p:nvPr/>
        </p:nvSpPr>
        <p:spPr>
          <a:xfrm>
            <a:off x="2180815" y="3759777"/>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A2D11EF-CF3A-AD43-8151-947A1F7505DF}"/>
              </a:ext>
            </a:extLst>
          </p:cNvPr>
          <p:cNvSpPr/>
          <p:nvPr/>
        </p:nvSpPr>
        <p:spPr>
          <a:xfrm>
            <a:off x="2797628" y="3874077"/>
            <a:ext cx="22860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B730ADE-F543-164D-94F8-A9E1980ACDDB}"/>
              </a:ext>
            </a:extLst>
          </p:cNvPr>
          <p:cNvSpPr/>
          <p:nvPr/>
        </p:nvSpPr>
        <p:spPr>
          <a:xfrm>
            <a:off x="3577699" y="3988377"/>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535E1C-AB50-AC4C-B24F-2A58759F2051}"/>
              </a:ext>
            </a:extLst>
          </p:cNvPr>
          <p:cNvSpPr/>
          <p:nvPr/>
        </p:nvSpPr>
        <p:spPr>
          <a:xfrm>
            <a:off x="1623193" y="4508830"/>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7545803-715E-4340-8033-B1F27F4F32CF}"/>
              </a:ext>
            </a:extLst>
          </p:cNvPr>
          <p:cNvSpPr/>
          <p:nvPr/>
        </p:nvSpPr>
        <p:spPr>
          <a:xfrm>
            <a:off x="2267560" y="4102677"/>
            <a:ext cx="228600" cy="2286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669469-DEE8-1443-8C85-A2EB42F5BB02}"/>
              </a:ext>
            </a:extLst>
          </p:cNvPr>
          <p:cNvSpPr/>
          <p:nvPr/>
        </p:nvSpPr>
        <p:spPr>
          <a:xfrm>
            <a:off x="2683328" y="4394530"/>
            <a:ext cx="22860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4876C1A-ADEE-DC4D-99C5-FFE72FE15072}"/>
              </a:ext>
            </a:extLst>
          </p:cNvPr>
          <p:cNvSpPr/>
          <p:nvPr/>
        </p:nvSpPr>
        <p:spPr>
          <a:xfrm>
            <a:off x="3121954" y="4190010"/>
            <a:ext cx="228600" cy="2286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32A5FCB-7DAA-C043-94DA-BF7BFDB4816F}"/>
              </a:ext>
            </a:extLst>
          </p:cNvPr>
          <p:cNvSpPr/>
          <p:nvPr/>
        </p:nvSpPr>
        <p:spPr>
          <a:xfrm>
            <a:off x="3577699" y="4331277"/>
            <a:ext cx="22860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40CBC7E-674F-CA4E-8647-2404D44F7B5F}"/>
              </a:ext>
            </a:extLst>
          </p:cNvPr>
          <p:cNvSpPr/>
          <p:nvPr/>
        </p:nvSpPr>
        <p:spPr>
          <a:xfrm>
            <a:off x="1692334" y="4914983"/>
            <a:ext cx="228600" cy="228600"/>
          </a:xfrm>
          <a:prstGeom prst="ellipse">
            <a:avLst/>
          </a:prstGeom>
          <a:solidFill>
            <a:srgbClr val="85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768AA4C-56DA-364D-BDC4-B169C4F2F9D7}"/>
              </a:ext>
            </a:extLst>
          </p:cNvPr>
          <p:cNvSpPr/>
          <p:nvPr/>
        </p:nvSpPr>
        <p:spPr>
          <a:xfrm>
            <a:off x="1863173" y="5353677"/>
            <a:ext cx="228600" cy="2286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70A978-D3C4-6141-89C1-0AFF789E93E7}"/>
              </a:ext>
            </a:extLst>
          </p:cNvPr>
          <p:cNvSpPr/>
          <p:nvPr/>
        </p:nvSpPr>
        <p:spPr>
          <a:xfrm>
            <a:off x="4468378" y="3680113"/>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6464C87-D5E7-3349-95B0-C0219A753408}"/>
              </a:ext>
            </a:extLst>
          </p:cNvPr>
          <p:cNvSpPr txBox="1"/>
          <p:nvPr/>
        </p:nvSpPr>
        <p:spPr>
          <a:xfrm>
            <a:off x="4745938" y="3711287"/>
            <a:ext cx="1377300" cy="307777"/>
          </a:xfrm>
          <a:prstGeom prst="rect">
            <a:avLst/>
          </a:prstGeom>
          <a:noFill/>
        </p:spPr>
        <p:txBody>
          <a:bodyPr wrap="none" rtlCol="0">
            <a:spAutoFit/>
          </a:bodyPr>
          <a:lstStyle/>
          <a:p>
            <a:r>
              <a:rPr lang="en-US" dirty="0"/>
              <a:t>Program target</a:t>
            </a:r>
          </a:p>
        </p:txBody>
      </p:sp>
      <p:sp>
        <p:nvSpPr>
          <p:cNvPr id="18" name="Oval 17">
            <a:extLst>
              <a:ext uri="{FF2B5EF4-FFF2-40B4-BE49-F238E27FC236}">
                <a16:creationId xmlns:a16="http://schemas.microsoft.com/office/drawing/2014/main" id="{718589B2-AB91-BE45-9B34-5A48A1FEBCCE}"/>
              </a:ext>
            </a:extLst>
          </p:cNvPr>
          <p:cNvSpPr/>
          <p:nvPr/>
        </p:nvSpPr>
        <p:spPr>
          <a:xfrm>
            <a:off x="2295115" y="5030850"/>
            <a:ext cx="228600" cy="228600"/>
          </a:xfrm>
          <a:prstGeom prst="ellipse">
            <a:avLst/>
          </a:prstGeom>
          <a:solidFill>
            <a:srgbClr val="85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5B0EDA-8435-E846-B896-43690520BF1B}"/>
              </a:ext>
            </a:extLst>
          </p:cNvPr>
          <p:cNvSpPr/>
          <p:nvPr/>
        </p:nvSpPr>
        <p:spPr>
          <a:xfrm>
            <a:off x="2295112" y="5029283"/>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EAD0305-2A87-0742-93DA-7E0FB8A24635}"/>
              </a:ext>
            </a:extLst>
          </p:cNvPr>
          <p:cNvSpPr/>
          <p:nvPr/>
        </p:nvSpPr>
        <p:spPr>
          <a:xfrm>
            <a:off x="2630818" y="5318331"/>
            <a:ext cx="22860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A93169-7937-7E4D-9185-77A4683404C3}"/>
              </a:ext>
            </a:extLst>
          </p:cNvPr>
          <p:cNvSpPr/>
          <p:nvPr/>
        </p:nvSpPr>
        <p:spPr>
          <a:xfrm>
            <a:off x="2714800" y="4901706"/>
            <a:ext cx="228600" cy="228600"/>
          </a:xfrm>
          <a:prstGeom prst="ellipse">
            <a:avLst/>
          </a:prstGeom>
          <a:solidFill>
            <a:srgbClr val="85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E08AA26-B9C1-984E-8720-9687917692BB}"/>
              </a:ext>
            </a:extLst>
          </p:cNvPr>
          <p:cNvSpPr/>
          <p:nvPr/>
        </p:nvSpPr>
        <p:spPr>
          <a:xfrm>
            <a:off x="3116929" y="4830065"/>
            <a:ext cx="228600" cy="228600"/>
          </a:xfrm>
          <a:prstGeom prst="ellipse">
            <a:avLst/>
          </a:prstGeom>
          <a:solidFill>
            <a:srgbClr val="85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310A697-C96E-6944-A3A6-F7FE28F9B00E}"/>
              </a:ext>
            </a:extLst>
          </p:cNvPr>
          <p:cNvSpPr/>
          <p:nvPr/>
        </p:nvSpPr>
        <p:spPr>
          <a:xfrm>
            <a:off x="3005376" y="5420080"/>
            <a:ext cx="22860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58F3A-5CC2-7D47-9578-7CE1DB544F8E}"/>
              </a:ext>
            </a:extLst>
          </p:cNvPr>
          <p:cNvSpPr/>
          <p:nvPr/>
        </p:nvSpPr>
        <p:spPr>
          <a:xfrm>
            <a:off x="3512766" y="5330289"/>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C058BFD-A6EE-894C-A18A-9126DCE520F4}"/>
              </a:ext>
            </a:extLst>
          </p:cNvPr>
          <p:cNvSpPr/>
          <p:nvPr/>
        </p:nvSpPr>
        <p:spPr>
          <a:xfrm>
            <a:off x="1748870" y="3923309"/>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F4240D-83FF-3C46-BF25-74558EB7E03E}"/>
              </a:ext>
            </a:extLst>
          </p:cNvPr>
          <p:cNvSpPr/>
          <p:nvPr/>
        </p:nvSpPr>
        <p:spPr>
          <a:xfrm>
            <a:off x="1613902" y="4468998"/>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A98F64C-1808-8946-85BD-C625F5559EAC}"/>
              </a:ext>
            </a:extLst>
          </p:cNvPr>
          <p:cNvSpPr/>
          <p:nvPr/>
        </p:nvSpPr>
        <p:spPr>
          <a:xfrm>
            <a:off x="1692331" y="4895462"/>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9C54CBB-37C1-204E-A71D-CA242F1D5349}"/>
              </a:ext>
            </a:extLst>
          </p:cNvPr>
          <p:cNvSpPr/>
          <p:nvPr/>
        </p:nvSpPr>
        <p:spPr>
          <a:xfrm>
            <a:off x="1851793" y="5330289"/>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9126C06-412D-AD44-A07D-788D461A8CC7}"/>
              </a:ext>
            </a:extLst>
          </p:cNvPr>
          <p:cNvSpPr/>
          <p:nvPr/>
        </p:nvSpPr>
        <p:spPr>
          <a:xfrm>
            <a:off x="2170610" y="3759777"/>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E2D1B6-3EE7-524C-9A5C-9505ED215DF9}"/>
              </a:ext>
            </a:extLst>
          </p:cNvPr>
          <p:cNvSpPr/>
          <p:nvPr/>
        </p:nvSpPr>
        <p:spPr>
          <a:xfrm>
            <a:off x="2714797" y="4894778"/>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71B680C-6556-C14B-A890-BA1559E74B39}"/>
              </a:ext>
            </a:extLst>
          </p:cNvPr>
          <p:cNvSpPr/>
          <p:nvPr/>
        </p:nvSpPr>
        <p:spPr>
          <a:xfrm>
            <a:off x="3485618" y="5292519"/>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330464-8165-9E44-A63D-B2E745862CE3}"/>
              </a:ext>
            </a:extLst>
          </p:cNvPr>
          <p:cNvSpPr/>
          <p:nvPr/>
        </p:nvSpPr>
        <p:spPr>
          <a:xfrm>
            <a:off x="3005372" y="5392128"/>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D4B2506-F025-9542-BA93-DBA8A487C978}"/>
              </a:ext>
            </a:extLst>
          </p:cNvPr>
          <p:cNvSpPr/>
          <p:nvPr/>
        </p:nvSpPr>
        <p:spPr>
          <a:xfrm>
            <a:off x="3577697" y="3969079"/>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1D3AF41-CEE3-1E4A-BBFE-1BA7EC055CDD}"/>
              </a:ext>
            </a:extLst>
          </p:cNvPr>
          <p:cNvSpPr/>
          <p:nvPr/>
        </p:nvSpPr>
        <p:spPr>
          <a:xfrm>
            <a:off x="4945041" y="4051061"/>
            <a:ext cx="685800" cy="3706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F3F4940-7489-6F46-A365-7B391CA50C70}"/>
              </a:ext>
            </a:extLst>
          </p:cNvPr>
          <p:cNvSpPr/>
          <p:nvPr/>
        </p:nvSpPr>
        <p:spPr>
          <a:xfrm>
            <a:off x="4945041" y="4416797"/>
            <a:ext cx="685800" cy="37060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DDC9540-EB33-214B-A951-9B103C31DC9A}"/>
              </a:ext>
            </a:extLst>
          </p:cNvPr>
          <p:cNvSpPr/>
          <p:nvPr/>
        </p:nvSpPr>
        <p:spPr>
          <a:xfrm>
            <a:off x="4945041" y="4766335"/>
            <a:ext cx="685800" cy="370609"/>
          </a:xfrm>
          <a:prstGeom prst="rect">
            <a:avLst/>
          </a:prstGeom>
          <a:solidFill>
            <a:srgbClr val="876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239CBEE-D3DB-5840-AEB1-AB555795B65D}"/>
              </a:ext>
            </a:extLst>
          </p:cNvPr>
          <p:cNvSpPr/>
          <p:nvPr/>
        </p:nvSpPr>
        <p:spPr>
          <a:xfrm>
            <a:off x="4945041" y="5131872"/>
            <a:ext cx="685800" cy="370609"/>
          </a:xfrm>
          <a:prstGeom prst="rect">
            <a:avLst/>
          </a:prstGeom>
          <a:solidFill>
            <a:srgbClr val="765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673DE27-F794-1C4D-95B6-AC399648633A}"/>
              </a:ext>
            </a:extLst>
          </p:cNvPr>
          <p:cNvSpPr/>
          <p:nvPr/>
        </p:nvSpPr>
        <p:spPr>
          <a:xfrm>
            <a:off x="4945041" y="5505286"/>
            <a:ext cx="685800" cy="37060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587025A-DF79-F04A-9F19-1C65E98AB3D8}"/>
              </a:ext>
            </a:extLst>
          </p:cNvPr>
          <p:cNvSpPr txBox="1"/>
          <p:nvPr/>
        </p:nvSpPr>
        <p:spPr>
          <a:xfrm>
            <a:off x="5706342" y="4023500"/>
            <a:ext cx="1239982" cy="307777"/>
          </a:xfrm>
          <a:prstGeom prst="rect">
            <a:avLst/>
          </a:prstGeom>
          <a:noFill/>
        </p:spPr>
        <p:txBody>
          <a:bodyPr wrap="square" rtlCol="0">
            <a:spAutoFit/>
          </a:bodyPr>
          <a:lstStyle/>
          <a:p>
            <a:r>
              <a:rPr lang="en-US" dirty="0"/>
              <a:t>Least poor</a:t>
            </a:r>
          </a:p>
        </p:txBody>
      </p:sp>
      <p:sp>
        <p:nvSpPr>
          <p:cNvPr id="41" name="Down Arrow 40">
            <a:extLst>
              <a:ext uri="{FF2B5EF4-FFF2-40B4-BE49-F238E27FC236}">
                <a16:creationId xmlns:a16="http://schemas.microsoft.com/office/drawing/2014/main" id="{F88C931D-9ADA-9C47-935F-930FDE7647C4}"/>
              </a:ext>
            </a:extLst>
          </p:cNvPr>
          <p:cNvSpPr/>
          <p:nvPr/>
        </p:nvSpPr>
        <p:spPr>
          <a:xfrm>
            <a:off x="5807414" y="4331277"/>
            <a:ext cx="211282" cy="1132609"/>
          </a:xfrm>
          <a:prstGeom prst="downArrow">
            <a:avLst/>
          </a:prstGeom>
          <a:solidFill>
            <a:srgbClr val="765B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27B2D7D-A457-2C45-975F-5AE4C1E23227}"/>
              </a:ext>
            </a:extLst>
          </p:cNvPr>
          <p:cNvSpPr txBox="1"/>
          <p:nvPr/>
        </p:nvSpPr>
        <p:spPr>
          <a:xfrm>
            <a:off x="5706342" y="5544528"/>
            <a:ext cx="990600" cy="307777"/>
          </a:xfrm>
          <a:prstGeom prst="rect">
            <a:avLst/>
          </a:prstGeom>
          <a:noFill/>
        </p:spPr>
        <p:txBody>
          <a:bodyPr wrap="square" rtlCol="0">
            <a:spAutoFit/>
          </a:bodyPr>
          <a:lstStyle/>
          <a:p>
            <a:r>
              <a:rPr lang="en-US" dirty="0"/>
              <a:t>Poorest</a:t>
            </a:r>
          </a:p>
        </p:txBody>
      </p:sp>
      <p:sp>
        <p:nvSpPr>
          <p:cNvPr id="43" name="TextBox 42">
            <a:extLst>
              <a:ext uri="{FF2B5EF4-FFF2-40B4-BE49-F238E27FC236}">
                <a16:creationId xmlns:a16="http://schemas.microsoft.com/office/drawing/2014/main" id="{969F4DC1-D9D4-3C43-820F-7910F5B7DACD}"/>
              </a:ext>
            </a:extLst>
          </p:cNvPr>
          <p:cNvSpPr txBox="1"/>
          <p:nvPr/>
        </p:nvSpPr>
        <p:spPr>
          <a:xfrm>
            <a:off x="661403" y="3711286"/>
            <a:ext cx="2133600" cy="307777"/>
          </a:xfrm>
          <a:prstGeom prst="rect">
            <a:avLst/>
          </a:prstGeom>
          <a:noFill/>
        </p:spPr>
        <p:txBody>
          <a:bodyPr wrap="square" rtlCol="0">
            <a:spAutoFit/>
          </a:bodyPr>
          <a:lstStyle/>
          <a:p>
            <a:r>
              <a:rPr lang="en-US" dirty="0"/>
              <a:t>City 1</a:t>
            </a:r>
          </a:p>
        </p:txBody>
      </p:sp>
      <p:sp>
        <p:nvSpPr>
          <p:cNvPr id="44" name="TextBox 43">
            <a:extLst>
              <a:ext uri="{FF2B5EF4-FFF2-40B4-BE49-F238E27FC236}">
                <a16:creationId xmlns:a16="http://schemas.microsoft.com/office/drawing/2014/main" id="{EE03F77A-B628-AD45-A4E4-42A6BAEB254C}"/>
              </a:ext>
            </a:extLst>
          </p:cNvPr>
          <p:cNvSpPr txBox="1"/>
          <p:nvPr/>
        </p:nvSpPr>
        <p:spPr>
          <a:xfrm>
            <a:off x="6821633" y="3717541"/>
            <a:ext cx="2133600" cy="307777"/>
          </a:xfrm>
          <a:prstGeom prst="rect">
            <a:avLst/>
          </a:prstGeom>
          <a:noFill/>
        </p:spPr>
        <p:txBody>
          <a:bodyPr wrap="square" rtlCol="0">
            <a:spAutoFit/>
          </a:bodyPr>
          <a:lstStyle/>
          <a:p>
            <a:r>
              <a:rPr lang="en-US" dirty="0"/>
              <a:t>City 2</a:t>
            </a:r>
          </a:p>
        </p:txBody>
      </p:sp>
      <p:sp>
        <p:nvSpPr>
          <p:cNvPr id="45" name="Rectangle 44">
            <a:extLst>
              <a:ext uri="{FF2B5EF4-FFF2-40B4-BE49-F238E27FC236}">
                <a16:creationId xmlns:a16="http://schemas.microsoft.com/office/drawing/2014/main" id="{A9759903-3F03-154D-AE46-341DB8666FE7}"/>
              </a:ext>
            </a:extLst>
          </p:cNvPr>
          <p:cNvSpPr/>
          <p:nvPr/>
        </p:nvSpPr>
        <p:spPr>
          <a:xfrm>
            <a:off x="7861392" y="3682506"/>
            <a:ext cx="266700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CE3E25C-1A89-F445-A3D1-2ED77AA9F60A}"/>
              </a:ext>
            </a:extLst>
          </p:cNvPr>
          <p:cNvSpPr/>
          <p:nvPr/>
        </p:nvSpPr>
        <p:spPr>
          <a:xfrm>
            <a:off x="8339105" y="5484548"/>
            <a:ext cx="22860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BC010C8-7BB2-3D4C-ABA8-9B762DEABEC4}"/>
              </a:ext>
            </a:extLst>
          </p:cNvPr>
          <p:cNvSpPr/>
          <p:nvPr/>
        </p:nvSpPr>
        <p:spPr>
          <a:xfrm>
            <a:off x="8685318" y="3839997"/>
            <a:ext cx="22860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40AF8E8-6E5F-1347-BEA4-294657DE1DB6}"/>
              </a:ext>
            </a:extLst>
          </p:cNvPr>
          <p:cNvSpPr/>
          <p:nvPr/>
        </p:nvSpPr>
        <p:spPr>
          <a:xfrm>
            <a:off x="8727183" y="4533101"/>
            <a:ext cx="22860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7F2EE3-6A63-A642-A19D-1D98E2D0F5D0}"/>
              </a:ext>
            </a:extLst>
          </p:cNvPr>
          <p:cNvSpPr/>
          <p:nvPr/>
        </p:nvSpPr>
        <p:spPr>
          <a:xfrm>
            <a:off x="9441897" y="4862976"/>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FA21BD6-D8F1-EB4E-9991-5B9A2AE8812F}"/>
              </a:ext>
            </a:extLst>
          </p:cNvPr>
          <p:cNvSpPr/>
          <p:nvPr/>
        </p:nvSpPr>
        <p:spPr>
          <a:xfrm>
            <a:off x="7965936" y="3839997"/>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AFFE790-45EC-F34C-B038-DBE73C8B8F35}"/>
              </a:ext>
            </a:extLst>
          </p:cNvPr>
          <p:cNvSpPr/>
          <p:nvPr/>
        </p:nvSpPr>
        <p:spPr>
          <a:xfrm>
            <a:off x="9985688" y="3832318"/>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95CF869-855B-984C-8350-5206624D2172}"/>
              </a:ext>
            </a:extLst>
          </p:cNvPr>
          <p:cNvSpPr/>
          <p:nvPr/>
        </p:nvSpPr>
        <p:spPr>
          <a:xfrm>
            <a:off x="10013397" y="5066427"/>
            <a:ext cx="228600" cy="228600"/>
          </a:xfrm>
          <a:prstGeom prst="ellipse">
            <a:avLst/>
          </a:prstGeom>
          <a:solidFill>
            <a:srgbClr val="85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1605FC5-9FC4-114C-8B10-64940722DE6F}"/>
              </a:ext>
            </a:extLst>
          </p:cNvPr>
          <p:cNvSpPr/>
          <p:nvPr/>
        </p:nvSpPr>
        <p:spPr>
          <a:xfrm>
            <a:off x="9327597" y="4094124"/>
            <a:ext cx="228600" cy="228600"/>
          </a:xfrm>
          <a:prstGeom prst="ellipse">
            <a:avLst/>
          </a:prstGeom>
          <a:solidFill>
            <a:srgbClr val="85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9E45C14-FE39-854F-A29C-B8CE095643A7}"/>
              </a:ext>
            </a:extLst>
          </p:cNvPr>
          <p:cNvSpPr/>
          <p:nvPr/>
        </p:nvSpPr>
        <p:spPr>
          <a:xfrm>
            <a:off x="8080236" y="4691262"/>
            <a:ext cx="228600" cy="228600"/>
          </a:xfrm>
          <a:prstGeom prst="ellipse">
            <a:avLst/>
          </a:prstGeom>
          <a:solidFill>
            <a:srgbClr val="85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48AC37A-786B-0E4D-A765-7F1CFC8AD351}"/>
              </a:ext>
            </a:extLst>
          </p:cNvPr>
          <p:cNvSpPr/>
          <p:nvPr/>
        </p:nvSpPr>
        <p:spPr>
          <a:xfrm>
            <a:off x="9670497" y="5514892"/>
            <a:ext cx="228600" cy="2286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F930421-7647-8748-92FC-48EF27F7FC4A}"/>
              </a:ext>
            </a:extLst>
          </p:cNvPr>
          <p:cNvSpPr/>
          <p:nvPr/>
        </p:nvSpPr>
        <p:spPr>
          <a:xfrm>
            <a:off x="9992615" y="4473316"/>
            <a:ext cx="228600" cy="2286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2D615A5-4DDA-A246-ABF5-AE87F7E77AC3}"/>
              </a:ext>
            </a:extLst>
          </p:cNvPr>
          <p:cNvSpPr/>
          <p:nvPr/>
        </p:nvSpPr>
        <p:spPr>
          <a:xfrm>
            <a:off x="8918888" y="5171389"/>
            <a:ext cx="228600" cy="2286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E356B2E-4F52-1544-8ABB-1805EAAA3DC2}"/>
              </a:ext>
            </a:extLst>
          </p:cNvPr>
          <p:cNvSpPr/>
          <p:nvPr/>
        </p:nvSpPr>
        <p:spPr>
          <a:xfrm>
            <a:off x="8222697" y="4226344"/>
            <a:ext cx="228600" cy="2286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2">
            <a:extLst>
              <a:ext uri="{FF2B5EF4-FFF2-40B4-BE49-F238E27FC236}">
                <a16:creationId xmlns:a16="http://schemas.microsoft.com/office/drawing/2014/main" id="{90FC6353-5DD4-864E-8477-D1302574571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21292" y="5487724"/>
            <a:ext cx="23177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 name="Oval 59">
            <a:extLst>
              <a:ext uri="{FF2B5EF4-FFF2-40B4-BE49-F238E27FC236}">
                <a16:creationId xmlns:a16="http://schemas.microsoft.com/office/drawing/2014/main" id="{F5E47322-8426-674E-ADEF-461A88DF86F6}"/>
              </a:ext>
            </a:extLst>
          </p:cNvPr>
          <p:cNvSpPr/>
          <p:nvPr/>
        </p:nvSpPr>
        <p:spPr>
          <a:xfrm>
            <a:off x="8308836" y="5045943"/>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4379FAB-A199-A040-A547-18F395C2825B}"/>
              </a:ext>
            </a:extLst>
          </p:cNvPr>
          <p:cNvSpPr/>
          <p:nvPr/>
        </p:nvSpPr>
        <p:spPr>
          <a:xfrm>
            <a:off x="7965934" y="3780137"/>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CFB143A-E19B-2643-A71A-5A16D2BF495C}"/>
              </a:ext>
            </a:extLst>
          </p:cNvPr>
          <p:cNvSpPr/>
          <p:nvPr/>
        </p:nvSpPr>
        <p:spPr>
          <a:xfrm>
            <a:off x="8822877" y="5441855"/>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3C4D6C-5F8F-CC45-ADFD-CDAD62EF0959}"/>
              </a:ext>
            </a:extLst>
          </p:cNvPr>
          <p:cNvSpPr/>
          <p:nvPr/>
        </p:nvSpPr>
        <p:spPr>
          <a:xfrm>
            <a:off x="9985686" y="3770949"/>
            <a:ext cx="228603" cy="30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6F932B8-5CC7-4280-BD52-E12783778598}"/>
              </a:ext>
            </a:extLst>
          </p:cNvPr>
          <p:cNvSpPr txBox="1"/>
          <p:nvPr/>
        </p:nvSpPr>
        <p:spPr>
          <a:xfrm>
            <a:off x="2138778" y="3711592"/>
            <a:ext cx="228600" cy="307777"/>
          </a:xfrm>
          <a:prstGeom prst="rect">
            <a:avLst/>
          </a:prstGeom>
          <a:noFill/>
        </p:spPr>
        <p:txBody>
          <a:bodyPr wrap="square" rtlCol="0">
            <a:spAutoFit/>
          </a:bodyPr>
          <a:lstStyle/>
          <a:p>
            <a:r>
              <a:rPr lang="en-US" dirty="0"/>
              <a:t>C</a:t>
            </a:r>
          </a:p>
        </p:txBody>
      </p:sp>
      <p:sp>
        <p:nvSpPr>
          <p:cNvPr id="64" name="TextBox 63">
            <a:extLst>
              <a:ext uri="{FF2B5EF4-FFF2-40B4-BE49-F238E27FC236}">
                <a16:creationId xmlns:a16="http://schemas.microsoft.com/office/drawing/2014/main" id="{BEB57F39-F2FA-4837-AA9E-D3EA90E65FB2}"/>
              </a:ext>
            </a:extLst>
          </p:cNvPr>
          <p:cNvSpPr txBox="1"/>
          <p:nvPr/>
        </p:nvSpPr>
        <p:spPr>
          <a:xfrm>
            <a:off x="2975690" y="5380491"/>
            <a:ext cx="242649" cy="307777"/>
          </a:xfrm>
          <a:prstGeom prst="rect">
            <a:avLst/>
          </a:prstGeom>
          <a:noFill/>
        </p:spPr>
        <p:txBody>
          <a:bodyPr wrap="square" rtlCol="0">
            <a:spAutoFit/>
          </a:bodyPr>
          <a:lstStyle/>
          <a:p>
            <a:r>
              <a:rPr lang="en-US" dirty="0"/>
              <a:t>T</a:t>
            </a:r>
          </a:p>
        </p:txBody>
      </p:sp>
    </p:spTree>
    <p:extLst>
      <p:ext uri="{BB962C8B-B14F-4D97-AF65-F5344CB8AC3E}">
        <p14:creationId xmlns:p14="http://schemas.microsoft.com/office/powerpoint/2010/main" val="215242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6" grpId="0" animBg="1"/>
      <p:bldP spid="27" grpId="0" animBg="1"/>
      <p:bldP spid="29" grpId="0" animBg="1"/>
      <p:bldP spid="30" grpId="0" animBg="1"/>
      <p:bldP spid="31" grpId="0" animBg="1"/>
      <p:bldP spid="32" grpId="0" animBg="1"/>
      <p:bldP spid="34" grpId="0" animBg="1"/>
      <p:bldP spid="44" grpId="0"/>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0" grpId="0" animBg="1"/>
      <p:bldP spid="61" grpId="0" animBg="1"/>
      <p:bldP spid="62" grpId="0" animBg="1"/>
      <p:bldP spid="63" grpId="0" animBg="1"/>
      <p:bldP spid="22"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Ethics of lottery around the cutoff</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Q: When is it ethical to admit some people to a program who have lower scores than others not admitted?</a:t>
            </a:r>
          </a:p>
          <a:p>
            <a:pPr lvl="1"/>
            <a:endParaRPr lang="en-US" sz="200" dirty="0"/>
          </a:p>
          <a:p>
            <a:r>
              <a:rPr lang="en-US" dirty="0"/>
              <a:t>Q: When is it not ethical to use randomized cut off</a:t>
            </a:r>
          </a:p>
          <a:p>
            <a:pPr lvl="1"/>
            <a:endParaRPr lang="en-US" sz="200" dirty="0"/>
          </a:p>
          <a:p>
            <a:r>
              <a:rPr lang="en-US" dirty="0"/>
              <a:t>Q: what are examples where it might be ethical?</a:t>
            </a:r>
          </a:p>
          <a:p>
            <a:r>
              <a:rPr lang="en-US" dirty="0"/>
              <a:t>Q: what are examples where it might be unethical?</a:t>
            </a:r>
          </a:p>
          <a:p>
            <a:endParaRPr lang="en-US" sz="1100" dirty="0"/>
          </a:p>
          <a:p>
            <a:pPr marL="114300" indent="0">
              <a:buNone/>
            </a:pPr>
            <a:endParaRPr lang="en-US" dirty="0"/>
          </a:p>
        </p:txBody>
      </p:sp>
    </p:spTree>
    <p:extLst>
      <p:ext uri="{BB962C8B-B14F-4D97-AF65-F5344CB8AC3E}">
        <p14:creationId xmlns:p14="http://schemas.microsoft.com/office/powerpoint/2010/main" val="24099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Ethics of randomized phase-in</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Q: In a randomized phase in design, everyone gets the program eventually. Does that mean there are never costs to weigh against the benefits of the evaluation?</a:t>
            </a:r>
          </a:p>
          <a:p>
            <a:endParaRPr lang="en-US" sz="1100" dirty="0"/>
          </a:p>
          <a:p>
            <a:pPr marL="114300" indent="0">
              <a:buNone/>
            </a:pPr>
            <a:endParaRPr lang="en-US" dirty="0"/>
          </a:p>
        </p:txBody>
      </p:sp>
    </p:spTree>
    <p:extLst>
      <p:ext uri="{BB962C8B-B14F-4D97-AF65-F5344CB8AC3E}">
        <p14:creationId xmlns:p14="http://schemas.microsoft.com/office/powerpoint/2010/main" val="424547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Ethics of rotation design</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Q: to what extent does the rotation design reduce the risk of harm from evaluation?</a:t>
            </a:r>
          </a:p>
          <a:p>
            <a:pPr marL="457200" lvl="1" indent="0">
              <a:buNone/>
            </a:pPr>
            <a:r>
              <a:rPr lang="en-US" sz="500" dirty="0"/>
              <a:t> </a:t>
            </a:r>
          </a:p>
          <a:p>
            <a:r>
              <a:rPr lang="en-US" dirty="0"/>
              <a:t>Q: are there situations where using a rotation design might increase the risks or be seen as unfair?</a:t>
            </a: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136039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Ethics of encouragement design</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Q: In a encouragement design, no one is denied access. Does that mean there are never costs to weigh against the benefits of the evaluation?</a:t>
            </a: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193457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Achieving compliance with IRB</a:t>
            </a:r>
          </a:p>
        </p:txBody>
      </p:sp>
    </p:spTree>
    <p:extLst>
      <p:ext uri="{BB962C8B-B14F-4D97-AF65-F5344CB8AC3E}">
        <p14:creationId xmlns:p14="http://schemas.microsoft.com/office/powerpoint/2010/main" val="840667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Basic requirements for IRB </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All personnel on the project are human-subjects certified</a:t>
            </a:r>
          </a:p>
          <a:p>
            <a:pPr lvl="1"/>
            <a:r>
              <a:rPr lang="en-US" dirty="0"/>
              <a:t>Includes RAs in field and those handling identified data</a:t>
            </a:r>
          </a:p>
          <a:p>
            <a:pPr lvl="1"/>
            <a:r>
              <a:rPr lang="en-US" dirty="0"/>
              <a:t>Enumerators trained in appropriate interactions and data handling</a:t>
            </a:r>
          </a:p>
          <a:p>
            <a:pPr lvl="1"/>
            <a:r>
              <a:rPr lang="en-US" dirty="0"/>
              <a:t>National Institutes of Health has online training program</a:t>
            </a:r>
          </a:p>
          <a:p>
            <a:endParaRPr lang="en-US" dirty="0"/>
          </a:p>
          <a:p>
            <a:r>
              <a:rPr lang="en-US" dirty="0"/>
              <a:t>Research design including all surveys reviewed and approved</a:t>
            </a:r>
          </a:p>
          <a:p>
            <a:r>
              <a:rPr lang="en-US" dirty="0"/>
              <a:t>Precise wording of consent forms and whether consent is oral or written needs to be reviewed and approved</a:t>
            </a:r>
          </a:p>
          <a:p>
            <a:r>
              <a:rPr lang="en-US" dirty="0"/>
              <a:t>Data management plan is approved and complied with</a:t>
            </a:r>
          </a:p>
          <a:p>
            <a:r>
              <a:rPr lang="en-US" dirty="0"/>
              <a:t>Annual updates are usually required which include status of research and number of human subjects reached</a:t>
            </a:r>
          </a:p>
          <a:p>
            <a:r>
              <a:rPr lang="en-US" dirty="0"/>
              <a:t>Any breach in IRB compliance is reported to IRB committee</a:t>
            </a: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385685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dirty="0"/>
              <a:t>What to do with leftovers/misfits? </a:t>
            </a:r>
            <a:endParaRPr dirty="0"/>
          </a:p>
        </p:txBody>
      </p:sp>
      <p:sp>
        <p:nvSpPr>
          <p:cNvPr id="302" name="Google Shape;302;p43"/>
          <p:cNvSpPr/>
          <p:nvPr/>
        </p:nvSpPr>
        <p:spPr>
          <a:xfrm>
            <a:off x="886143" y="1747496"/>
            <a:ext cx="1696720" cy="1452879"/>
          </a:xfrm>
          <a:prstGeom prst="rect">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3" name="Google Shape;303;p43"/>
          <p:cNvSpPr/>
          <p:nvPr/>
        </p:nvSpPr>
        <p:spPr>
          <a:xfrm>
            <a:off x="1076960" y="2011680"/>
            <a:ext cx="415290" cy="28955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p43"/>
          <p:cNvSpPr/>
          <p:nvPr/>
        </p:nvSpPr>
        <p:spPr>
          <a:xfrm>
            <a:off x="1701800" y="1949229"/>
            <a:ext cx="426720" cy="245331"/>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5" name="Google Shape;305;p43"/>
          <p:cNvSpPr/>
          <p:nvPr/>
        </p:nvSpPr>
        <p:spPr>
          <a:xfrm>
            <a:off x="1381760" y="2316479"/>
            <a:ext cx="426720" cy="289557"/>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6" name="Google Shape;306;p43"/>
          <p:cNvSpPr/>
          <p:nvPr/>
        </p:nvSpPr>
        <p:spPr>
          <a:xfrm>
            <a:off x="2042160" y="2392678"/>
            <a:ext cx="426720" cy="381002"/>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7" name="Google Shape;307;p43"/>
          <p:cNvSpPr/>
          <p:nvPr/>
        </p:nvSpPr>
        <p:spPr>
          <a:xfrm>
            <a:off x="1229360" y="2844803"/>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8" name="Google Shape;308;p43"/>
          <p:cNvSpPr/>
          <p:nvPr/>
        </p:nvSpPr>
        <p:spPr>
          <a:xfrm>
            <a:off x="1838960" y="2773680"/>
            <a:ext cx="314960" cy="274322"/>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9" name="Google Shape;309;p43"/>
          <p:cNvSpPr/>
          <p:nvPr/>
        </p:nvSpPr>
        <p:spPr>
          <a:xfrm>
            <a:off x="889227" y="3845557"/>
            <a:ext cx="1696720" cy="1452879"/>
          </a:xfrm>
          <a:prstGeom prst="rect">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0" name="Google Shape;310;p43"/>
          <p:cNvSpPr/>
          <p:nvPr/>
        </p:nvSpPr>
        <p:spPr>
          <a:xfrm>
            <a:off x="3911600" y="1725772"/>
            <a:ext cx="1696720" cy="1452879"/>
          </a:xfrm>
          <a:prstGeom prst="rect">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1" name="Google Shape;311;p43"/>
          <p:cNvSpPr/>
          <p:nvPr/>
        </p:nvSpPr>
        <p:spPr>
          <a:xfrm>
            <a:off x="3899626" y="3819670"/>
            <a:ext cx="1696720" cy="1452879"/>
          </a:xfrm>
          <a:prstGeom prst="rect">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2" name="Google Shape;312;p43"/>
          <p:cNvSpPr/>
          <p:nvPr/>
        </p:nvSpPr>
        <p:spPr>
          <a:xfrm>
            <a:off x="1896745" y="4894400"/>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3" name="Google Shape;313;p43"/>
          <p:cNvSpPr/>
          <p:nvPr/>
        </p:nvSpPr>
        <p:spPr>
          <a:xfrm>
            <a:off x="1076960" y="4079238"/>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4" name="Google Shape;314;p43"/>
          <p:cNvSpPr/>
          <p:nvPr/>
        </p:nvSpPr>
        <p:spPr>
          <a:xfrm>
            <a:off x="5151120" y="2301238"/>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6" name="Google Shape;316;p43"/>
          <p:cNvSpPr/>
          <p:nvPr/>
        </p:nvSpPr>
        <p:spPr>
          <a:xfrm>
            <a:off x="4602480" y="2189478"/>
            <a:ext cx="476250" cy="29464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7" name="Google Shape;317;p43"/>
          <p:cNvSpPr/>
          <p:nvPr/>
        </p:nvSpPr>
        <p:spPr>
          <a:xfrm>
            <a:off x="4863102" y="2666534"/>
            <a:ext cx="497840" cy="35653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8" name="Google Shape;318;p43"/>
          <p:cNvSpPr/>
          <p:nvPr/>
        </p:nvSpPr>
        <p:spPr>
          <a:xfrm>
            <a:off x="4164489" y="2023975"/>
            <a:ext cx="314960" cy="26509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9" name="Google Shape;319;p43"/>
          <p:cNvSpPr/>
          <p:nvPr/>
        </p:nvSpPr>
        <p:spPr>
          <a:xfrm>
            <a:off x="1351280" y="4495799"/>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0" name="Google Shape;320;p43"/>
          <p:cNvSpPr/>
          <p:nvPr/>
        </p:nvSpPr>
        <p:spPr>
          <a:xfrm>
            <a:off x="1701800" y="4163056"/>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1" name="Google Shape;321;p43"/>
          <p:cNvSpPr/>
          <p:nvPr/>
        </p:nvSpPr>
        <p:spPr>
          <a:xfrm>
            <a:off x="2054951" y="4489805"/>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2" name="Google Shape;322;p43"/>
          <p:cNvSpPr txBox="1"/>
          <p:nvPr/>
        </p:nvSpPr>
        <p:spPr>
          <a:xfrm>
            <a:off x="1124267" y="1910693"/>
            <a:ext cx="57023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323" name="Google Shape;323;p43"/>
          <p:cNvSpPr txBox="1"/>
          <p:nvPr/>
        </p:nvSpPr>
        <p:spPr>
          <a:xfrm>
            <a:off x="5146040" y="2151378"/>
            <a:ext cx="39497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324" name="Google Shape;324;p43"/>
          <p:cNvSpPr txBox="1"/>
          <p:nvPr/>
        </p:nvSpPr>
        <p:spPr>
          <a:xfrm>
            <a:off x="2130425" y="2393293"/>
            <a:ext cx="39497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326" name="Google Shape;326;p43"/>
          <p:cNvSpPr txBox="1"/>
          <p:nvPr/>
        </p:nvSpPr>
        <p:spPr>
          <a:xfrm>
            <a:off x="1734503" y="1851322"/>
            <a:ext cx="68389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27" name="Google Shape;327;p43"/>
          <p:cNvSpPr txBox="1"/>
          <p:nvPr/>
        </p:nvSpPr>
        <p:spPr>
          <a:xfrm>
            <a:off x="1226185" y="2701910"/>
            <a:ext cx="29781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28" name="Google Shape;328;p43"/>
          <p:cNvSpPr txBox="1"/>
          <p:nvPr/>
        </p:nvSpPr>
        <p:spPr>
          <a:xfrm>
            <a:off x="1661795" y="4011902"/>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
        <p:nvSpPr>
          <p:cNvPr id="329" name="Google Shape;329;p43"/>
          <p:cNvSpPr txBox="1"/>
          <p:nvPr/>
        </p:nvSpPr>
        <p:spPr>
          <a:xfrm>
            <a:off x="4692810" y="2092201"/>
            <a:ext cx="34575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
        <p:nvSpPr>
          <p:cNvPr id="330" name="Google Shape;330;p43"/>
          <p:cNvSpPr txBox="1"/>
          <p:nvPr/>
        </p:nvSpPr>
        <p:spPr>
          <a:xfrm>
            <a:off x="1158240" y="1281367"/>
            <a:ext cx="199136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District A</a:t>
            </a:r>
            <a:endParaRPr sz="1400" b="0" i="0" u="none" strike="noStrike" cap="none">
              <a:solidFill>
                <a:srgbClr val="000000"/>
              </a:solidFill>
              <a:latin typeface="Arial"/>
              <a:ea typeface="Arial"/>
              <a:cs typeface="Arial"/>
              <a:sym typeface="Arial"/>
            </a:endParaRPr>
          </a:p>
        </p:txBody>
      </p:sp>
      <p:sp>
        <p:nvSpPr>
          <p:cNvPr id="331" name="Google Shape;331;p43"/>
          <p:cNvSpPr txBox="1"/>
          <p:nvPr/>
        </p:nvSpPr>
        <p:spPr>
          <a:xfrm>
            <a:off x="4168140" y="1119614"/>
            <a:ext cx="144018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District C</a:t>
            </a:r>
            <a:endParaRPr sz="1400" b="0" i="0" u="none" strike="noStrike" cap="none">
              <a:solidFill>
                <a:srgbClr val="000000"/>
              </a:solidFill>
              <a:latin typeface="Arial"/>
              <a:ea typeface="Arial"/>
              <a:cs typeface="Arial"/>
              <a:sym typeface="Arial"/>
            </a:endParaRPr>
          </a:p>
        </p:txBody>
      </p:sp>
      <p:sp>
        <p:nvSpPr>
          <p:cNvPr id="332" name="Google Shape;332;p43"/>
          <p:cNvSpPr txBox="1"/>
          <p:nvPr/>
        </p:nvSpPr>
        <p:spPr>
          <a:xfrm>
            <a:off x="1176655" y="3374964"/>
            <a:ext cx="144018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District B</a:t>
            </a:r>
            <a:endParaRPr sz="1400" b="0" i="0" u="none" strike="noStrike" cap="none" dirty="0">
              <a:solidFill>
                <a:srgbClr val="000000"/>
              </a:solidFill>
              <a:latin typeface="Arial"/>
              <a:ea typeface="Arial"/>
              <a:cs typeface="Arial"/>
              <a:sym typeface="Arial"/>
            </a:endParaRPr>
          </a:p>
        </p:txBody>
      </p:sp>
      <p:sp>
        <p:nvSpPr>
          <p:cNvPr id="333" name="Google Shape;333;p43"/>
          <p:cNvSpPr txBox="1"/>
          <p:nvPr/>
        </p:nvSpPr>
        <p:spPr>
          <a:xfrm>
            <a:off x="1429385" y="2225050"/>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334" name="Google Shape;334;p43"/>
          <p:cNvSpPr txBox="1"/>
          <p:nvPr/>
        </p:nvSpPr>
        <p:spPr>
          <a:xfrm>
            <a:off x="4143874" y="1910693"/>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335" name="Google Shape;335;p43"/>
          <p:cNvSpPr txBox="1"/>
          <p:nvPr/>
        </p:nvSpPr>
        <p:spPr>
          <a:xfrm>
            <a:off x="1835785" y="2672793"/>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37" name="Google Shape;337;p43"/>
          <p:cNvSpPr txBox="1"/>
          <p:nvPr/>
        </p:nvSpPr>
        <p:spPr>
          <a:xfrm>
            <a:off x="1076960" y="3932223"/>
            <a:ext cx="57023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338" name="Google Shape;338;p43"/>
          <p:cNvSpPr txBox="1"/>
          <p:nvPr/>
        </p:nvSpPr>
        <p:spPr>
          <a:xfrm>
            <a:off x="4128725" y="3301997"/>
            <a:ext cx="144018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Leftovers</a:t>
            </a:r>
            <a:endParaRPr sz="1400" b="0" i="0" u="none" strike="noStrike" cap="none" dirty="0">
              <a:solidFill>
                <a:srgbClr val="000000"/>
              </a:solidFill>
              <a:latin typeface="Arial"/>
              <a:ea typeface="Arial"/>
              <a:cs typeface="Arial"/>
              <a:sym typeface="Arial"/>
            </a:endParaRPr>
          </a:p>
        </p:txBody>
      </p:sp>
      <p:sp>
        <p:nvSpPr>
          <p:cNvPr id="339" name="Google Shape;339;p43"/>
          <p:cNvSpPr/>
          <p:nvPr/>
        </p:nvSpPr>
        <p:spPr>
          <a:xfrm>
            <a:off x="6626860" y="1471034"/>
            <a:ext cx="4474277" cy="31392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tx1"/>
                </a:solidFill>
                <a:latin typeface="Arial"/>
                <a:ea typeface="Arial"/>
                <a:cs typeface="Arial"/>
                <a:sym typeface="Arial"/>
              </a:rPr>
              <a:t>Misfits arise when the number of units in a strata cant be exactly divided by number of randomization cells</a:t>
            </a:r>
          </a:p>
          <a:p>
            <a:pPr marR="0" lvl="0" algn="l" rtl="0">
              <a:lnSpc>
                <a:spcPct val="100000"/>
              </a:lnSpc>
              <a:spcBef>
                <a:spcPts val="0"/>
              </a:spcBef>
              <a:spcAft>
                <a:spcPts val="0"/>
              </a:spcAft>
              <a:buClr>
                <a:srgbClr val="000000"/>
              </a:buClr>
              <a:buSzPts val="1800"/>
            </a:pPr>
            <a:endParaRPr lang="en-US" sz="1800" b="0" i="0" u="none" strike="noStrike" cap="none" dirty="0">
              <a:solidFill>
                <a:schemeClr val="tx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tx1"/>
                </a:solidFill>
                <a:latin typeface="Arial"/>
                <a:ea typeface="Arial"/>
                <a:cs typeface="Arial"/>
                <a:sym typeface="Arial"/>
              </a:rPr>
              <a:t>One option is to allocate the “remainders” or “misfits” into a special </a:t>
            </a:r>
            <a:r>
              <a:rPr lang="en-US" sz="1800" b="0" i="0" u="none" strike="noStrike" cap="none" dirty="0" err="1">
                <a:solidFill>
                  <a:schemeClr val="tx1"/>
                </a:solidFill>
                <a:latin typeface="Arial"/>
                <a:ea typeface="Arial"/>
                <a:cs typeface="Arial"/>
                <a:sym typeface="Arial"/>
              </a:rPr>
              <a:t>lefterover</a:t>
            </a:r>
            <a:r>
              <a:rPr lang="en-US" sz="1800" b="0" i="0" u="none" strike="noStrike" cap="none" dirty="0">
                <a:solidFill>
                  <a:schemeClr val="tx1"/>
                </a:solidFill>
                <a:latin typeface="Arial"/>
                <a:ea typeface="Arial"/>
                <a:cs typeface="Arial"/>
                <a:sym typeface="Arial"/>
              </a:rPr>
              <a:t> strata</a:t>
            </a:r>
          </a:p>
          <a:p>
            <a:pPr marR="0" lvl="0" algn="l" rtl="0">
              <a:lnSpc>
                <a:spcPct val="100000"/>
              </a:lnSpc>
              <a:spcBef>
                <a:spcPts val="0"/>
              </a:spcBef>
              <a:spcAft>
                <a:spcPts val="0"/>
              </a:spcAft>
              <a:buClr>
                <a:srgbClr val="000000"/>
              </a:buClr>
              <a:buSzPts val="1800"/>
            </a:pPr>
            <a:endParaRPr lang="en-US" sz="1800" b="0" i="0" u="none" strike="noStrike" cap="none" dirty="0">
              <a:solidFill>
                <a:schemeClr val="tx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tx1"/>
                </a:solidFill>
                <a:latin typeface="Arial"/>
                <a:ea typeface="Arial"/>
                <a:cs typeface="Arial"/>
                <a:sym typeface="Arial"/>
              </a:rPr>
              <a:t>If there are lots of units in your “misfits” strata, you can do stratified randomization within the misfits</a:t>
            </a:r>
            <a:r>
              <a:rPr lang="en-US" sz="1800" b="0" i="0" u="none" strike="noStrike" cap="none" dirty="0">
                <a:solidFill>
                  <a:schemeClr val="tx1"/>
                </a:solidFill>
                <a:sym typeface="Arial"/>
              </a:rPr>
              <a:t> strata.</a:t>
            </a:r>
            <a:endParaRPr dirty="0">
              <a:solidFill>
                <a:schemeClr val="tx1"/>
              </a:solidFill>
            </a:endParaRPr>
          </a:p>
        </p:txBody>
      </p:sp>
      <p:sp>
        <p:nvSpPr>
          <p:cNvPr id="43" name="Google Shape;333;p43">
            <a:extLst>
              <a:ext uri="{FF2B5EF4-FFF2-40B4-BE49-F238E27FC236}">
                <a16:creationId xmlns:a16="http://schemas.microsoft.com/office/drawing/2014/main" id="{506A704B-B4E3-4138-BA7E-9E99CD18B0E2}"/>
              </a:ext>
            </a:extLst>
          </p:cNvPr>
          <p:cNvSpPr txBox="1"/>
          <p:nvPr/>
        </p:nvSpPr>
        <p:spPr>
          <a:xfrm>
            <a:off x="1338262" y="4337669"/>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44" name="Google Shape;317;p43">
            <a:extLst>
              <a:ext uri="{FF2B5EF4-FFF2-40B4-BE49-F238E27FC236}">
                <a16:creationId xmlns:a16="http://schemas.microsoft.com/office/drawing/2014/main" id="{C3A1951B-D26D-47FA-8C5B-B84B904B562B}"/>
              </a:ext>
            </a:extLst>
          </p:cNvPr>
          <p:cNvSpPr/>
          <p:nvPr/>
        </p:nvSpPr>
        <p:spPr>
          <a:xfrm>
            <a:off x="4955494" y="4133267"/>
            <a:ext cx="497840" cy="35653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 name="Google Shape;312;p43">
            <a:extLst>
              <a:ext uri="{FF2B5EF4-FFF2-40B4-BE49-F238E27FC236}">
                <a16:creationId xmlns:a16="http://schemas.microsoft.com/office/drawing/2014/main" id="{DF25FA11-A05C-4E8A-B24A-BEDE8242A941}"/>
              </a:ext>
            </a:extLst>
          </p:cNvPr>
          <p:cNvSpPr/>
          <p:nvPr/>
        </p:nvSpPr>
        <p:spPr>
          <a:xfrm>
            <a:off x="4164489" y="4093026"/>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 name="Google Shape;321;p43">
            <a:extLst>
              <a:ext uri="{FF2B5EF4-FFF2-40B4-BE49-F238E27FC236}">
                <a16:creationId xmlns:a16="http://schemas.microsoft.com/office/drawing/2014/main" id="{F1FD7A70-3C14-44F8-9184-36398341BD02}"/>
              </a:ext>
            </a:extLst>
          </p:cNvPr>
          <p:cNvSpPr/>
          <p:nvPr/>
        </p:nvSpPr>
        <p:spPr>
          <a:xfrm>
            <a:off x="4433026" y="4571996"/>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 name="Google Shape;322;p43">
            <a:extLst>
              <a:ext uri="{FF2B5EF4-FFF2-40B4-BE49-F238E27FC236}">
                <a16:creationId xmlns:a16="http://schemas.microsoft.com/office/drawing/2014/main" id="{D0B2B890-D047-40C8-BBD5-CFA4B20C1CF0}"/>
              </a:ext>
            </a:extLst>
          </p:cNvPr>
          <p:cNvSpPr txBox="1"/>
          <p:nvPr/>
        </p:nvSpPr>
        <p:spPr>
          <a:xfrm>
            <a:off x="5058410" y="4079238"/>
            <a:ext cx="57023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48" name="Google Shape;328;p43">
            <a:extLst>
              <a:ext uri="{FF2B5EF4-FFF2-40B4-BE49-F238E27FC236}">
                <a16:creationId xmlns:a16="http://schemas.microsoft.com/office/drawing/2014/main" id="{D63218A2-38F0-4749-84B8-CC6D933B507C}"/>
              </a:ext>
            </a:extLst>
          </p:cNvPr>
          <p:cNvSpPr txBox="1"/>
          <p:nvPr/>
        </p:nvSpPr>
        <p:spPr>
          <a:xfrm>
            <a:off x="4167981" y="3953227"/>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
        <p:nvSpPr>
          <p:cNvPr id="49" name="Google Shape;333;p43">
            <a:extLst>
              <a:ext uri="{FF2B5EF4-FFF2-40B4-BE49-F238E27FC236}">
                <a16:creationId xmlns:a16="http://schemas.microsoft.com/office/drawing/2014/main" id="{49DC1933-FACC-421E-A50F-51130FB34215}"/>
              </a:ext>
            </a:extLst>
          </p:cNvPr>
          <p:cNvSpPr txBox="1"/>
          <p:nvPr/>
        </p:nvSpPr>
        <p:spPr>
          <a:xfrm>
            <a:off x="4426268" y="4429109"/>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3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3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animBg="1"/>
      <p:bldP spid="317" grpId="0" animBg="1"/>
      <p:bldP spid="321" grpId="0" animBg="1"/>
      <p:bldP spid="322" grpId="0"/>
      <p:bldP spid="323" grpId="0"/>
      <p:bldP spid="324" grpId="0"/>
      <p:bldP spid="328" grpId="0"/>
      <p:bldP spid="329" grpId="0"/>
      <p:bldP spid="334" grpId="0"/>
      <p:bldP spid="44" grpId="0" animBg="1"/>
      <p:bldP spid="45" grpId="0" animBg="1"/>
      <p:bldP spid="46"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Personally identified information </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r>
              <a:rPr lang="en-US" dirty="0"/>
              <a:t>Information that can be used to identify an individual or households with a reasonable level of confidence. Includes:</a:t>
            </a:r>
          </a:p>
          <a:p>
            <a:pPr lvl="1"/>
            <a:r>
              <a:rPr lang="en-US" dirty="0"/>
              <a:t>Names </a:t>
            </a:r>
          </a:p>
          <a:p>
            <a:pPr lvl="1"/>
            <a:r>
              <a:rPr lang="en-US" dirty="0"/>
              <a:t>Geographical information  like  village name or GPS coordinates </a:t>
            </a:r>
          </a:p>
          <a:p>
            <a:pPr lvl="1"/>
            <a:r>
              <a:rPr lang="en-US" dirty="0"/>
              <a:t>Telephone numbers/ Email addresses/ addresses</a:t>
            </a:r>
          </a:p>
          <a:p>
            <a:pPr lvl="1"/>
            <a:r>
              <a:rPr lang="en-US" dirty="0"/>
              <a:t>Account numbers </a:t>
            </a:r>
          </a:p>
          <a:p>
            <a:pPr lvl="1"/>
            <a:r>
              <a:rPr lang="en-US" dirty="0"/>
              <a:t>Certificate or license numbers</a:t>
            </a:r>
          </a:p>
          <a:p>
            <a:pPr lvl="1"/>
            <a:r>
              <a:rPr lang="en-US" dirty="0"/>
              <a:t>Full face photos </a:t>
            </a:r>
          </a:p>
          <a:p>
            <a:pPr lvl="1"/>
            <a:r>
              <a:rPr lang="en-US" dirty="0"/>
              <a:t>Government identification numbers</a:t>
            </a:r>
          </a:p>
          <a:p>
            <a:r>
              <a:rPr lang="en-US" dirty="0"/>
              <a:t>Combination of information (like village name and occupation) may identify someone, even when one on its own will not.</a:t>
            </a:r>
          </a:p>
          <a:p>
            <a:r>
              <a:rPr lang="en-US" dirty="0"/>
              <a:t>Note US health data has specific rules on data confidentiality under HIPPA</a:t>
            </a: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934154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Data management plans </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pPr lvl="0">
              <a:lnSpc>
                <a:spcPct val="110000"/>
              </a:lnSpc>
              <a:buClr>
                <a:srgbClr val="FF0000"/>
              </a:buClr>
              <a:defRPr/>
            </a:pPr>
            <a:r>
              <a:rPr lang="en-US" sz="2400" dirty="0">
                <a:solidFill>
                  <a:schemeClr val="tx1"/>
                </a:solidFill>
              </a:rPr>
              <a:t>Paper surveys</a:t>
            </a:r>
          </a:p>
          <a:p>
            <a:pPr lvl="1">
              <a:lnSpc>
                <a:spcPct val="110000"/>
              </a:lnSpc>
              <a:buClr>
                <a:srgbClr val="FF0000"/>
              </a:buClr>
              <a:defRPr/>
            </a:pPr>
            <a:r>
              <a:rPr lang="en-US" sz="1900" dirty="0">
                <a:solidFill>
                  <a:schemeClr val="tx1"/>
                </a:solidFill>
              </a:rPr>
              <a:t>Include method of recording consent on all surveys (good practice to include precise consent language on all surveys too)</a:t>
            </a:r>
          </a:p>
          <a:p>
            <a:pPr lvl="1">
              <a:lnSpc>
                <a:spcPct val="110000"/>
              </a:lnSpc>
              <a:buClr>
                <a:srgbClr val="FF0000"/>
              </a:buClr>
              <a:defRPr/>
            </a:pPr>
            <a:r>
              <a:rPr lang="en-US" sz="1900" dirty="0">
                <a:solidFill>
                  <a:schemeClr val="tx1"/>
                </a:solidFill>
              </a:rPr>
              <a:t>Design questionnaire so that PII can be easily and quickly removable (</a:t>
            </a:r>
            <a:r>
              <a:rPr lang="en-US" sz="1900" dirty="0" err="1">
                <a:solidFill>
                  <a:schemeClr val="tx1"/>
                </a:solidFill>
              </a:rPr>
              <a:t>eg</a:t>
            </a:r>
            <a:r>
              <a:rPr lang="en-US" sz="1900" dirty="0">
                <a:solidFill>
                  <a:schemeClr val="tx1"/>
                </a:solidFill>
              </a:rPr>
              <a:t> have PII on first sheet with an ID number on every page of the survey then the first page can be manually removed by supervisors in the field for identification)</a:t>
            </a:r>
          </a:p>
          <a:p>
            <a:pPr lvl="1">
              <a:lnSpc>
                <a:spcPct val="110000"/>
              </a:lnSpc>
              <a:buClr>
                <a:srgbClr val="FF0000"/>
              </a:buClr>
              <a:defRPr/>
            </a:pPr>
            <a:r>
              <a:rPr lang="en-US" sz="1900" dirty="0">
                <a:solidFill>
                  <a:schemeClr val="tx1"/>
                </a:solidFill>
              </a:rPr>
              <a:t>Secure storage and disposal of surveys</a:t>
            </a:r>
          </a:p>
          <a:p>
            <a:pPr lvl="1">
              <a:lnSpc>
                <a:spcPct val="110000"/>
              </a:lnSpc>
              <a:buClr>
                <a:srgbClr val="FF0000"/>
              </a:buClr>
              <a:defRPr/>
            </a:pPr>
            <a:endParaRPr lang="en-US" sz="900" dirty="0">
              <a:solidFill>
                <a:schemeClr val="tx1"/>
              </a:solidFill>
            </a:endParaRPr>
          </a:p>
          <a:p>
            <a:pPr lvl="0">
              <a:lnSpc>
                <a:spcPct val="110000"/>
              </a:lnSpc>
              <a:buClr>
                <a:srgbClr val="FF0000"/>
              </a:buClr>
              <a:defRPr/>
            </a:pPr>
            <a:r>
              <a:rPr lang="en-US" sz="2400" dirty="0">
                <a:solidFill>
                  <a:schemeClr val="tx1"/>
                </a:solidFill>
              </a:rPr>
              <a:t>Data in digital form</a:t>
            </a:r>
          </a:p>
          <a:p>
            <a:pPr lvl="1">
              <a:lnSpc>
                <a:spcPct val="110000"/>
              </a:lnSpc>
              <a:buClr>
                <a:srgbClr val="FF0000"/>
              </a:buClr>
              <a:defRPr/>
            </a:pPr>
            <a:r>
              <a:rPr lang="en-US" sz="1900" dirty="0">
                <a:solidFill>
                  <a:schemeClr val="tx1"/>
                </a:solidFill>
              </a:rPr>
              <a:t>Encryption for all data with PII, including data collection software and data entry software</a:t>
            </a:r>
          </a:p>
          <a:p>
            <a:pPr lvl="1">
              <a:lnSpc>
                <a:spcPct val="110000"/>
              </a:lnSpc>
              <a:buClr>
                <a:srgbClr val="FF0000"/>
              </a:buClr>
              <a:defRPr/>
            </a:pPr>
            <a:r>
              <a:rPr lang="en-US" sz="1900" dirty="0">
                <a:solidFill>
                  <a:schemeClr val="tx1"/>
                </a:solidFill>
              </a:rPr>
              <a:t>Use encryption software for all devises using data, including servers and computers</a:t>
            </a:r>
          </a:p>
          <a:p>
            <a:pPr lvl="1">
              <a:lnSpc>
                <a:spcPct val="110000"/>
              </a:lnSpc>
              <a:buClr>
                <a:srgbClr val="FF0000"/>
              </a:buClr>
              <a:defRPr/>
            </a:pPr>
            <a:r>
              <a:rPr lang="en-US" sz="1900" dirty="0">
                <a:solidFill>
                  <a:schemeClr val="tx1"/>
                </a:solidFill>
              </a:rPr>
              <a:t>Separate PII from non-PII for easier data management</a:t>
            </a: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1472839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Timing of approval</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pPr lvl="0">
              <a:lnSpc>
                <a:spcPct val="110000"/>
              </a:lnSpc>
              <a:buClr>
                <a:srgbClr val="FF0000"/>
              </a:buClr>
              <a:defRPr/>
            </a:pPr>
            <a:r>
              <a:rPr lang="en-US" dirty="0">
                <a:solidFill>
                  <a:schemeClr val="tx1"/>
                </a:solidFill>
              </a:rPr>
              <a:t>Exploratory work may not count as “research”</a:t>
            </a:r>
          </a:p>
          <a:p>
            <a:pPr lvl="0">
              <a:lnSpc>
                <a:spcPct val="110000"/>
              </a:lnSpc>
              <a:buClr>
                <a:srgbClr val="FF0000"/>
              </a:buClr>
              <a:defRPr/>
            </a:pPr>
            <a:r>
              <a:rPr lang="en-US" dirty="0">
                <a:solidFill>
                  <a:schemeClr val="tx1"/>
                </a:solidFill>
              </a:rPr>
              <a:t>Still useful to get general approval at early conceptual stage as work starts to become more systematic over time, with larger scale piloting. </a:t>
            </a:r>
          </a:p>
          <a:p>
            <a:pPr lvl="0">
              <a:lnSpc>
                <a:spcPct val="110000"/>
              </a:lnSpc>
              <a:buClr>
                <a:srgbClr val="FF0000"/>
              </a:buClr>
              <a:defRPr/>
            </a:pPr>
            <a:r>
              <a:rPr lang="en-US" dirty="0">
                <a:solidFill>
                  <a:schemeClr val="tx1"/>
                </a:solidFill>
              </a:rPr>
              <a:t>Before full scale study starts provide research design, detailed surveys and final number of subjects to IRB for approval. </a:t>
            </a:r>
          </a:p>
          <a:p>
            <a:pPr lvl="1">
              <a:lnSpc>
                <a:spcPct val="110000"/>
              </a:lnSpc>
              <a:buClr>
                <a:srgbClr val="FF0000"/>
              </a:buClr>
              <a:defRPr/>
            </a:pPr>
            <a:r>
              <a:rPr lang="en-US" dirty="0">
                <a:solidFill>
                  <a:schemeClr val="tx1"/>
                </a:solidFill>
              </a:rPr>
              <a:t>Don’t start before it is approved!</a:t>
            </a:r>
          </a:p>
          <a:p>
            <a:pPr lvl="0">
              <a:lnSpc>
                <a:spcPct val="110000"/>
              </a:lnSpc>
              <a:buClr>
                <a:srgbClr val="FF0000"/>
              </a:buClr>
              <a:defRPr/>
            </a:pPr>
            <a:r>
              <a:rPr lang="en-US" dirty="0">
                <a:solidFill>
                  <a:schemeClr val="tx1"/>
                </a:solidFill>
              </a:rPr>
              <a:t>Approvals usually need to be updated every year with updates of people reached and any adverse consequences</a:t>
            </a:r>
          </a:p>
          <a:p>
            <a:pPr lvl="0">
              <a:lnSpc>
                <a:spcPct val="110000"/>
              </a:lnSpc>
              <a:buClr>
                <a:srgbClr val="FF0000"/>
              </a:buClr>
              <a:defRPr/>
            </a:pPr>
            <a:r>
              <a:rPr lang="en-US" dirty="0">
                <a:solidFill>
                  <a:schemeClr val="tx1"/>
                </a:solidFill>
              </a:rPr>
              <a:t>Exemptions: if study has very low risk of harm an exemption can be applied for</a:t>
            </a:r>
          </a:p>
          <a:p>
            <a:pPr lvl="0">
              <a:lnSpc>
                <a:spcPct val="110000"/>
              </a:lnSpc>
              <a:buClr>
                <a:srgbClr val="FF0000"/>
              </a:buClr>
              <a:defRPr/>
            </a:pPr>
            <a:r>
              <a:rPr lang="en-US" dirty="0">
                <a:solidFill>
                  <a:schemeClr val="tx1"/>
                </a:solidFill>
              </a:rPr>
              <a:t>When risk is low, expedited review may be requested</a:t>
            </a: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1981490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Checklist for IRB compliance </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pPr marL="342900">
              <a:lnSpc>
                <a:spcPct val="90000"/>
              </a:lnSpc>
              <a:spcBef>
                <a:spcPct val="20000"/>
              </a:spcBef>
              <a:spcAft>
                <a:spcPts val="600"/>
              </a:spcAft>
              <a:buFont typeface="Arial" panose="020B0604020202020204" pitchFamily="34" charset="0"/>
              <a:buChar char="•"/>
              <a:defRPr/>
            </a:pPr>
            <a:r>
              <a:rPr lang="en-US" altLang="en-US" dirty="0"/>
              <a:t>All project staff have take IRB course and sent certifications*</a:t>
            </a:r>
            <a:endParaRPr lang="en-US" altLang="en-US" sz="100" dirty="0"/>
          </a:p>
          <a:p>
            <a:pPr marL="342900">
              <a:lnSpc>
                <a:spcPct val="90000"/>
              </a:lnSpc>
              <a:spcBef>
                <a:spcPct val="20000"/>
              </a:spcBef>
              <a:spcAft>
                <a:spcPts val="600"/>
              </a:spcAft>
              <a:buFont typeface="Arial" panose="020B0604020202020204" pitchFamily="34" charset="0"/>
              <a:buChar char="•"/>
              <a:defRPr/>
            </a:pPr>
            <a:r>
              <a:rPr lang="en-US" altLang="en-US" dirty="0"/>
              <a:t>Survey structured with PII-Consent detachable from questionnaire</a:t>
            </a:r>
          </a:p>
          <a:p>
            <a:pPr marL="342900">
              <a:lnSpc>
                <a:spcPct val="90000"/>
              </a:lnSpc>
              <a:spcBef>
                <a:spcPct val="20000"/>
              </a:spcBef>
              <a:spcAft>
                <a:spcPts val="600"/>
              </a:spcAft>
              <a:buFont typeface="Arial" panose="020B0604020202020204" pitchFamily="34" charset="0"/>
              <a:buChar char="•"/>
              <a:defRPr/>
            </a:pPr>
            <a:r>
              <a:rPr lang="en-US" altLang="en-US" dirty="0"/>
              <a:t>Field staff sign a confidentiality agreement before working with data/surveys*</a:t>
            </a:r>
          </a:p>
          <a:p>
            <a:pPr marL="342900">
              <a:lnSpc>
                <a:spcPct val="90000"/>
              </a:lnSpc>
              <a:spcBef>
                <a:spcPct val="20000"/>
              </a:spcBef>
              <a:spcAft>
                <a:spcPts val="600"/>
              </a:spcAft>
              <a:buFont typeface="Arial" panose="020B0604020202020204" pitchFamily="34" charset="0"/>
              <a:buChar char="•"/>
              <a:defRPr/>
            </a:pPr>
            <a:r>
              <a:rPr lang="en-US" altLang="en-US" dirty="0"/>
              <a:t>Using IRB approved consent form*</a:t>
            </a:r>
          </a:p>
          <a:p>
            <a:pPr marL="342900">
              <a:lnSpc>
                <a:spcPct val="90000"/>
              </a:lnSpc>
              <a:spcBef>
                <a:spcPct val="20000"/>
              </a:spcBef>
              <a:spcAft>
                <a:spcPts val="600"/>
              </a:spcAft>
              <a:buFont typeface="Arial" panose="020B0604020202020204" pitchFamily="34" charset="0"/>
              <a:buChar char="•"/>
              <a:defRPr/>
            </a:pPr>
            <a:r>
              <a:rPr lang="en-US" altLang="en-US" dirty="0"/>
              <a:t>Unique ID code written on every page*</a:t>
            </a:r>
          </a:p>
          <a:p>
            <a:pPr marL="342900">
              <a:lnSpc>
                <a:spcPct val="90000"/>
              </a:lnSpc>
              <a:spcBef>
                <a:spcPct val="20000"/>
              </a:spcBef>
              <a:spcAft>
                <a:spcPts val="600"/>
              </a:spcAft>
              <a:buFont typeface="Arial" panose="020B0604020202020204" pitchFamily="34" charset="0"/>
              <a:buChar char="•"/>
              <a:defRPr/>
            </a:pPr>
            <a:r>
              <a:rPr lang="en-US" altLang="en-US" dirty="0"/>
              <a:t>PII-Consent separated from questionnaire prior to data entry</a:t>
            </a:r>
          </a:p>
          <a:p>
            <a:pPr marL="342900">
              <a:lnSpc>
                <a:spcPct val="90000"/>
              </a:lnSpc>
              <a:spcBef>
                <a:spcPct val="20000"/>
              </a:spcBef>
              <a:spcAft>
                <a:spcPts val="600"/>
              </a:spcAft>
              <a:buFont typeface="Arial" panose="020B0604020202020204" pitchFamily="34" charset="0"/>
              <a:buChar char="•"/>
              <a:defRPr/>
            </a:pPr>
            <a:r>
              <a:rPr lang="en-US" altLang="en-US" dirty="0"/>
              <a:t>Hard copies stored in a secure location*</a:t>
            </a: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121217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IRB checklist continued </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pPr marL="342900">
              <a:lnSpc>
                <a:spcPct val="90000"/>
              </a:lnSpc>
              <a:spcBef>
                <a:spcPct val="20000"/>
              </a:spcBef>
              <a:spcAft>
                <a:spcPts val="600"/>
              </a:spcAft>
              <a:buFont typeface="Arial" panose="020B0604020202020204" pitchFamily="34" charset="0"/>
              <a:buChar char="•"/>
              <a:defRPr/>
            </a:pPr>
            <a:r>
              <a:rPr lang="en-US" altLang="en-US" dirty="0"/>
              <a:t>Use encryption for storage, transmission and access of PII data*</a:t>
            </a:r>
            <a:endParaRPr lang="en-US" altLang="en-US" sz="100" dirty="0"/>
          </a:p>
          <a:p>
            <a:pPr marL="342900">
              <a:lnSpc>
                <a:spcPct val="90000"/>
              </a:lnSpc>
              <a:spcBef>
                <a:spcPct val="20000"/>
              </a:spcBef>
              <a:spcAft>
                <a:spcPts val="600"/>
              </a:spcAft>
              <a:buFont typeface="Arial" panose="020B0604020202020204" pitchFamily="34" charset="0"/>
              <a:buChar char="•"/>
              <a:defRPr/>
            </a:pPr>
            <a:r>
              <a:rPr lang="en-US" altLang="en-US" dirty="0"/>
              <a:t>Make 2 backup copies (encrypted) of the original data*</a:t>
            </a:r>
            <a:endParaRPr lang="en-US" altLang="en-US" sz="100" dirty="0"/>
          </a:p>
          <a:p>
            <a:pPr marL="342900">
              <a:lnSpc>
                <a:spcPct val="90000"/>
              </a:lnSpc>
              <a:spcBef>
                <a:spcPct val="20000"/>
              </a:spcBef>
              <a:spcAft>
                <a:spcPts val="600"/>
              </a:spcAft>
              <a:buFont typeface="Arial" panose="020B0604020202020204" pitchFamily="34" charset="0"/>
              <a:buChar char="•"/>
              <a:defRPr/>
            </a:pPr>
            <a:r>
              <a:rPr lang="en-US" altLang="en-US" dirty="0"/>
              <a:t>Store backup copies on a secured server</a:t>
            </a:r>
            <a:endParaRPr lang="en-US" altLang="en-US" sz="100" dirty="0"/>
          </a:p>
          <a:p>
            <a:pPr marL="342900">
              <a:lnSpc>
                <a:spcPct val="90000"/>
              </a:lnSpc>
              <a:spcBef>
                <a:spcPct val="20000"/>
              </a:spcBef>
              <a:spcAft>
                <a:spcPts val="600"/>
              </a:spcAft>
              <a:buFont typeface="Arial" panose="020B0604020202020204" pitchFamily="34" charset="0"/>
              <a:buChar char="•"/>
              <a:defRPr/>
            </a:pPr>
            <a:r>
              <a:rPr lang="en-US" altLang="en-US" dirty="0"/>
              <a:t>Confirm data entry operators have removed data from their computers*</a:t>
            </a:r>
            <a:endParaRPr lang="en-US" altLang="en-US" sz="100" dirty="0"/>
          </a:p>
          <a:p>
            <a:pPr marL="342900">
              <a:lnSpc>
                <a:spcPct val="90000"/>
              </a:lnSpc>
              <a:spcBef>
                <a:spcPct val="20000"/>
              </a:spcBef>
              <a:spcAft>
                <a:spcPts val="600"/>
              </a:spcAft>
              <a:buFont typeface="Arial" panose="020B0604020202020204" pitchFamily="34" charset="0"/>
              <a:buChar char="•"/>
              <a:defRPr/>
            </a:pPr>
            <a:r>
              <a:rPr lang="en-US" altLang="en-US" dirty="0"/>
              <a:t>Separate PII from non-PII whenever possible</a:t>
            </a: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2613964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Check local IRB rules </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pPr marL="342900">
              <a:lnSpc>
                <a:spcPct val="90000"/>
              </a:lnSpc>
              <a:spcBef>
                <a:spcPct val="20000"/>
              </a:spcBef>
              <a:spcAft>
                <a:spcPts val="600"/>
              </a:spcAft>
              <a:buFont typeface="Arial" panose="020B0604020202020204" pitchFamily="34" charset="0"/>
              <a:buChar char="•"/>
              <a:defRPr/>
            </a:pPr>
            <a:r>
              <a:rPr lang="en-US" altLang="en-US" dirty="0"/>
              <a:t>Rules and interpretation of rules for IRB vary widely by institution, country, and field </a:t>
            </a:r>
          </a:p>
          <a:p>
            <a:pPr marL="342900">
              <a:lnSpc>
                <a:spcPct val="90000"/>
              </a:lnSpc>
              <a:spcBef>
                <a:spcPct val="20000"/>
              </a:spcBef>
              <a:spcAft>
                <a:spcPts val="600"/>
              </a:spcAft>
              <a:buFont typeface="Arial" panose="020B0604020202020204" pitchFamily="34" charset="0"/>
              <a:buChar char="•"/>
              <a:defRPr/>
            </a:pPr>
            <a:r>
              <a:rPr lang="en-US" altLang="en-US" dirty="0"/>
              <a:t>The information given here is illustrative</a:t>
            </a:r>
          </a:p>
          <a:p>
            <a:pPr marL="342900">
              <a:lnSpc>
                <a:spcPct val="90000"/>
              </a:lnSpc>
              <a:spcBef>
                <a:spcPct val="20000"/>
              </a:spcBef>
              <a:spcAft>
                <a:spcPts val="600"/>
              </a:spcAft>
              <a:buFont typeface="Arial" panose="020B0604020202020204" pitchFamily="34" charset="0"/>
              <a:buChar char="•"/>
              <a:defRPr/>
            </a:pPr>
            <a:r>
              <a:rPr lang="en-US" altLang="en-US" dirty="0"/>
              <a:t>It is important to check the detailed rules in in the institution to which an individual researcher is based and the country in which a study is being carried out</a:t>
            </a: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830526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Improving learning in India</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pPr>
              <a:lnSpc>
                <a:spcPct val="80000"/>
              </a:lnSpc>
              <a:spcAft>
                <a:spcPts val="600"/>
              </a:spcAft>
            </a:pPr>
            <a:r>
              <a:rPr lang="en-US" sz="2400" dirty="0"/>
              <a:t>Pratham is a large Indian education NGO</a:t>
            </a:r>
          </a:p>
          <a:p>
            <a:pPr lvl="1">
              <a:lnSpc>
                <a:spcPct val="80000"/>
              </a:lnSpc>
              <a:spcAft>
                <a:spcPts val="600"/>
              </a:spcAft>
            </a:pPr>
            <a:r>
              <a:rPr lang="en-US" sz="2000" dirty="0"/>
              <a:t>“every child in school….and learning well”</a:t>
            </a:r>
          </a:p>
          <a:p>
            <a:pPr>
              <a:lnSpc>
                <a:spcPct val="80000"/>
              </a:lnSpc>
              <a:spcAft>
                <a:spcPts val="600"/>
              </a:spcAft>
            </a:pPr>
            <a:endParaRPr lang="en-US" sz="700" dirty="0"/>
          </a:p>
          <a:p>
            <a:pPr>
              <a:lnSpc>
                <a:spcPct val="80000"/>
              </a:lnSpc>
              <a:spcAft>
                <a:spcPts val="600"/>
              </a:spcAft>
            </a:pPr>
            <a:r>
              <a:rPr lang="en-US" sz="2400" dirty="0"/>
              <a:t>Successful urban program, new program for rural areas</a:t>
            </a:r>
          </a:p>
          <a:p>
            <a:pPr>
              <a:lnSpc>
                <a:spcPct val="80000"/>
              </a:lnSpc>
              <a:spcAft>
                <a:spcPts val="600"/>
              </a:spcAft>
            </a:pPr>
            <a:endParaRPr lang="en-US" sz="700" dirty="0"/>
          </a:p>
          <a:p>
            <a:pPr>
              <a:lnSpc>
                <a:spcPct val="80000"/>
              </a:lnSpc>
              <a:spcAft>
                <a:spcPts val="600"/>
              </a:spcAft>
            </a:pPr>
            <a:r>
              <a:rPr lang="en-US" sz="2400" dirty="0"/>
              <a:t>Developed tool to test learning, community members generated village score cards </a:t>
            </a:r>
          </a:p>
          <a:p>
            <a:pPr>
              <a:lnSpc>
                <a:spcPct val="80000"/>
              </a:lnSpc>
              <a:spcAft>
                <a:spcPts val="600"/>
              </a:spcAft>
            </a:pPr>
            <a:endParaRPr lang="en-US" sz="700" dirty="0"/>
          </a:p>
          <a:p>
            <a:pPr>
              <a:lnSpc>
                <a:spcPct val="80000"/>
              </a:lnSpc>
              <a:spcAft>
                <a:spcPts val="600"/>
              </a:spcAft>
            </a:pPr>
            <a:r>
              <a:rPr lang="en-US" sz="2400" dirty="0"/>
              <a:t>Facilitated village meeting where information on ways to improve education were shared, </a:t>
            </a:r>
            <a:r>
              <a:rPr lang="en-US" sz="2400" dirty="0" err="1"/>
              <a:t>eg</a:t>
            </a:r>
            <a:r>
              <a:rPr lang="en-US" sz="2400" dirty="0"/>
              <a:t> VEC</a:t>
            </a:r>
          </a:p>
          <a:p>
            <a:pPr>
              <a:lnSpc>
                <a:spcPct val="80000"/>
              </a:lnSpc>
              <a:spcAft>
                <a:spcPts val="600"/>
              </a:spcAft>
            </a:pPr>
            <a:endParaRPr lang="en-US" sz="700" dirty="0"/>
          </a:p>
          <a:p>
            <a:pPr>
              <a:lnSpc>
                <a:spcPct val="80000"/>
              </a:lnSpc>
              <a:spcAft>
                <a:spcPts val="600"/>
              </a:spcAft>
            </a:pPr>
            <a:r>
              <a:rPr lang="en-US" sz="2400" dirty="0"/>
              <a:t>Trained volunteers to run after school reading camps</a:t>
            </a: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4283977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Research design</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pPr>
              <a:lnSpc>
                <a:spcPct val="80000"/>
              </a:lnSpc>
              <a:spcAft>
                <a:spcPts val="600"/>
              </a:spcAft>
            </a:pPr>
            <a:r>
              <a:rPr lang="en-US" sz="2800" dirty="0"/>
              <a:t>Randomized at village level</a:t>
            </a:r>
          </a:p>
          <a:p>
            <a:pPr lvl="1">
              <a:lnSpc>
                <a:spcPct val="80000"/>
              </a:lnSpc>
              <a:spcAft>
                <a:spcPts val="600"/>
              </a:spcAft>
            </a:pPr>
            <a:r>
              <a:rPr lang="en-US" sz="2000" dirty="0"/>
              <a:t>65 villages received information on how to improve education</a:t>
            </a:r>
          </a:p>
          <a:p>
            <a:pPr lvl="1">
              <a:lnSpc>
                <a:spcPct val="80000"/>
              </a:lnSpc>
              <a:spcAft>
                <a:spcPts val="600"/>
              </a:spcAft>
            </a:pPr>
            <a:r>
              <a:rPr lang="en-US" sz="2000" dirty="0"/>
              <a:t>65 received information and scorecards</a:t>
            </a:r>
          </a:p>
          <a:p>
            <a:pPr lvl="1">
              <a:lnSpc>
                <a:spcPct val="80000"/>
              </a:lnSpc>
              <a:spcAft>
                <a:spcPts val="600"/>
              </a:spcAft>
            </a:pPr>
            <a:r>
              <a:rPr lang="en-US" sz="2000" dirty="0"/>
              <a:t>65 received information, scorecards, and reading camps</a:t>
            </a:r>
          </a:p>
          <a:p>
            <a:pPr lvl="1">
              <a:lnSpc>
                <a:spcPct val="80000"/>
              </a:lnSpc>
              <a:spcAft>
                <a:spcPts val="600"/>
              </a:spcAft>
            </a:pPr>
            <a:r>
              <a:rPr lang="en-US" sz="2000" dirty="0"/>
              <a:t>85 in comparison group</a:t>
            </a:r>
          </a:p>
          <a:p>
            <a:pPr>
              <a:lnSpc>
                <a:spcPct val="80000"/>
              </a:lnSpc>
              <a:spcAft>
                <a:spcPts val="600"/>
              </a:spcAft>
            </a:pPr>
            <a:endParaRPr lang="en-US" sz="700" dirty="0"/>
          </a:p>
          <a:p>
            <a:pPr>
              <a:lnSpc>
                <a:spcPct val="80000"/>
              </a:lnSpc>
              <a:spcAft>
                <a:spcPts val="600"/>
              </a:spcAft>
            </a:pPr>
            <a:r>
              <a:rPr lang="en-US" sz="2800" dirty="0"/>
              <a:t>Data collected on:</a:t>
            </a:r>
          </a:p>
          <a:p>
            <a:pPr lvl="1">
              <a:lnSpc>
                <a:spcPct val="80000"/>
              </a:lnSpc>
              <a:spcAft>
                <a:spcPts val="600"/>
              </a:spcAft>
            </a:pPr>
            <a:r>
              <a:rPr lang="en-US" sz="2000" dirty="0"/>
              <a:t>Children’s learning levels</a:t>
            </a:r>
          </a:p>
          <a:p>
            <a:pPr lvl="1">
              <a:lnSpc>
                <a:spcPct val="80000"/>
              </a:lnSpc>
              <a:spcAft>
                <a:spcPts val="600"/>
              </a:spcAft>
            </a:pPr>
            <a:r>
              <a:rPr lang="en-US" sz="2000" dirty="0"/>
              <a:t>Teacher absenteeism</a:t>
            </a:r>
          </a:p>
          <a:p>
            <a:pPr lvl="1">
              <a:lnSpc>
                <a:spcPct val="80000"/>
              </a:lnSpc>
              <a:spcAft>
                <a:spcPts val="600"/>
              </a:spcAft>
            </a:pPr>
            <a:r>
              <a:rPr lang="en-US" sz="2000" dirty="0"/>
              <a:t>Parents preferences and actions in promoting education</a:t>
            </a:r>
          </a:p>
          <a:p>
            <a:pPr lvl="1">
              <a:lnSpc>
                <a:spcPct val="80000"/>
              </a:lnSpc>
              <a:spcAft>
                <a:spcPts val="600"/>
              </a:spcAft>
            </a:pPr>
            <a:r>
              <a:rPr lang="en-US" sz="2000" dirty="0"/>
              <a:t>Village Education Committee members knowledge and actions</a:t>
            </a: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2749419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Who is the subject of the research?</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pPr>
              <a:lnSpc>
                <a:spcPct val="80000"/>
              </a:lnSpc>
              <a:spcAft>
                <a:spcPts val="600"/>
              </a:spcAft>
            </a:pPr>
            <a:r>
              <a:rPr lang="en-US" sz="2600" dirty="0"/>
              <a:t>All households? Children? Teachers? Village leaders? Those interviewed?</a:t>
            </a:r>
          </a:p>
          <a:p>
            <a:pPr>
              <a:lnSpc>
                <a:spcPct val="80000"/>
              </a:lnSpc>
              <a:spcAft>
                <a:spcPts val="600"/>
              </a:spcAft>
            </a:pPr>
            <a:endParaRPr lang="en-US" sz="700" dirty="0"/>
          </a:p>
          <a:p>
            <a:pPr>
              <a:lnSpc>
                <a:spcPct val="80000"/>
              </a:lnSpc>
              <a:spcAft>
                <a:spcPts val="600"/>
              </a:spcAft>
            </a:pPr>
            <a:r>
              <a:rPr lang="en-US" sz="2600" dirty="0"/>
              <a:t>All impacted by the intervention, are they all impacted by research? </a:t>
            </a:r>
          </a:p>
          <a:p>
            <a:pPr lvl="1">
              <a:lnSpc>
                <a:spcPct val="80000"/>
              </a:lnSpc>
              <a:spcAft>
                <a:spcPts val="600"/>
              </a:spcAft>
            </a:pPr>
            <a:r>
              <a:rPr lang="en-US" sz="2000" dirty="0"/>
              <a:t>Indirect effects of any action can far reaching </a:t>
            </a:r>
          </a:p>
          <a:p>
            <a:pPr lvl="1">
              <a:lnSpc>
                <a:spcPct val="80000"/>
              </a:lnSpc>
              <a:spcAft>
                <a:spcPts val="600"/>
              </a:spcAft>
            </a:pPr>
            <a:r>
              <a:rPr lang="en-US" sz="2000" dirty="0"/>
              <a:t>Do we need to get permission of one shopkeeper before giving a loan to a neighboring shop keeper who might cut into their market?</a:t>
            </a:r>
          </a:p>
          <a:p>
            <a:pPr>
              <a:lnSpc>
                <a:spcPct val="80000"/>
              </a:lnSpc>
              <a:spcAft>
                <a:spcPts val="600"/>
              </a:spcAft>
            </a:pPr>
            <a:endParaRPr lang="en-US" sz="700" dirty="0"/>
          </a:p>
          <a:p>
            <a:pPr>
              <a:lnSpc>
                <a:spcPct val="80000"/>
              </a:lnSpc>
              <a:spcAft>
                <a:spcPts val="600"/>
              </a:spcAft>
            </a:pPr>
            <a:r>
              <a:rPr lang="en-US" sz="2600" dirty="0"/>
              <a:t>Informed consent for what?</a:t>
            </a:r>
          </a:p>
          <a:p>
            <a:pPr lvl="1">
              <a:lnSpc>
                <a:spcPct val="80000"/>
              </a:lnSpc>
              <a:spcAft>
                <a:spcPts val="600"/>
              </a:spcAft>
            </a:pPr>
            <a:r>
              <a:rPr lang="en-US" sz="2000" dirty="0"/>
              <a:t>To be interviewed?</a:t>
            </a:r>
          </a:p>
          <a:p>
            <a:pPr lvl="1">
              <a:lnSpc>
                <a:spcPct val="80000"/>
              </a:lnSpc>
              <a:spcAft>
                <a:spcPts val="600"/>
              </a:spcAft>
            </a:pPr>
            <a:r>
              <a:rPr lang="en-US" sz="2000" dirty="0"/>
              <a:t>To have data collected on them? (</a:t>
            </a:r>
            <a:r>
              <a:rPr lang="en-US" sz="2000" dirty="0" err="1"/>
              <a:t>eg</a:t>
            </a:r>
            <a:r>
              <a:rPr lang="en-US" sz="2000" dirty="0"/>
              <a:t> teacher absenteeism)</a:t>
            </a:r>
          </a:p>
          <a:p>
            <a:pPr lvl="1">
              <a:lnSpc>
                <a:spcPct val="80000"/>
              </a:lnSpc>
              <a:spcAft>
                <a:spcPts val="600"/>
              </a:spcAft>
            </a:pPr>
            <a:r>
              <a:rPr lang="en-US" sz="2000" dirty="0"/>
              <a:t>To allow intervention to go ahead? (</a:t>
            </a:r>
            <a:r>
              <a:rPr lang="en-US" sz="2000" dirty="0" err="1"/>
              <a:t>ie</a:t>
            </a:r>
            <a:r>
              <a:rPr lang="en-US" sz="2000" dirty="0"/>
              <a:t> veto power)</a:t>
            </a:r>
          </a:p>
          <a:p>
            <a:pPr marL="0" indent="0">
              <a:lnSpc>
                <a:spcPct val="80000"/>
              </a:lnSpc>
              <a:spcAft>
                <a:spcPts val="600"/>
              </a:spcAft>
              <a:buNone/>
            </a:pPr>
            <a:r>
              <a:rPr lang="en-US" sz="700" dirty="0"/>
              <a:t>	</a:t>
            </a:r>
            <a:endParaRPr lang="en-US" dirty="0"/>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2047008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What is research and what is practice?</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504323"/>
            <a:ext cx="10972800" cy="3982160"/>
          </a:xfrm>
        </p:spPr>
        <p:txBody>
          <a:bodyPr/>
          <a:lstStyle/>
          <a:p>
            <a:pPr>
              <a:lnSpc>
                <a:spcPct val="80000"/>
              </a:lnSpc>
              <a:spcAft>
                <a:spcPts val="600"/>
              </a:spcAft>
            </a:pPr>
            <a:r>
              <a:rPr lang="en-US" sz="2400" dirty="0"/>
              <a:t>Practice: Pratham regulated as an NGO in India</a:t>
            </a:r>
          </a:p>
          <a:p>
            <a:pPr lvl="1">
              <a:lnSpc>
                <a:spcPct val="80000"/>
              </a:lnSpc>
              <a:spcAft>
                <a:spcPts val="600"/>
              </a:spcAft>
            </a:pPr>
            <a:r>
              <a:rPr lang="en-US" sz="2000" dirty="0"/>
              <a:t>Right and ability to implement their program without informed consent of everyone in the village</a:t>
            </a:r>
          </a:p>
          <a:p>
            <a:pPr lvl="1">
              <a:lnSpc>
                <a:spcPct val="80000"/>
              </a:lnSpc>
              <a:spcAft>
                <a:spcPts val="600"/>
              </a:spcAft>
            </a:pPr>
            <a:r>
              <a:rPr lang="en-US" sz="2000" dirty="0" err="1"/>
              <a:t>Eg</a:t>
            </a:r>
            <a:r>
              <a:rPr lang="en-US" sz="2000" dirty="0"/>
              <a:t> can provide information about villager rights without teacher or village leader giving their consent, though leader might be impacted</a:t>
            </a:r>
          </a:p>
          <a:p>
            <a:pPr lvl="1">
              <a:lnSpc>
                <a:spcPct val="80000"/>
              </a:lnSpc>
              <a:spcAft>
                <a:spcPts val="600"/>
              </a:spcAft>
            </a:pPr>
            <a:r>
              <a:rPr lang="en-US" sz="2000" dirty="0"/>
              <a:t>Pratham worked closely with researchers to design the program (drawing on their knowledge of what works), does that make it research?</a:t>
            </a:r>
          </a:p>
          <a:p>
            <a:pPr lvl="1">
              <a:lnSpc>
                <a:spcPct val="80000"/>
              </a:lnSpc>
              <a:spcAft>
                <a:spcPts val="600"/>
              </a:spcAft>
            </a:pPr>
            <a:endParaRPr lang="en-US" sz="800" dirty="0"/>
          </a:p>
          <a:p>
            <a:pPr>
              <a:lnSpc>
                <a:spcPct val="80000"/>
              </a:lnSpc>
              <a:spcAft>
                <a:spcPts val="600"/>
              </a:spcAft>
            </a:pPr>
            <a:r>
              <a:rPr lang="en-US" sz="2400" dirty="0"/>
              <a:t>Research: Systematic study leading to general lessons</a:t>
            </a:r>
          </a:p>
          <a:p>
            <a:pPr lvl="1">
              <a:lnSpc>
                <a:spcPct val="80000"/>
              </a:lnSpc>
              <a:spcAft>
                <a:spcPts val="600"/>
              </a:spcAft>
            </a:pPr>
            <a:r>
              <a:rPr lang="en-US" sz="2000" dirty="0"/>
              <a:t>Bad studies aren’t regulated, good ones are?</a:t>
            </a:r>
          </a:p>
          <a:p>
            <a:pPr lvl="1">
              <a:lnSpc>
                <a:spcPct val="80000"/>
              </a:lnSpc>
              <a:spcAft>
                <a:spcPts val="600"/>
              </a:spcAft>
            </a:pPr>
            <a:r>
              <a:rPr lang="en-US" sz="2000" dirty="0"/>
              <a:t>Changes made to implementation in order to evaluate (none)</a:t>
            </a:r>
          </a:p>
          <a:p>
            <a:pPr lvl="1">
              <a:lnSpc>
                <a:spcPct val="80000"/>
              </a:lnSpc>
              <a:spcAft>
                <a:spcPts val="600"/>
              </a:spcAft>
            </a:pPr>
            <a:r>
              <a:rPr lang="en-US" sz="2000" dirty="0"/>
              <a:t>Data collection storage and analysis (informed consent needed)</a:t>
            </a:r>
          </a:p>
          <a:p>
            <a:pPr marL="0" indent="0">
              <a:lnSpc>
                <a:spcPct val="80000"/>
              </a:lnSpc>
              <a:spcAft>
                <a:spcPts val="600"/>
              </a:spcAft>
              <a:buNone/>
            </a:pPr>
            <a:r>
              <a:rPr lang="en-US" sz="700" dirty="0"/>
              <a:t>	</a:t>
            </a:r>
            <a:endParaRPr lang="en-US" dirty="0"/>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1381676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solidFill>
                  <a:schemeClr val="dk1"/>
                </a:solidFill>
              </a:rPr>
              <a:t>Misfits – programming solution (from JPAL website)</a:t>
            </a:r>
            <a:endParaRPr/>
          </a:p>
        </p:txBody>
      </p:sp>
      <p:sp>
        <p:nvSpPr>
          <p:cNvPr id="293" name="Google Shape;293;p31"/>
          <p:cNvSpPr txBox="1">
            <a:spLocks noGrp="1"/>
          </p:cNvSpPr>
          <p:nvPr>
            <p:ph type="body" idx="1"/>
          </p:nvPr>
        </p:nvSpPr>
        <p:spPr>
          <a:xfrm>
            <a:off x="612648" y="1076679"/>
            <a:ext cx="5483352" cy="446758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b="1">
                <a:solidFill>
                  <a:schemeClr val="dk1"/>
                </a:solidFill>
                <a:latin typeface="Arial"/>
                <a:ea typeface="Arial"/>
                <a:cs typeface="Arial"/>
                <a:sym typeface="Arial"/>
              </a:rPr>
              <a:t>S</a:t>
            </a:r>
            <a:r>
              <a:rPr lang="en-US" b="1" i="0">
                <a:solidFill>
                  <a:schemeClr val="dk1"/>
                </a:solidFill>
                <a:latin typeface="Arial"/>
                <a:ea typeface="Arial"/>
                <a:cs typeface="Arial"/>
                <a:sym typeface="Arial"/>
              </a:rPr>
              <a:t>imple example</a:t>
            </a:r>
            <a:r>
              <a:rPr lang="en-US">
                <a:solidFill>
                  <a:schemeClr val="dk1"/>
                </a:solidFill>
                <a:latin typeface="Arial"/>
                <a:ea typeface="Arial"/>
                <a:cs typeface="Arial"/>
                <a:sym typeface="Arial"/>
              </a:rPr>
              <a:t>:</a:t>
            </a:r>
            <a:r>
              <a:rPr lang="en-US" b="0" i="0">
                <a:solidFill>
                  <a:schemeClr val="dk1"/>
                </a:solidFill>
                <a:latin typeface="Arial"/>
                <a:ea typeface="Arial"/>
                <a:cs typeface="Arial"/>
                <a:sym typeface="Arial"/>
              </a:rPr>
              <a:t> two treatment arms (one treatment and one control) assigned in equal proportions, the procedure in Stata is as follows:</a:t>
            </a:r>
            <a:endParaRPr>
              <a:latin typeface="Arial"/>
              <a:ea typeface="Arial"/>
              <a:cs typeface="Arial"/>
              <a:sym typeface="Arial"/>
            </a:endParaRPr>
          </a:p>
          <a:p>
            <a:pPr marL="114300" lvl="0" indent="0" algn="l" rtl="0">
              <a:lnSpc>
                <a:spcPct val="100000"/>
              </a:lnSpc>
              <a:spcBef>
                <a:spcPts val="360"/>
              </a:spcBef>
              <a:spcAft>
                <a:spcPts val="0"/>
              </a:spcAft>
              <a:buSzPts val="1800"/>
              <a:buNone/>
            </a:pPr>
            <a:endParaRPr b="0" i="0">
              <a:solidFill>
                <a:schemeClr val="dk1"/>
              </a:solidFill>
              <a:latin typeface="Open Sans"/>
              <a:ea typeface="Open Sans"/>
              <a:cs typeface="Open Sans"/>
              <a:sym typeface="Open Sans"/>
            </a:endParaRPr>
          </a:p>
          <a:p>
            <a:pPr marL="114300" lvl="0" indent="0" algn="l" rtl="0">
              <a:lnSpc>
                <a:spcPct val="100000"/>
              </a:lnSpc>
              <a:spcBef>
                <a:spcPts val="360"/>
              </a:spcBef>
              <a:spcAft>
                <a:spcPts val="0"/>
              </a:spcAft>
              <a:buSzPts val="1800"/>
              <a:buNone/>
            </a:pPr>
            <a:r>
              <a:rPr lang="en-US" sz="1600" b="0" i="0">
                <a:solidFill>
                  <a:schemeClr val="dk1"/>
                </a:solidFill>
                <a:latin typeface="Courier New"/>
                <a:ea typeface="Courier New"/>
                <a:cs typeface="Courier New"/>
                <a:sym typeface="Courier New"/>
              </a:rPr>
              <a:t>clear all </a:t>
            </a:r>
            <a:endParaRPr/>
          </a:p>
          <a:p>
            <a:pPr marL="114300" lvl="0" indent="0" algn="l" rtl="0">
              <a:lnSpc>
                <a:spcPct val="100000"/>
              </a:lnSpc>
              <a:spcBef>
                <a:spcPts val="360"/>
              </a:spcBef>
              <a:spcAft>
                <a:spcPts val="0"/>
              </a:spcAft>
              <a:buSzPts val="1800"/>
              <a:buNone/>
            </a:pPr>
            <a:r>
              <a:rPr lang="en-US" sz="1600" b="1" i="0">
                <a:solidFill>
                  <a:schemeClr val="dk1"/>
                </a:solidFill>
                <a:latin typeface="Courier New"/>
                <a:ea typeface="Courier New"/>
                <a:cs typeface="Courier New"/>
                <a:sym typeface="Courier New"/>
              </a:rPr>
              <a:t>Set</a:t>
            </a:r>
            <a:r>
              <a:rPr lang="en-US" sz="1600" b="0" i="0">
                <a:solidFill>
                  <a:schemeClr val="dk1"/>
                </a:solidFill>
                <a:latin typeface="Courier New"/>
                <a:ea typeface="Courier New"/>
                <a:cs typeface="Courier New"/>
                <a:sym typeface="Courier New"/>
              </a:rPr>
              <a:t> the version </a:t>
            </a:r>
            <a:r>
              <a:rPr lang="en-US" sz="1600" b="1" i="0">
                <a:solidFill>
                  <a:schemeClr val="dk1"/>
                </a:solidFill>
                <a:latin typeface="Courier New"/>
                <a:ea typeface="Courier New"/>
                <a:cs typeface="Courier New"/>
                <a:sym typeface="Courier New"/>
              </a:rPr>
              <a:t>for</a:t>
            </a:r>
            <a:r>
              <a:rPr lang="en-US" sz="1600" b="0" i="0">
                <a:solidFill>
                  <a:schemeClr val="dk1"/>
                </a:solidFill>
                <a:latin typeface="Courier New"/>
                <a:ea typeface="Courier New"/>
                <a:cs typeface="Courier New"/>
                <a:sym typeface="Courier New"/>
              </a:rPr>
              <a:t> upward compatibility </a:t>
            </a:r>
            <a:endParaRPr/>
          </a:p>
          <a:p>
            <a:pPr marL="114300" lvl="0" indent="0" algn="l" rtl="0">
              <a:lnSpc>
                <a:spcPct val="100000"/>
              </a:lnSpc>
              <a:spcBef>
                <a:spcPts val="360"/>
              </a:spcBef>
              <a:spcAft>
                <a:spcPts val="0"/>
              </a:spcAft>
              <a:buSzPts val="1800"/>
              <a:buNone/>
            </a:pPr>
            <a:r>
              <a:rPr lang="en-US" sz="1600" b="0" i="0">
                <a:solidFill>
                  <a:schemeClr val="dk1"/>
                </a:solidFill>
                <a:latin typeface="Courier New"/>
                <a:ea typeface="Courier New"/>
                <a:cs typeface="Courier New"/>
                <a:sym typeface="Courier New"/>
              </a:rPr>
              <a:t>(e.g., Stata 15 users can use Stata 14) version 14.2 </a:t>
            </a:r>
            <a:endParaRPr/>
          </a:p>
          <a:p>
            <a:pPr marL="114300" lvl="0" indent="0" algn="l" rtl="0">
              <a:lnSpc>
                <a:spcPct val="100000"/>
              </a:lnSpc>
              <a:spcBef>
                <a:spcPts val="360"/>
              </a:spcBef>
              <a:spcAft>
                <a:spcPts val="0"/>
              </a:spcAft>
              <a:buSzPts val="1800"/>
              <a:buNone/>
            </a:pPr>
            <a:r>
              <a:rPr lang="en-US" sz="1600" b="0" i="0">
                <a:solidFill>
                  <a:schemeClr val="dk1"/>
                </a:solidFill>
                <a:latin typeface="Courier New"/>
                <a:ea typeface="Courier New"/>
                <a:cs typeface="Courier New"/>
                <a:sym typeface="Courier New"/>
              </a:rPr>
              <a:t>use “randomizationdata.dta”, clear </a:t>
            </a:r>
            <a:endParaRPr/>
          </a:p>
          <a:p>
            <a:pPr marL="114300" lvl="0" indent="0" algn="l" rtl="0">
              <a:lnSpc>
                <a:spcPct val="100000"/>
              </a:lnSpc>
              <a:spcBef>
                <a:spcPts val="360"/>
              </a:spcBef>
              <a:spcAft>
                <a:spcPts val="0"/>
              </a:spcAft>
              <a:buSzPts val="1800"/>
              <a:buNone/>
            </a:pPr>
            <a:r>
              <a:rPr lang="en-US" sz="1600" b="0" i="0">
                <a:solidFill>
                  <a:schemeClr val="dk1"/>
                </a:solidFill>
                <a:latin typeface="Courier New"/>
                <a:ea typeface="Courier New"/>
                <a:cs typeface="Courier New"/>
                <a:sym typeface="Courier New"/>
              </a:rPr>
              <a:t>isid uniqueid // </a:t>
            </a:r>
            <a:r>
              <a:rPr lang="en-US" sz="1600" b="1" i="0">
                <a:solidFill>
                  <a:schemeClr val="dk1"/>
                </a:solidFill>
                <a:latin typeface="Courier New"/>
                <a:ea typeface="Courier New"/>
                <a:cs typeface="Courier New"/>
                <a:sym typeface="Courier New"/>
              </a:rPr>
              <a:t>check</a:t>
            </a:r>
            <a:r>
              <a:rPr lang="en-US" sz="1600" b="0" i="0">
                <a:solidFill>
                  <a:schemeClr val="dk1"/>
                </a:solidFill>
                <a:latin typeface="Courier New"/>
                <a:ea typeface="Courier New"/>
                <a:cs typeface="Courier New"/>
                <a:sym typeface="Courier New"/>
              </a:rPr>
              <a:t> </a:t>
            </a:r>
            <a:r>
              <a:rPr lang="en-US" sz="1600" b="1" i="0">
                <a:solidFill>
                  <a:schemeClr val="dk1"/>
                </a:solidFill>
                <a:latin typeface="Courier New"/>
                <a:ea typeface="Courier New"/>
                <a:cs typeface="Courier New"/>
                <a:sym typeface="Courier New"/>
              </a:rPr>
              <a:t>for</a:t>
            </a:r>
            <a:r>
              <a:rPr lang="en-US" sz="1600" b="0" i="0">
                <a:solidFill>
                  <a:schemeClr val="dk1"/>
                </a:solidFill>
                <a:latin typeface="Courier New"/>
                <a:ea typeface="Courier New"/>
                <a:cs typeface="Courier New"/>
                <a:sym typeface="Courier New"/>
              </a:rPr>
              <a:t> duplicates </a:t>
            </a:r>
            <a:r>
              <a:rPr lang="en-US" sz="1600" b="1" i="0">
                <a:solidFill>
                  <a:schemeClr val="dk1"/>
                </a:solidFill>
                <a:latin typeface="Courier New"/>
                <a:ea typeface="Courier New"/>
                <a:cs typeface="Courier New"/>
                <a:sym typeface="Courier New"/>
              </a:rPr>
              <a:t>in</a:t>
            </a:r>
            <a:r>
              <a:rPr lang="en-US" sz="1600" b="0" i="0">
                <a:solidFill>
                  <a:schemeClr val="dk1"/>
                </a:solidFill>
                <a:latin typeface="Courier New"/>
                <a:ea typeface="Courier New"/>
                <a:cs typeface="Courier New"/>
                <a:sym typeface="Courier New"/>
              </a:rPr>
              <a:t> the list </a:t>
            </a:r>
            <a:r>
              <a:rPr lang="en-US" sz="1600" b="1" i="0">
                <a:solidFill>
                  <a:schemeClr val="dk1"/>
                </a:solidFill>
                <a:latin typeface="Courier New"/>
                <a:ea typeface="Courier New"/>
                <a:cs typeface="Courier New"/>
                <a:sym typeface="Courier New"/>
              </a:rPr>
              <a:t>of</a:t>
            </a:r>
            <a:r>
              <a:rPr lang="en-US" sz="1600" b="0" i="0">
                <a:solidFill>
                  <a:schemeClr val="dk1"/>
                </a:solidFill>
                <a:latin typeface="Courier New"/>
                <a:ea typeface="Courier New"/>
                <a:cs typeface="Courier New"/>
                <a:sym typeface="Courier New"/>
              </a:rPr>
              <a:t> individuals sort uniqueid, stable // sort </a:t>
            </a:r>
            <a:r>
              <a:rPr lang="en-US" sz="1600" b="1" i="0">
                <a:solidFill>
                  <a:schemeClr val="dk1"/>
                </a:solidFill>
                <a:latin typeface="Courier New"/>
                <a:ea typeface="Courier New"/>
                <a:cs typeface="Courier New"/>
                <a:sym typeface="Courier New"/>
              </a:rPr>
              <a:t>on</a:t>
            </a:r>
            <a:r>
              <a:rPr lang="en-US" sz="1600" b="0" i="0">
                <a:solidFill>
                  <a:schemeClr val="dk1"/>
                </a:solidFill>
                <a:latin typeface="Courier New"/>
                <a:ea typeface="Courier New"/>
                <a:cs typeface="Courier New"/>
                <a:sym typeface="Courier New"/>
              </a:rPr>
              <a:t> uniqueid </a:t>
            </a:r>
            <a:r>
              <a:rPr lang="en-US" sz="1600" b="1" i="0">
                <a:solidFill>
                  <a:schemeClr val="dk1"/>
                </a:solidFill>
                <a:latin typeface="Courier New"/>
                <a:ea typeface="Courier New"/>
                <a:cs typeface="Courier New"/>
                <a:sym typeface="Courier New"/>
              </a:rPr>
              <a:t>for</a:t>
            </a:r>
            <a:r>
              <a:rPr lang="en-US" sz="1600" b="0" i="0">
                <a:solidFill>
                  <a:schemeClr val="dk1"/>
                </a:solidFill>
                <a:latin typeface="Courier New"/>
                <a:ea typeface="Courier New"/>
                <a:cs typeface="Courier New"/>
                <a:sym typeface="Courier New"/>
              </a:rPr>
              <a:t> replicability </a:t>
            </a:r>
            <a:r>
              <a:rPr lang="en-US" sz="1600" b="1" i="0">
                <a:solidFill>
                  <a:schemeClr val="dk1"/>
                </a:solidFill>
                <a:latin typeface="Courier New"/>
                <a:ea typeface="Courier New"/>
                <a:cs typeface="Courier New"/>
                <a:sym typeface="Courier New"/>
              </a:rPr>
              <a:t>set</a:t>
            </a:r>
            <a:r>
              <a:rPr lang="en-US" sz="1600" b="0" i="0">
                <a:solidFill>
                  <a:schemeClr val="dk1"/>
                </a:solidFill>
                <a:latin typeface="Courier New"/>
                <a:ea typeface="Courier New"/>
                <a:cs typeface="Courier New"/>
                <a:sym typeface="Courier New"/>
              </a:rPr>
              <a:t> seed 20200520 </a:t>
            </a:r>
            <a:endParaRPr/>
          </a:p>
        </p:txBody>
      </p:sp>
      <p:sp>
        <p:nvSpPr>
          <p:cNvPr id="294" name="Google Shape;294;p31"/>
          <p:cNvSpPr txBox="1"/>
          <p:nvPr/>
        </p:nvSpPr>
        <p:spPr>
          <a:xfrm>
            <a:off x="6251448" y="1076679"/>
            <a:ext cx="5500285" cy="4467580"/>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 generate a random (pseudo-random) variable consisting </a:t>
            </a:r>
            <a:r>
              <a:rPr lang="en-US" sz="1600" b="1" i="0" u="none" strike="noStrike" cap="none">
                <a:solidFill>
                  <a:srgbClr val="0000FF"/>
                </a:solidFill>
                <a:latin typeface="Courier New"/>
                <a:ea typeface="Courier New"/>
                <a:cs typeface="Courier New"/>
                <a:sym typeface="Courier New"/>
              </a:rPr>
              <a:t>of</a:t>
            </a:r>
            <a:r>
              <a:rPr lang="en-US" sz="1600" b="0" i="0" u="none" strike="noStrike" cap="none">
                <a:solidFill>
                  <a:srgbClr val="000000"/>
                </a:solidFill>
                <a:latin typeface="Courier New"/>
                <a:ea typeface="Courier New"/>
                <a:cs typeface="Courier New"/>
                <a:sym typeface="Courier New"/>
              </a:rPr>
              <a:t> draws </a:t>
            </a:r>
            <a:r>
              <a:rPr lang="en-US" sz="1600" b="1" i="0" u="none" strike="noStrike" cap="none">
                <a:solidFill>
                  <a:srgbClr val="0000FF"/>
                </a:solidFill>
                <a:latin typeface="Courier New"/>
                <a:ea typeface="Courier New"/>
                <a:cs typeface="Courier New"/>
                <a:sym typeface="Courier New"/>
              </a:rPr>
              <a:t>from</a:t>
            </a:r>
            <a:r>
              <a:rPr lang="en-US" sz="1600" b="0" i="0" u="none" strike="noStrike" cap="none">
                <a:solidFill>
                  <a:srgbClr val="000000"/>
                </a:solidFill>
                <a:latin typeface="Courier New"/>
                <a:ea typeface="Courier New"/>
                <a:cs typeface="Courier New"/>
                <a:sym typeface="Courier New"/>
              </a:rPr>
              <a:t> the uniform distribution */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generate random = runiform()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bysort stratum: egen temp = rank(random), </a:t>
            </a:r>
            <a:r>
              <a:rPr lang="en-US" sz="1600" b="1" i="0" u="none" strike="noStrike" cap="none">
                <a:solidFill>
                  <a:srgbClr val="0000FF"/>
                </a:solidFill>
                <a:latin typeface="Courier New"/>
                <a:ea typeface="Courier New"/>
                <a:cs typeface="Courier New"/>
                <a:sym typeface="Courier New"/>
              </a:rPr>
              <a:t>unique</a:t>
            </a:r>
            <a:r>
              <a:rPr lang="en-US" sz="1600" b="0" i="0" u="none" strike="noStrike" cap="none">
                <a:solidFill>
                  <a:srgbClr val="000000"/>
                </a:solidFill>
                <a:latin typeface="Courier New"/>
                <a:ea typeface="Courier New"/>
                <a:cs typeface="Courier New"/>
                <a:sym typeface="Courier New"/>
              </a:rPr>
              <a:t>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bysort stratum: gen </a:t>
            </a:r>
            <a:r>
              <a:rPr lang="en-US" sz="1600" b="1" i="0" u="none" strike="noStrike" cap="none">
                <a:solidFill>
                  <a:srgbClr val="0000FF"/>
                </a:solidFill>
                <a:latin typeface="Courier New"/>
                <a:ea typeface="Courier New"/>
                <a:cs typeface="Courier New"/>
                <a:sym typeface="Courier New"/>
              </a:rPr>
              <a:t>size</a:t>
            </a:r>
            <a:r>
              <a:rPr lang="en-US" sz="1600" b="0" i="0" u="none" strike="noStrike" cap="none">
                <a:solidFill>
                  <a:srgbClr val="000000"/>
                </a:solidFill>
                <a:latin typeface="Courier New"/>
                <a:ea typeface="Courier New"/>
                <a:cs typeface="Courier New"/>
                <a:sym typeface="Courier New"/>
              </a:rPr>
              <a:t>=_N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360"/>
              </a:spcBef>
              <a:spcAft>
                <a:spcPts val="0"/>
              </a:spcAft>
              <a:buClr>
                <a:schemeClr val="dk1"/>
              </a:buClr>
              <a:buSzPts val="1800"/>
              <a:buFont typeface="Arial"/>
              <a:buNone/>
            </a:pPr>
            <a:endParaRPr sz="1600" b="0" i="0" u="none" strike="noStrike" cap="none">
              <a:solidFill>
                <a:srgbClr val="000000"/>
              </a:solidFill>
              <a:latin typeface="Courier New"/>
              <a:ea typeface="Courier New"/>
              <a:cs typeface="Courier New"/>
              <a:sym typeface="Courier New"/>
            </a:endParaRPr>
          </a:p>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 assign treatments </a:t>
            </a:r>
            <a:r>
              <a:rPr lang="en-US" sz="1600" b="1" i="0" u="none" strike="noStrike" cap="none">
                <a:solidFill>
                  <a:srgbClr val="0000FF"/>
                </a:solidFill>
                <a:latin typeface="Courier New"/>
                <a:ea typeface="Courier New"/>
                <a:cs typeface="Courier New"/>
                <a:sym typeface="Courier New"/>
              </a:rPr>
              <a:t>to</a:t>
            </a:r>
            <a:r>
              <a:rPr lang="en-US" sz="1600" b="0" i="0" u="none" strike="noStrike" cap="none">
                <a:solidFill>
                  <a:srgbClr val="000000"/>
                </a:solidFill>
                <a:latin typeface="Courier New"/>
                <a:ea typeface="Courier New"/>
                <a:cs typeface="Courier New"/>
                <a:sym typeface="Courier New"/>
              </a:rPr>
              <a:t> observations that fit evenly </a:t>
            </a:r>
            <a:r>
              <a:rPr lang="en-US" sz="1600" b="1" i="0" u="none" strike="noStrike" cap="none">
                <a:solidFill>
                  <a:srgbClr val="0000FF"/>
                </a:solidFill>
                <a:latin typeface="Courier New"/>
                <a:ea typeface="Courier New"/>
                <a:cs typeface="Courier New"/>
                <a:sym typeface="Courier New"/>
              </a:rPr>
              <a:t>into</a:t>
            </a:r>
            <a:r>
              <a:rPr lang="en-US" sz="1600" b="0" i="0" u="none" strike="noStrike" cap="none">
                <a:solidFill>
                  <a:srgbClr val="000000"/>
                </a:solidFill>
                <a:latin typeface="Courier New"/>
                <a:ea typeface="Courier New"/>
                <a:cs typeface="Courier New"/>
                <a:sym typeface="Courier New"/>
              </a:rPr>
              <a:t> treatment ratios: gen treatment = temp&gt;</a:t>
            </a:r>
            <a:r>
              <a:rPr lang="en-US" sz="1600" b="1" i="0" u="none" strike="noStrike" cap="none">
                <a:solidFill>
                  <a:srgbClr val="0000FF"/>
                </a:solidFill>
                <a:latin typeface="Courier New"/>
                <a:ea typeface="Courier New"/>
                <a:cs typeface="Courier New"/>
                <a:sym typeface="Courier New"/>
              </a:rPr>
              <a:t>size</a:t>
            </a:r>
            <a:r>
              <a:rPr lang="en-US" sz="1600" b="0" i="0" u="none" strike="noStrike" cap="none">
                <a:solidFill>
                  <a:srgbClr val="000000"/>
                </a:solidFill>
                <a:latin typeface="Courier New"/>
                <a:ea typeface="Courier New"/>
                <a:cs typeface="Courier New"/>
                <a:sym typeface="Courier New"/>
              </a:rPr>
              <a:t>/</a:t>
            </a:r>
            <a:r>
              <a:rPr lang="en-US" sz="1600" b="0" i="0" u="none" strike="noStrike" cap="none">
                <a:solidFill>
                  <a:srgbClr val="009999"/>
                </a:solidFill>
                <a:latin typeface="Courier New"/>
                <a:ea typeface="Courier New"/>
                <a:cs typeface="Courier New"/>
                <a:sym typeface="Courier New"/>
              </a:rPr>
              <a:t>2</a:t>
            </a:r>
            <a:r>
              <a:rPr lang="en-US" sz="1600" b="0" i="0" u="none" strike="noStrike" cap="none">
                <a:solidFill>
                  <a:srgbClr val="000000"/>
                </a:solidFill>
                <a:latin typeface="Courier New"/>
                <a:ea typeface="Courier New"/>
                <a:cs typeface="Courier New"/>
                <a:sym typeface="Courier New"/>
              </a:rPr>
              <a:t>+</a:t>
            </a:r>
            <a:r>
              <a:rPr lang="en-US" sz="1600" b="0" i="0" u="none" strike="noStrike" cap="none">
                <a:solidFill>
                  <a:srgbClr val="009999"/>
                </a:solidFill>
                <a:latin typeface="Courier New"/>
                <a:ea typeface="Courier New"/>
                <a:cs typeface="Courier New"/>
                <a:sym typeface="Courier New"/>
              </a:rPr>
              <a:t>.5</a:t>
            </a:r>
            <a:r>
              <a:rPr lang="en-US" sz="1600" b="0" i="0" u="none" strike="noStrike" cap="none">
                <a:solidFill>
                  <a:srgbClr val="000000"/>
                </a:solidFill>
                <a:latin typeface="Courier New"/>
                <a:ea typeface="Courier New"/>
                <a:cs typeface="Courier New"/>
                <a:sym typeface="Courier New"/>
              </a:rPr>
              <a:t>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360"/>
              </a:spcBef>
              <a:spcAft>
                <a:spcPts val="0"/>
              </a:spcAft>
              <a:buClr>
                <a:schemeClr val="dk1"/>
              </a:buClr>
              <a:buSzPts val="1800"/>
              <a:buFont typeface="Arial"/>
              <a:buNone/>
            </a:pPr>
            <a:endParaRPr sz="1600" b="0" i="0" u="none" strike="noStrike" cap="none">
              <a:solidFill>
                <a:srgbClr val="000000"/>
              </a:solidFill>
              <a:latin typeface="Courier New"/>
              <a:ea typeface="Courier New"/>
              <a:cs typeface="Courier New"/>
              <a:sym typeface="Courier New"/>
            </a:endParaRPr>
          </a:p>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 randomly assign the misfit: </a:t>
            </a:r>
            <a:r>
              <a:rPr lang="en-US" sz="1600" b="1" i="0" u="none" strike="noStrike" cap="none">
                <a:solidFill>
                  <a:srgbClr val="0000FF"/>
                </a:solidFill>
                <a:latin typeface="Courier New"/>
                <a:ea typeface="Courier New"/>
                <a:cs typeface="Courier New"/>
                <a:sym typeface="Courier New"/>
              </a:rPr>
              <a:t>replace</a:t>
            </a:r>
            <a:r>
              <a:rPr lang="en-US" sz="1600" b="0" i="0" u="none" strike="noStrike" cap="none">
                <a:solidFill>
                  <a:srgbClr val="000000"/>
                </a:solidFill>
                <a:latin typeface="Courier New"/>
                <a:ea typeface="Courier New"/>
                <a:cs typeface="Courier New"/>
                <a:sym typeface="Courier New"/>
              </a:rPr>
              <a:t> treatment = round(random) </a:t>
            </a:r>
            <a:r>
              <a:rPr lang="en-US" sz="1600" b="1" i="0" u="none" strike="noStrike" cap="none">
                <a:solidFill>
                  <a:srgbClr val="0000FF"/>
                </a:solidFill>
                <a:latin typeface="Courier New"/>
                <a:ea typeface="Courier New"/>
                <a:cs typeface="Courier New"/>
                <a:sym typeface="Courier New"/>
              </a:rPr>
              <a:t>if</a:t>
            </a:r>
            <a:r>
              <a:rPr lang="en-US" sz="1600" b="0" i="0" u="none" strike="noStrike" cap="none">
                <a:solidFill>
                  <a:srgbClr val="000000"/>
                </a:solidFill>
                <a:latin typeface="Courier New"/>
                <a:ea typeface="Courier New"/>
                <a:cs typeface="Courier New"/>
                <a:sym typeface="Courier New"/>
              </a:rPr>
              <a:t> temp==</a:t>
            </a:r>
            <a:r>
              <a:rPr lang="en-US" sz="1600" b="1" i="0" u="none" strike="noStrike" cap="none">
                <a:solidFill>
                  <a:srgbClr val="0000FF"/>
                </a:solidFill>
                <a:latin typeface="Courier New"/>
                <a:ea typeface="Courier New"/>
                <a:cs typeface="Courier New"/>
                <a:sym typeface="Courier New"/>
              </a:rPr>
              <a:t>size</a:t>
            </a:r>
            <a:r>
              <a:rPr lang="en-US" sz="1600" b="0" i="0" u="none" strike="noStrike" cap="none">
                <a:solidFill>
                  <a:srgbClr val="000000"/>
                </a:solidFill>
                <a:latin typeface="Courier New"/>
                <a:ea typeface="Courier New"/>
                <a:cs typeface="Courier New"/>
                <a:sym typeface="Courier New"/>
              </a:rPr>
              <a:t>/</a:t>
            </a:r>
            <a:r>
              <a:rPr lang="en-US" sz="1600" b="0" i="0" u="none" strike="noStrike" cap="none">
                <a:solidFill>
                  <a:srgbClr val="009999"/>
                </a:solidFill>
                <a:latin typeface="Courier New"/>
                <a:ea typeface="Courier New"/>
                <a:cs typeface="Courier New"/>
                <a:sym typeface="Courier New"/>
              </a:rPr>
              <a:t>2</a:t>
            </a:r>
            <a:r>
              <a:rPr lang="en-US" sz="1600" b="0" i="0" u="none" strike="noStrike" cap="none">
                <a:solidFill>
                  <a:srgbClr val="000000"/>
                </a:solidFill>
                <a:latin typeface="Courier New"/>
                <a:ea typeface="Courier New"/>
                <a:cs typeface="Courier New"/>
                <a:sym typeface="Courier New"/>
              </a:rPr>
              <a:t>+</a:t>
            </a:r>
            <a:r>
              <a:rPr lang="en-US" sz="1600" b="0" i="0" u="none" strike="noStrike" cap="none">
                <a:solidFill>
                  <a:srgbClr val="009999"/>
                </a:solidFill>
                <a:latin typeface="Courier New"/>
                <a:ea typeface="Courier New"/>
                <a:cs typeface="Courier New"/>
                <a:sym typeface="Courier New"/>
              </a:rPr>
              <a:t>.5</a:t>
            </a:r>
            <a:endParaRPr sz="1600" b="0" i="0" u="none" strike="noStrike" cap="none">
              <a:solidFill>
                <a:schemeClr val="dk1"/>
              </a:solidFill>
              <a:latin typeface="Arial"/>
              <a:ea typeface="Arial"/>
              <a:cs typeface="Arial"/>
              <a:sym typeface="Arial"/>
            </a:endParaRPr>
          </a:p>
        </p:txBody>
      </p:sp>
      <p:sp>
        <p:nvSpPr>
          <p:cNvPr id="295" name="Google Shape;295;p31"/>
          <p:cNvSpPr txBox="1"/>
          <p:nvPr/>
        </p:nvSpPr>
        <p:spPr>
          <a:xfrm>
            <a:off x="749300" y="5363614"/>
            <a:ext cx="101727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The procedure for assigning the misfits becomes increasingly tedious as the number of strata and treatments (and, hence, potential number of misfits) grow, or as treatment allocations change.</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4EA8-1656-4091-A477-C6770183D17A}"/>
              </a:ext>
            </a:extLst>
          </p:cNvPr>
          <p:cNvSpPr>
            <a:spLocks noGrp="1"/>
          </p:cNvSpPr>
          <p:nvPr>
            <p:ph type="title"/>
          </p:nvPr>
        </p:nvSpPr>
        <p:spPr/>
        <p:txBody>
          <a:bodyPr/>
          <a:lstStyle/>
          <a:p>
            <a:r>
              <a:rPr lang="en-US" dirty="0"/>
              <a:t>Possible criteria for regulating CRTs</a:t>
            </a:r>
          </a:p>
        </p:txBody>
      </p:sp>
      <p:sp>
        <p:nvSpPr>
          <p:cNvPr id="3" name="Text Placeholder 2">
            <a:extLst>
              <a:ext uri="{FF2B5EF4-FFF2-40B4-BE49-F238E27FC236}">
                <a16:creationId xmlns:a16="http://schemas.microsoft.com/office/drawing/2014/main" id="{2E24FC12-62D7-46B6-8B43-FFF20058E894}"/>
              </a:ext>
            </a:extLst>
          </p:cNvPr>
          <p:cNvSpPr>
            <a:spLocks noGrp="1"/>
          </p:cNvSpPr>
          <p:nvPr>
            <p:ph type="body" idx="1"/>
          </p:nvPr>
        </p:nvSpPr>
        <p:spPr>
          <a:xfrm>
            <a:off x="609600" y="1223158"/>
            <a:ext cx="10972800" cy="4263325"/>
          </a:xfrm>
        </p:spPr>
        <p:txBody>
          <a:bodyPr/>
          <a:lstStyle/>
          <a:p>
            <a:pPr>
              <a:lnSpc>
                <a:spcPct val="80000"/>
              </a:lnSpc>
              <a:spcAft>
                <a:spcPts val="600"/>
              </a:spcAft>
            </a:pPr>
            <a:r>
              <a:rPr lang="en-US" sz="1600" dirty="0"/>
              <a:t>Regulations for answering these questions are surprisingly underdeveloped. The following are some suggested criteria</a:t>
            </a:r>
          </a:p>
          <a:p>
            <a:pPr>
              <a:lnSpc>
                <a:spcPct val="80000"/>
              </a:lnSpc>
              <a:spcAft>
                <a:spcPts val="600"/>
              </a:spcAft>
            </a:pPr>
            <a:endParaRPr lang="en-US" sz="1600" dirty="0"/>
          </a:p>
          <a:p>
            <a:pPr>
              <a:lnSpc>
                <a:spcPct val="80000"/>
              </a:lnSpc>
              <a:spcAft>
                <a:spcPts val="600"/>
              </a:spcAft>
            </a:pPr>
            <a:r>
              <a:rPr lang="en-US" sz="1600" dirty="0"/>
              <a:t>Would the intervention have happened anyway? What change is due to the evaluation? </a:t>
            </a:r>
          </a:p>
          <a:p>
            <a:pPr lvl="1">
              <a:lnSpc>
                <a:spcPct val="80000"/>
              </a:lnSpc>
              <a:spcAft>
                <a:spcPts val="600"/>
              </a:spcAft>
            </a:pPr>
            <a:r>
              <a:rPr lang="en-US" sz="1600" dirty="0"/>
              <a:t>Subjects are those impacted by changes due to evaluation</a:t>
            </a:r>
          </a:p>
          <a:p>
            <a:pPr marL="571500" lvl="1" indent="0">
              <a:lnSpc>
                <a:spcPct val="80000"/>
              </a:lnSpc>
              <a:spcAft>
                <a:spcPts val="600"/>
              </a:spcAft>
              <a:buNone/>
            </a:pPr>
            <a:endParaRPr lang="en-US" sz="1600" dirty="0"/>
          </a:p>
          <a:p>
            <a:pPr>
              <a:lnSpc>
                <a:spcPct val="80000"/>
              </a:lnSpc>
              <a:spcAft>
                <a:spcPts val="600"/>
              </a:spcAft>
            </a:pPr>
            <a:r>
              <a:rPr lang="en-US" sz="1600" dirty="0"/>
              <a:t>Is participation in the intervention voluntary?</a:t>
            </a:r>
          </a:p>
          <a:p>
            <a:pPr lvl="1">
              <a:lnSpc>
                <a:spcPct val="80000"/>
              </a:lnSpc>
              <a:spcAft>
                <a:spcPts val="600"/>
              </a:spcAft>
            </a:pPr>
            <a:r>
              <a:rPr lang="en-US" sz="1600" dirty="0"/>
              <a:t>More careful assessment and consent rules for involuntary programs</a:t>
            </a:r>
          </a:p>
          <a:p>
            <a:pPr marL="571500" lvl="1" indent="0">
              <a:lnSpc>
                <a:spcPct val="80000"/>
              </a:lnSpc>
              <a:spcAft>
                <a:spcPts val="600"/>
              </a:spcAft>
              <a:buNone/>
            </a:pPr>
            <a:endParaRPr lang="en-US" sz="1600" dirty="0"/>
          </a:p>
          <a:p>
            <a:pPr>
              <a:lnSpc>
                <a:spcPct val="80000"/>
              </a:lnSpc>
              <a:spcAft>
                <a:spcPts val="600"/>
              </a:spcAft>
            </a:pPr>
            <a:r>
              <a:rPr lang="en-US" sz="1600" dirty="0"/>
              <a:t>Some deference to local standards and regulations</a:t>
            </a:r>
          </a:p>
          <a:p>
            <a:pPr lvl="1">
              <a:lnSpc>
                <a:spcPct val="80000"/>
              </a:lnSpc>
              <a:spcAft>
                <a:spcPts val="600"/>
              </a:spcAft>
            </a:pPr>
            <a:r>
              <a:rPr lang="en-US" sz="1600" dirty="0" err="1"/>
              <a:t>Eg</a:t>
            </a:r>
            <a:r>
              <a:rPr lang="en-US" sz="1600" dirty="0"/>
              <a:t> right of community to collect information on absent teachers</a:t>
            </a:r>
          </a:p>
          <a:p>
            <a:pPr marL="571500" lvl="1" indent="0">
              <a:lnSpc>
                <a:spcPct val="80000"/>
              </a:lnSpc>
              <a:spcAft>
                <a:spcPts val="600"/>
              </a:spcAft>
              <a:buNone/>
            </a:pPr>
            <a:endParaRPr lang="en-US" sz="1600" dirty="0"/>
          </a:p>
          <a:p>
            <a:pPr>
              <a:lnSpc>
                <a:spcPct val="80000"/>
              </a:lnSpc>
              <a:spcAft>
                <a:spcPts val="600"/>
              </a:spcAft>
            </a:pPr>
            <a:r>
              <a:rPr lang="en-US" sz="1600" dirty="0"/>
              <a:t>Level of risk and benefit</a:t>
            </a:r>
          </a:p>
          <a:p>
            <a:pPr lvl="1">
              <a:lnSpc>
                <a:spcPct val="80000"/>
              </a:lnSpc>
              <a:spcAft>
                <a:spcPts val="600"/>
              </a:spcAft>
            </a:pPr>
            <a:r>
              <a:rPr lang="en-US" sz="1600" dirty="0"/>
              <a:t>Parent may punish their child if they find out they are performing badly</a:t>
            </a:r>
          </a:p>
          <a:p>
            <a:pPr lvl="1">
              <a:lnSpc>
                <a:spcPct val="80000"/>
              </a:lnSpc>
              <a:spcAft>
                <a:spcPts val="600"/>
              </a:spcAft>
            </a:pPr>
            <a:r>
              <a:rPr lang="en-US" sz="1600" dirty="0"/>
              <a:t>But benefit from study in improving education</a:t>
            </a:r>
          </a:p>
          <a:p>
            <a:pPr marL="0" indent="0">
              <a:lnSpc>
                <a:spcPct val="80000"/>
              </a:lnSpc>
              <a:spcAft>
                <a:spcPts val="600"/>
              </a:spcAft>
              <a:buNone/>
            </a:pPr>
            <a:r>
              <a:rPr lang="en-US" sz="700" dirty="0"/>
              <a:t>	</a:t>
            </a:r>
            <a:endParaRPr lang="en-US" dirty="0"/>
          </a:p>
          <a:p>
            <a:pPr lvl="0">
              <a:lnSpc>
                <a:spcPct val="110000"/>
              </a:lnSpc>
              <a:buClr>
                <a:srgbClr val="FF0000"/>
              </a:buClr>
              <a:defRPr/>
            </a:pPr>
            <a:endParaRPr lang="en-US" sz="2400" dirty="0">
              <a:solidFill>
                <a:schemeClr val="tx1"/>
              </a:solidFill>
            </a:endParaRPr>
          </a:p>
          <a:p>
            <a:pPr lvl="0">
              <a:lnSpc>
                <a:spcPct val="110000"/>
              </a:lnSpc>
              <a:buClr>
                <a:srgbClr val="FF0000"/>
              </a:buClr>
              <a:defRPr/>
            </a:pPr>
            <a:endParaRPr lang="en-US" sz="2400" dirty="0">
              <a:solidFill>
                <a:schemeClr val="tx1"/>
              </a:solidFill>
            </a:endParaRPr>
          </a:p>
          <a:p>
            <a:pPr marL="114300" indent="0">
              <a:buNone/>
            </a:pPr>
            <a:endParaRPr lang="en-US" sz="1100" dirty="0"/>
          </a:p>
          <a:p>
            <a:pPr marL="114300" indent="0">
              <a:buNone/>
            </a:pPr>
            <a:endParaRPr lang="en-US" dirty="0"/>
          </a:p>
        </p:txBody>
      </p:sp>
    </p:spTree>
    <p:extLst>
      <p:ext uri="{BB962C8B-B14F-4D97-AF65-F5344CB8AC3E}">
        <p14:creationId xmlns:p14="http://schemas.microsoft.com/office/powerpoint/2010/main" val="43354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Sample Stata code: stratified sampling (from JPAL website) </a:t>
            </a:r>
            <a:endParaRPr/>
          </a:p>
        </p:txBody>
      </p:sp>
      <p:sp>
        <p:nvSpPr>
          <p:cNvPr id="347" name="Google Shape;347;p48"/>
          <p:cNvSpPr txBox="1">
            <a:spLocks noGrp="1"/>
          </p:cNvSpPr>
          <p:nvPr>
            <p:ph type="body" idx="1"/>
          </p:nvPr>
        </p:nvSpPr>
        <p:spPr>
          <a:xfrm>
            <a:off x="612648" y="1228334"/>
            <a:ext cx="10972800" cy="4458446"/>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b="1"/>
              <a:t>Proportionate stratification</a:t>
            </a:r>
            <a:endParaRPr/>
          </a:p>
          <a:p>
            <a:pPr marL="114300" lvl="0" indent="0" algn="l" rtl="0">
              <a:lnSpc>
                <a:spcPct val="100000"/>
              </a:lnSpc>
              <a:spcBef>
                <a:spcPts val="360"/>
              </a:spcBef>
              <a:spcAft>
                <a:spcPts val="0"/>
              </a:spcAft>
              <a:buSzPts val="1800"/>
              <a:buNone/>
            </a:pPr>
            <a:endParaRPr b="1"/>
          </a:p>
          <a:p>
            <a:pPr marL="457200" lvl="0" indent="-342900" algn="l" rtl="0">
              <a:lnSpc>
                <a:spcPct val="100000"/>
              </a:lnSpc>
              <a:spcBef>
                <a:spcPts val="360"/>
              </a:spcBef>
              <a:spcAft>
                <a:spcPts val="0"/>
              </a:spcAft>
              <a:buClr>
                <a:schemeClr val="dk1"/>
              </a:buClr>
              <a:buSzPts val="1800"/>
              <a:buChar char="•"/>
            </a:pPr>
            <a:r>
              <a:rPr lang="en-US"/>
              <a:t>The share of each stratum in the sample is proportionate, ensuring that the sample is representative of the overall population and especially small groups are not undersampled.</a:t>
            </a:r>
            <a:endParaRPr/>
          </a:p>
          <a:p>
            <a:pPr marL="457200" lvl="0" indent="-342900" algn="l" rtl="0">
              <a:lnSpc>
                <a:spcPct val="100000"/>
              </a:lnSpc>
              <a:spcBef>
                <a:spcPts val="360"/>
              </a:spcBef>
              <a:spcAft>
                <a:spcPts val="0"/>
              </a:spcAft>
              <a:buClr>
                <a:schemeClr val="dk1"/>
              </a:buClr>
              <a:buSzPts val="1800"/>
              <a:buChar char="•"/>
            </a:pPr>
            <a:r>
              <a:rPr lang="en-US"/>
              <a:t>For example, if widowed households comprise 5% of the population, then they comprise 5% of the sample. </a:t>
            </a:r>
            <a:endParaRPr/>
          </a:p>
          <a:p>
            <a:pPr marL="457200" lvl="0" indent="-342900" algn="l" rtl="0">
              <a:lnSpc>
                <a:spcPct val="100000"/>
              </a:lnSpc>
              <a:spcBef>
                <a:spcPts val="360"/>
              </a:spcBef>
              <a:spcAft>
                <a:spcPts val="0"/>
              </a:spcAft>
              <a:buClr>
                <a:schemeClr val="dk1"/>
              </a:buClr>
              <a:buSzPts val="1800"/>
              <a:buChar char="•"/>
            </a:pPr>
            <a:r>
              <a:rPr lang="en-US"/>
              <a:t>In Stata, this can be done as follows:</a:t>
            </a:r>
            <a:endParaRPr/>
          </a:p>
          <a:p>
            <a:pPr marL="457200" lvl="0" indent="-228600" algn="l" rtl="0">
              <a:lnSpc>
                <a:spcPct val="100000"/>
              </a:lnSpc>
              <a:spcBef>
                <a:spcPts val="360"/>
              </a:spcBef>
              <a:spcAft>
                <a:spcPts val="0"/>
              </a:spcAft>
              <a:buClr>
                <a:schemeClr val="dk1"/>
              </a:buClr>
              <a:buSzPts val="1800"/>
              <a:buNone/>
            </a:pPr>
            <a:endParaRPr b="1"/>
          </a:p>
          <a:p>
            <a:pPr marL="571500" lvl="1"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by stratum: sample </a:t>
            </a:r>
            <a:r>
              <a:rPr lang="en-US" b="1">
                <a:solidFill>
                  <a:srgbClr val="0000FF"/>
                </a:solidFill>
                <a:latin typeface="Courier New"/>
                <a:ea typeface="Courier New"/>
                <a:cs typeface="Courier New"/>
                <a:sym typeface="Courier New"/>
              </a:rPr>
              <a:t>x</a:t>
            </a:r>
            <a:r>
              <a:rPr lang="en-US">
                <a:solidFill>
                  <a:srgbClr val="000000"/>
                </a:solidFill>
                <a:latin typeface="Courier New"/>
                <a:ea typeface="Courier New"/>
                <a:cs typeface="Courier New"/>
                <a:sym typeface="Courier New"/>
              </a:rPr>
              <a:t> </a:t>
            </a:r>
            <a:endParaRPr>
              <a:solidFill>
                <a:srgbClr val="000000"/>
              </a:solidFill>
              <a:latin typeface="Courier New"/>
              <a:ea typeface="Courier New"/>
              <a:cs typeface="Courier New"/>
              <a:sym typeface="Courier New"/>
            </a:endParaRPr>
          </a:p>
          <a:p>
            <a:pPr marL="571500" lvl="1"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 strata denotes the (categorical) stratifying variable (e.g., widow) </a:t>
            </a:r>
            <a:r>
              <a:rPr lang="en-US" b="1">
                <a:solidFill>
                  <a:srgbClr val="0000FF"/>
                </a:solidFill>
                <a:latin typeface="Courier New"/>
                <a:ea typeface="Courier New"/>
                <a:cs typeface="Courier New"/>
                <a:sym typeface="Courier New"/>
              </a:rPr>
              <a:t>and</a:t>
            </a:r>
            <a:r>
              <a:rPr lang="en-US">
                <a:solidFill>
                  <a:srgbClr val="000000"/>
                </a:solidFill>
                <a:latin typeface="Courier New"/>
                <a:ea typeface="Courier New"/>
                <a:cs typeface="Courier New"/>
                <a:sym typeface="Courier New"/>
              </a:rPr>
              <a:t> </a:t>
            </a:r>
            <a:r>
              <a:rPr lang="en-US" b="1">
                <a:solidFill>
                  <a:srgbClr val="0000FF"/>
                </a:solidFill>
                <a:latin typeface="Courier New"/>
                <a:ea typeface="Courier New"/>
                <a:cs typeface="Courier New"/>
                <a:sym typeface="Courier New"/>
              </a:rPr>
              <a:t>x</a:t>
            </a:r>
            <a:r>
              <a:rPr lang="en-US">
                <a:solidFill>
                  <a:srgbClr val="000000"/>
                </a:solidFill>
                <a:latin typeface="Courier New"/>
                <a:ea typeface="Courier New"/>
                <a:cs typeface="Courier New"/>
                <a:sym typeface="Courier New"/>
              </a:rPr>
              <a:t> denotes the percent to be sampled within </a:t>
            </a:r>
            <a:r>
              <a:rPr lang="en-US" b="1">
                <a:solidFill>
                  <a:srgbClr val="0000FF"/>
                </a:solidFill>
                <a:latin typeface="Courier New"/>
                <a:ea typeface="Courier New"/>
                <a:cs typeface="Courier New"/>
                <a:sym typeface="Courier New"/>
              </a:rPr>
              <a:t>each</a:t>
            </a:r>
            <a:r>
              <a:rPr lang="en-US">
                <a:solidFill>
                  <a:srgbClr val="000000"/>
                </a:solidFill>
                <a:latin typeface="Courier New"/>
                <a:ea typeface="Courier New"/>
                <a:cs typeface="Courier New"/>
                <a:sym typeface="Courier New"/>
              </a:rPr>
              <a:t> stratum. </a:t>
            </a:r>
            <a:r>
              <a:rPr lang="en-US">
                <a:solidFill>
                  <a:srgbClr val="008080"/>
                </a:solidFill>
                <a:latin typeface="Courier New"/>
                <a:ea typeface="Courier New"/>
                <a:cs typeface="Courier New"/>
                <a:sym typeface="Courier New"/>
              </a:rPr>
              <a:t>*/</a:t>
            </a:r>
            <a:endParaRPr/>
          </a:p>
          <a:p>
            <a:pPr marL="571500" lvl="1" indent="0" algn="l" rtl="0">
              <a:lnSpc>
                <a:spcPct val="100000"/>
              </a:lnSpc>
              <a:spcBef>
                <a:spcPts val="360"/>
              </a:spcBef>
              <a:spcAft>
                <a:spcPts val="0"/>
              </a:spcAft>
              <a:buSzPts val="1800"/>
              <a:buNone/>
            </a:pPr>
            <a:endParaRPr>
              <a:solidFill>
                <a:srgbClr val="008080"/>
              </a:solidFill>
              <a:latin typeface="Courier New"/>
              <a:ea typeface="Courier New"/>
              <a:cs typeface="Courier New"/>
              <a:sym typeface="Courier New"/>
            </a:endParaRPr>
          </a:p>
          <a:p>
            <a:pPr marL="571500" lvl="1"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 * to draw </a:t>
            </a:r>
            <a:r>
              <a:rPr lang="en-US" b="1">
                <a:solidFill>
                  <a:srgbClr val="0000FF"/>
                </a:solidFill>
                <a:latin typeface="Courier New"/>
                <a:ea typeface="Courier New"/>
                <a:cs typeface="Courier New"/>
                <a:sym typeface="Courier New"/>
              </a:rPr>
              <a:t>x</a:t>
            </a:r>
            <a:r>
              <a:rPr lang="en-US">
                <a:solidFill>
                  <a:srgbClr val="000000"/>
                </a:solidFill>
                <a:latin typeface="Courier New"/>
                <a:ea typeface="Courier New"/>
                <a:cs typeface="Courier New"/>
                <a:sym typeface="Courier New"/>
              </a:rPr>
              <a:t> rather than </a:t>
            </a:r>
            <a:r>
              <a:rPr lang="en-US" b="1">
                <a:solidFill>
                  <a:srgbClr val="0000FF"/>
                </a:solidFill>
                <a:latin typeface="Courier New"/>
                <a:ea typeface="Courier New"/>
                <a:cs typeface="Courier New"/>
                <a:sym typeface="Courier New"/>
              </a:rPr>
              <a:t>x</a:t>
            </a:r>
            <a:r>
              <a:rPr lang="en-US">
                <a:solidFill>
                  <a:srgbClr val="000000"/>
                </a:solidFill>
                <a:latin typeface="Courier New"/>
                <a:ea typeface="Courier New"/>
                <a:cs typeface="Courier New"/>
                <a:sym typeface="Courier New"/>
              </a:rPr>
              <a:t>% from </a:t>
            </a:r>
            <a:r>
              <a:rPr lang="en-US" b="1">
                <a:solidFill>
                  <a:srgbClr val="0000FF"/>
                </a:solidFill>
                <a:latin typeface="Courier New"/>
                <a:ea typeface="Courier New"/>
                <a:cs typeface="Courier New"/>
                <a:sym typeface="Courier New"/>
              </a:rPr>
              <a:t>each</a:t>
            </a:r>
            <a:r>
              <a:rPr lang="en-US">
                <a:solidFill>
                  <a:srgbClr val="000000"/>
                </a:solidFill>
                <a:latin typeface="Courier New"/>
                <a:ea typeface="Courier New"/>
                <a:cs typeface="Courier New"/>
                <a:sym typeface="Courier New"/>
              </a:rPr>
              <a:t> stratum, specify the count option by stratum: sample </a:t>
            </a:r>
            <a:r>
              <a:rPr lang="en-US" b="1">
                <a:solidFill>
                  <a:srgbClr val="0000FF"/>
                </a:solidFill>
                <a:latin typeface="Courier New"/>
                <a:ea typeface="Courier New"/>
                <a:cs typeface="Courier New"/>
                <a:sym typeface="Courier New"/>
              </a:rPr>
              <a:t>x</a:t>
            </a:r>
            <a:r>
              <a:rPr lang="en-US">
                <a:solidFill>
                  <a:srgbClr val="000000"/>
                </a:solidFill>
                <a:latin typeface="Courier New"/>
                <a:ea typeface="Courier New"/>
                <a:cs typeface="Courier New"/>
                <a:sym typeface="Courier New"/>
              </a:rPr>
              <a:t>, count</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Sample Stata code: stratified sampling (from JPAL website) </a:t>
            </a:r>
            <a:endParaRPr/>
          </a:p>
        </p:txBody>
      </p:sp>
      <p:sp>
        <p:nvSpPr>
          <p:cNvPr id="354" name="Google Shape;354;p49"/>
          <p:cNvSpPr txBox="1">
            <a:spLocks noGrp="1"/>
          </p:cNvSpPr>
          <p:nvPr>
            <p:ph type="body" idx="1"/>
          </p:nvPr>
        </p:nvSpPr>
        <p:spPr>
          <a:xfrm>
            <a:off x="612648" y="1323848"/>
            <a:ext cx="10972800" cy="4362932"/>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b="1"/>
              <a:t>Disproportionate stratification</a:t>
            </a:r>
            <a:endParaRPr b="1"/>
          </a:p>
          <a:p>
            <a:pPr marL="457200" lvl="0" indent="-342900" algn="l" rtl="0">
              <a:lnSpc>
                <a:spcPct val="100000"/>
              </a:lnSpc>
              <a:spcBef>
                <a:spcPts val="360"/>
              </a:spcBef>
              <a:spcAft>
                <a:spcPts val="0"/>
              </a:spcAft>
              <a:buClr>
                <a:schemeClr val="dk1"/>
              </a:buClr>
              <a:buSzPts val="1800"/>
              <a:buChar char="•"/>
            </a:pPr>
            <a:r>
              <a:rPr lang="en-US"/>
              <a:t>The strata sample is not proportionate to the strata population (e.g., widowed HHs comprise only 5% of the population but 20% of the sample). </a:t>
            </a:r>
            <a:endParaRPr/>
          </a:p>
          <a:p>
            <a:pPr marL="457200" lvl="0" indent="-342900" algn="l" rtl="0">
              <a:lnSpc>
                <a:spcPct val="100000"/>
              </a:lnSpc>
              <a:spcBef>
                <a:spcPts val="360"/>
              </a:spcBef>
              <a:spcAft>
                <a:spcPts val="0"/>
              </a:spcAft>
              <a:buClr>
                <a:schemeClr val="dk1"/>
              </a:buClr>
              <a:buSzPts val="1800"/>
              <a:buChar char="•"/>
            </a:pPr>
            <a:r>
              <a:rPr lang="en-US"/>
              <a:t>It is useful when you want to ensure sufficient power to detect heterogeneous treatment effects by stratum.</a:t>
            </a:r>
            <a:endParaRPr/>
          </a:p>
          <a:p>
            <a:pPr marL="457200" lvl="0" indent="-342900" algn="l" rtl="0">
              <a:lnSpc>
                <a:spcPct val="100000"/>
              </a:lnSpc>
              <a:spcBef>
                <a:spcPts val="360"/>
              </a:spcBef>
              <a:spcAft>
                <a:spcPts val="0"/>
              </a:spcAft>
              <a:buClr>
                <a:schemeClr val="dk1"/>
              </a:buClr>
              <a:buSzPts val="1800"/>
              <a:buChar char="•"/>
            </a:pPr>
            <a:r>
              <a:rPr lang="en-US"/>
              <a:t> In Stata, this can be done as follows:</a:t>
            </a:r>
            <a:endParaRPr/>
          </a:p>
          <a:p>
            <a:pPr marL="457200" lvl="0" indent="-228600" algn="l" rtl="0">
              <a:lnSpc>
                <a:spcPct val="100000"/>
              </a:lnSpc>
              <a:spcBef>
                <a:spcPts val="360"/>
              </a:spcBef>
              <a:spcAft>
                <a:spcPts val="0"/>
              </a:spcAft>
              <a:buClr>
                <a:schemeClr val="dk1"/>
              </a:buClr>
              <a:buSzPts val="1800"/>
              <a:buNone/>
            </a:pPr>
            <a:endParaRPr/>
          </a:p>
          <a:p>
            <a:pPr marL="114300" lvl="0"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sample x </a:t>
            </a:r>
            <a:r>
              <a:rPr lang="en-US" b="1">
                <a:solidFill>
                  <a:srgbClr val="0000FF"/>
                </a:solidFill>
                <a:latin typeface="Courier New"/>
                <a:ea typeface="Courier New"/>
                <a:cs typeface="Courier New"/>
                <a:sym typeface="Courier New"/>
              </a:rPr>
              <a:t>if</a:t>
            </a:r>
            <a:r>
              <a:rPr lang="en-US">
                <a:solidFill>
                  <a:srgbClr val="000000"/>
                </a:solidFill>
                <a:latin typeface="Courier New"/>
                <a:ea typeface="Courier New"/>
                <a:cs typeface="Courier New"/>
                <a:sym typeface="Courier New"/>
              </a:rPr>
              <a:t> stratum==</a:t>
            </a:r>
            <a:r>
              <a:rPr lang="en-US">
                <a:solidFill>
                  <a:srgbClr val="009999"/>
                </a:solidFill>
                <a:latin typeface="Courier New"/>
                <a:ea typeface="Courier New"/>
                <a:cs typeface="Courier New"/>
                <a:sym typeface="Courier New"/>
              </a:rPr>
              <a:t>1</a:t>
            </a:r>
            <a:r>
              <a:rPr lang="en-US">
                <a:solidFill>
                  <a:srgbClr val="000000"/>
                </a:solidFill>
                <a:latin typeface="Courier New"/>
                <a:ea typeface="Courier New"/>
                <a:cs typeface="Courier New"/>
                <a:sym typeface="Courier New"/>
              </a:rPr>
              <a:t> </a:t>
            </a:r>
            <a:endParaRPr>
              <a:solidFill>
                <a:srgbClr val="000000"/>
              </a:solidFill>
              <a:latin typeface="Courier New"/>
              <a:ea typeface="Courier New"/>
              <a:cs typeface="Courier New"/>
              <a:sym typeface="Courier New"/>
            </a:endParaRPr>
          </a:p>
          <a:p>
            <a:pPr marL="114300" lvl="0"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sample y </a:t>
            </a:r>
            <a:r>
              <a:rPr lang="en-US" b="1">
                <a:solidFill>
                  <a:srgbClr val="0000FF"/>
                </a:solidFill>
                <a:latin typeface="Courier New"/>
                <a:ea typeface="Courier New"/>
                <a:cs typeface="Courier New"/>
                <a:sym typeface="Courier New"/>
              </a:rPr>
              <a:t>if</a:t>
            </a:r>
            <a:r>
              <a:rPr lang="en-US">
                <a:solidFill>
                  <a:srgbClr val="000000"/>
                </a:solidFill>
                <a:latin typeface="Courier New"/>
                <a:ea typeface="Courier New"/>
                <a:cs typeface="Courier New"/>
                <a:sym typeface="Courier New"/>
              </a:rPr>
              <a:t> stratum==</a:t>
            </a:r>
            <a:r>
              <a:rPr lang="en-US">
                <a:solidFill>
                  <a:srgbClr val="009999"/>
                </a:solidFill>
                <a:latin typeface="Courier New"/>
                <a:ea typeface="Courier New"/>
                <a:cs typeface="Courier New"/>
                <a:sym typeface="Courier New"/>
              </a:rPr>
              <a:t>2</a:t>
            </a:r>
            <a:r>
              <a:rPr lang="en-US">
                <a:solidFill>
                  <a:srgbClr val="000000"/>
                </a:solidFill>
                <a:latin typeface="Courier New"/>
                <a:ea typeface="Courier New"/>
                <a:cs typeface="Courier New"/>
                <a:sym typeface="Courier New"/>
              </a:rPr>
              <a:t> </a:t>
            </a:r>
            <a:endParaRPr>
              <a:solidFill>
                <a:srgbClr val="000000"/>
              </a:solidFill>
              <a:latin typeface="Courier New"/>
              <a:ea typeface="Courier New"/>
              <a:cs typeface="Courier New"/>
              <a:sym typeface="Courier New"/>
            </a:endParaRPr>
          </a:p>
          <a:p>
            <a:pPr marL="114300" lvl="0" indent="0" algn="l" rtl="0">
              <a:lnSpc>
                <a:spcPct val="100000"/>
              </a:lnSpc>
              <a:spcBef>
                <a:spcPts val="360"/>
              </a:spcBef>
              <a:spcAft>
                <a:spcPts val="0"/>
              </a:spcAft>
              <a:buSzPts val="1800"/>
              <a:buNone/>
            </a:pPr>
            <a:endParaRPr>
              <a:solidFill>
                <a:srgbClr val="000000"/>
              </a:solidFill>
              <a:latin typeface="Courier New"/>
              <a:ea typeface="Courier New"/>
              <a:cs typeface="Courier New"/>
              <a:sym typeface="Courier New"/>
            </a:endParaRPr>
          </a:p>
          <a:p>
            <a:pPr marL="114300" lvl="0"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 x denotes the fraction of the sample that will be comprised of respondents from stratum 1 and y the fraction of the sample comprised of respondents from stratum </a:t>
            </a:r>
            <a:r>
              <a:rPr lang="en-US">
                <a:solidFill>
                  <a:srgbClr val="009999"/>
                </a:solidFill>
                <a:latin typeface="Courier New"/>
                <a:ea typeface="Courier New"/>
                <a:cs typeface="Courier New"/>
                <a:sym typeface="Courier New"/>
              </a:rPr>
              <a:t>2</a:t>
            </a:r>
            <a:r>
              <a:rPr lang="en-US">
                <a:solidFill>
                  <a:srgbClr val="000000"/>
                </a:solidFill>
                <a:latin typeface="Courier New"/>
                <a:ea typeface="Courier New"/>
                <a:cs typeface="Courier New"/>
                <a:sym typeface="Courier New"/>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Achieving balance through multiple randomizations</a:t>
            </a:r>
            <a:endParaRPr/>
          </a:p>
        </p:txBody>
      </p:sp>
      <p:sp>
        <p:nvSpPr>
          <p:cNvPr id="371" name="Google Shape;371;p46"/>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p>
            <a:pPr marL="514350" indent="-285750"/>
            <a:r>
              <a:rPr lang="en-US" dirty="0"/>
              <a:t>It used to be common to achieve balance by running multiple randomizations and then choosing randomly from those allocations that achieve balance</a:t>
            </a:r>
          </a:p>
          <a:p>
            <a:pPr marL="228600" indent="0">
              <a:buNone/>
            </a:pPr>
            <a:endParaRPr lang="en-US" sz="600" dirty="0"/>
          </a:p>
          <a:p>
            <a:pPr marL="514350" indent="-285750"/>
            <a:r>
              <a:rPr lang="en-US" dirty="0"/>
              <a:t>However, using this approach imposes constraints on the data that we might not be aware we are imposing</a:t>
            </a:r>
          </a:p>
          <a:p>
            <a:pPr marL="514350" indent="-285750"/>
            <a:endParaRPr lang="en-US" sz="600" dirty="0"/>
          </a:p>
          <a:p>
            <a:pPr marL="514350" indent="-285750"/>
            <a:r>
              <a:rPr lang="en-US" dirty="0"/>
              <a:t>When we use stratification we know exactly what constraints we are imposing (</a:t>
            </a:r>
            <a:r>
              <a:rPr lang="en-US" dirty="0" err="1"/>
              <a:t>eg</a:t>
            </a:r>
            <a:r>
              <a:rPr lang="en-US" dirty="0"/>
              <a:t> if we stratify by gender and have equal allocation ratios we are imposing the constraint that precisely half of men are in treatment and half in control) </a:t>
            </a:r>
          </a:p>
          <a:p>
            <a:pPr marL="971550" lvl="1" indent="-285750"/>
            <a:r>
              <a:rPr lang="en-US" dirty="0"/>
              <a:t>We know how to account for this in stratification</a:t>
            </a:r>
          </a:p>
          <a:p>
            <a:pPr marL="685800" lvl="1" indent="0">
              <a:buNone/>
            </a:pPr>
            <a:endParaRPr lang="en-US" sz="600" dirty="0"/>
          </a:p>
          <a:p>
            <a:pPr marL="514350" indent="-285750"/>
            <a:r>
              <a:rPr lang="en-US" dirty="0"/>
              <a:t>Preferable to use stratification than rerandomization to achieve balance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08BF-707C-4C0F-B4EF-2D2D177F8D88}"/>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14E3D90-AFBD-4C1E-AAFC-8EC39F9E3B83}"/>
              </a:ext>
            </a:extLst>
          </p:cNvPr>
          <p:cNvSpPr>
            <a:spLocks noGrp="1"/>
          </p:cNvSpPr>
          <p:nvPr>
            <p:ph type="body" idx="1"/>
          </p:nvPr>
        </p:nvSpPr>
        <p:spPr/>
        <p:txBody>
          <a:bodyPr/>
          <a:lstStyle/>
          <a:p>
            <a:r>
              <a:rPr lang="en-US" dirty="0"/>
              <a:t>Random allocation needs a sample frame (or eligibility criteria), a device, and an allocation ratio</a:t>
            </a:r>
          </a:p>
          <a:p>
            <a:endParaRPr lang="en-US" sz="600" dirty="0"/>
          </a:p>
          <a:p>
            <a:r>
              <a:rPr lang="en-US" dirty="0"/>
              <a:t>It may take time and effort to get a good sample frame.</a:t>
            </a:r>
          </a:p>
          <a:p>
            <a:endParaRPr lang="en-US" sz="600" dirty="0"/>
          </a:p>
          <a:p>
            <a:r>
              <a:rPr lang="en-US" dirty="0"/>
              <a:t>Unless there are strong reasons against, office-based randomization using statistical software is preferable, because we can stratify and replicate what we have done (prove we randomized)</a:t>
            </a:r>
          </a:p>
          <a:p>
            <a:pPr marL="114300" indent="0">
              <a:buNone/>
            </a:pPr>
            <a:endParaRPr lang="en-US" sz="600" dirty="0"/>
          </a:p>
          <a:p>
            <a:r>
              <a:rPr lang="en-US" dirty="0"/>
              <a:t>Stratification (on variables correlated with our outcome) is nearly always a good idea, even though it means adding control variables (for each strata) to our analysis, because strata help achieve balance and dummies for strata usually soak up variance.</a:t>
            </a:r>
          </a:p>
          <a:p>
            <a:endParaRPr lang="en-US" sz="600" dirty="0"/>
          </a:p>
          <a:p>
            <a:r>
              <a:rPr lang="en-US" dirty="0"/>
              <a:t>Stratification by units that may face common shocks (</a:t>
            </a:r>
            <a:r>
              <a:rPr lang="en-US" dirty="0" err="1"/>
              <a:t>eg</a:t>
            </a:r>
            <a:r>
              <a:rPr lang="en-US" dirty="0"/>
              <a:t> district) is useful to help ensure shocks are spread evenly across treatment and control</a:t>
            </a:r>
          </a:p>
          <a:p>
            <a:endParaRPr lang="en-US" dirty="0"/>
          </a:p>
        </p:txBody>
      </p:sp>
    </p:spTree>
    <p:extLst>
      <p:ext uri="{BB962C8B-B14F-4D97-AF65-F5344CB8AC3E}">
        <p14:creationId xmlns:p14="http://schemas.microsoft.com/office/powerpoint/2010/main" val="209713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5f4dffceba_0_0"/>
          <p:cNvSpPr txBox="1">
            <a:spLocks noGrp="1"/>
          </p:cNvSpPr>
          <p:nvPr>
            <p:ph type="ctrTitle"/>
          </p:nvPr>
        </p:nvSpPr>
        <p:spPr>
          <a:xfrm>
            <a:off x="914400" y="2130451"/>
            <a:ext cx="10363200" cy="1086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The Practicalities of Running Randomized Trials:</a:t>
            </a:r>
            <a:br>
              <a:rPr lang="en-US" dirty="0"/>
            </a:br>
            <a:r>
              <a:rPr lang="en-US" dirty="0"/>
              <a:t>Lecture 5: Ethics</a:t>
            </a:r>
            <a:endParaRPr dirty="0"/>
          </a:p>
        </p:txBody>
      </p:sp>
      <p:sp>
        <p:nvSpPr>
          <p:cNvPr id="166" name="Google Shape;166;g5f4dffceba_0_0"/>
          <p:cNvSpPr txBox="1">
            <a:spLocks noGrp="1"/>
          </p:cNvSpPr>
          <p:nvPr>
            <p:ph type="subTitle" idx="1"/>
          </p:nvPr>
        </p:nvSpPr>
        <p:spPr>
          <a:xfrm>
            <a:off x="1828800" y="3648076"/>
            <a:ext cx="8534400" cy="17526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US" dirty="0"/>
              <a:t>Rachel Glennerster</a:t>
            </a:r>
            <a:endParaRPr dirty="0"/>
          </a:p>
        </p:txBody>
      </p:sp>
    </p:spTree>
  </p:cSld>
  <p:clrMapOvr>
    <a:masterClrMapping/>
  </p:clrMapOvr>
</p:sld>
</file>

<file path=ppt/theme/theme1.xml><?xml version="1.0" encoding="utf-8"?>
<a:theme xmlns:a="http://schemas.openxmlformats.org/drawingml/2006/main" name="UChicago Light Background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13614</TotalTime>
  <Words>3386</Words>
  <Application>Microsoft Macintosh PowerPoint</Application>
  <PresentationFormat>Widescreen</PresentationFormat>
  <Paragraphs>412</Paragraphs>
  <Slides>40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Open Sans</vt:lpstr>
      <vt:lpstr>Calibri</vt:lpstr>
      <vt:lpstr>Arial</vt:lpstr>
      <vt:lpstr>Courier New</vt:lpstr>
      <vt:lpstr>Helvetica Neue</vt:lpstr>
      <vt:lpstr>UChicago Light Background Master</vt:lpstr>
      <vt:lpstr>How many variables to stratify on</vt:lpstr>
      <vt:lpstr>Paired random assignment (full stratification)</vt:lpstr>
      <vt:lpstr>What to do with leftovers/misfits? </vt:lpstr>
      <vt:lpstr>Misfits – programming solution (from JPAL website)</vt:lpstr>
      <vt:lpstr>Sample Stata code: stratified sampling (from JPAL website) </vt:lpstr>
      <vt:lpstr>Sample Stata code: stratified sampling (from JPAL website) </vt:lpstr>
      <vt:lpstr>Achieving balance through multiple randomizations</vt:lpstr>
      <vt:lpstr>Summary</vt:lpstr>
      <vt:lpstr>The Practicalities of Running Randomized Trials: Lecture 5: Ethics</vt:lpstr>
      <vt:lpstr>Overview</vt:lpstr>
      <vt:lpstr>Ethical considerations: background</vt:lpstr>
      <vt:lpstr>Implications: approval for study</vt:lpstr>
      <vt:lpstr>Definition of research</vt:lpstr>
      <vt:lpstr>Practice vs research</vt:lpstr>
      <vt:lpstr>Respect for persons: implications</vt:lpstr>
      <vt:lpstr>Consent in clustered RCTs</vt:lpstr>
      <vt:lpstr>Justice provision: implications</vt:lpstr>
      <vt:lpstr>Benefice principle: implications</vt:lpstr>
      <vt:lpstr>Risk of harm from evaluating</vt:lpstr>
      <vt:lpstr>Risk of harm from evaluating</vt:lpstr>
      <vt:lpstr>Simple treatment lottery</vt:lpstr>
      <vt:lpstr>Simple lottery and benefice</vt:lpstr>
      <vt:lpstr>Example: ethical costs and targeting</vt:lpstr>
      <vt:lpstr>Ethics of lottery around the cutoff</vt:lpstr>
      <vt:lpstr>Ethics of randomized phase-in</vt:lpstr>
      <vt:lpstr>Ethics of rotation design</vt:lpstr>
      <vt:lpstr>Ethics of encouragement design</vt:lpstr>
      <vt:lpstr>Achieving compliance with IRB</vt:lpstr>
      <vt:lpstr>Basic requirements for IRB </vt:lpstr>
      <vt:lpstr>Personally identified information </vt:lpstr>
      <vt:lpstr>Data management plans </vt:lpstr>
      <vt:lpstr>Timing of approval</vt:lpstr>
      <vt:lpstr>Checklist for IRB compliance </vt:lpstr>
      <vt:lpstr>IRB checklist continued </vt:lpstr>
      <vt:lpstr>Check local IRB rules </vt:lpstr>
      <vt:lpstr>Improving learning in India</vt:lpstr>
      <vt:lpstr>Research design</vt:lpstr>
      <vt:lpstr>Who is the subject of the research?</vt:lpstr>
      <vt:lpstr>What is research and what is practice?</vt:lpstr>
      <vt:lpstr>Possible criteria for regulating CRTs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Schinker</dc:creator>
  <cp:lastModifiedBy>Jiya Nair</cp:lastModifiedBy>
  <cp:revision>10</cp:revision>
  <dcterms:created xsi:type="dcterms:W3CDTF">2018-09-26T14:38:51Z</dcterms:created>
  <dcterms:modified xsi:type="dcterms:W3CDTF">2021-10-10T17:38:55Z</dcterms:modified>
</cp:coreProperties>
</file>