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08" r:id="rId3"/>
    <p:sldId id="339" r:id="rId4"/>
    <p:sldId id="309" r:id="rId5"/>
    <p:sldId id="340" r:id="rId6"/>
    <p:sldId id="310" r:id="rId7"/>
    <p:sldId id="311" r:id="rId8"/>
    <p:sldId id="312" r:id="rId9"/>
    <p:sldId id="344" r:id="rId10"/>
    <p:sldId id="346" r:id="rId11"/>
    <p:sldId id="345" r:id="rId12"/>
    <p:sldId id="342" r:id="rId13"/>
    <p:sldId id="347" r:id="rId14"/>
    <p:sldId id="341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</p:sldIdLst>
  <p:sldSz cx="12192000" cy="6858000"/>
  <p:notesSz cx="6985000" cy="92837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5" roundtripDataSignature="AMtx7mhy9l5FQ2FdhfWoo82LAbHegheq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BDA4A-F78F-4C87-A5EC-0679DADCB9A9}" v="16" dt="2021-10-13T01:06:47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6" autoAdjust="0"/>
    <p:restoredTop sz="94719"/>
  </p:normalViewPr>
  <p:slideViewPr>
    <p:cSldViewPr snapToGrid="0">
      <p:cViewPr varScale="1">
        <p:scale>
          <a:sx n="64" d="100"/>
          <a:sy n="64" d="100"/>
        </p:scale>
        <p:origin x="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4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lennerster" userId="22b29f2c-3762-428c-af7d-34ec02830929" providerId="ADAL" clId="{14FBDA4A-F78F-4C87-A5EC-0679DADCB9A9}"/>
    <pc:docChg chg="custSel modSld">
      <pc:chgData name="Rachel Glennerster" userId="22b29f2c-3762-428c-af7d-34ec02830929" providerId="ADAL" clId="{14FBDA4A-F78F-4C87-A5EC-0679DADCB9A9}" dt="2021-10-13T01:07:03.005" v="18" actId="478"/>
      <pc:docMkLst>
        <pc:docMk/>
      </pc:docMkLst>
      <pc:sldChg chg="modSp mod">
        <pc:chgData name="Rachel Glennerster" userId="22b29f2c-3762-428c-af7d-34ec02830929" providerId="ADAL" clId="{14FBDA4A-F78F-4C87-A5EC-0679DADCB9A9}" dt="2021-10-13T01:05:11.637" v="0" actId="20577"/>
        <pc:sldMkLst>
          <pc:docMk/>
          <pc:sldMk cId="3975242912" sldId="309"/>
        </pc:sldMkLst>
        <pc:spChg chg="mod">
          <ac:chgData name="Rachel Glennerster" userId="22b29f2c-3762-428c-af7d-34ec02830929" providerId="ADAL" clId="{14FBDA4A-F78F-4C87-A5EC-0679DADCB9A9}" dt="2021-10-13T01:05:11.637" v="0" actId="20577"/>
          <ac:spMkLst>
            <pc:docMk/>
            <pc:sldMk cId="3975242912" sldId="309"/>
            <ac:spMk id="3" creationId="{2E24FC12-62D7-46B6-8B43-FFF20058E894}"/>
          </ac:spMkLst>
        </pc:spChg>
      </pc:sldChg>
      <pc:sldChg chg="modSp modAnim">
        <pc:chgData name="Rachel Glennerster" userId="22b29f2c-3762-428c-af7d-34ec02830929" providerId="ADAL" clId="{14FBDA4A-F78F-4C87-A5EC-0679DADCB9A9}" dt="2021-10-13T01:06:04.553" v="4" actId="20577"/>
        <pc:sldMkLst>
          <pc:docMk/>
          <pc:sldMk cId="1021930424" sldId="310"/>
        </pc:sldMkLst>
        <pc:spChg chg="mod">
          <ac:chgData name="Rachel Glennerster" userId="22b29f2c-3762-428c-af7d-34ec02830929" providerId="ADAL" clId="{14FBDA4A-F78F-4C87-A5EC-0679DADCB9A9}" dt="2021-10-13T01:06:04.553" v="4" actId="20577"/>
          <ac:spMkLst>
            <pc:docMk/>
            <pc:sldMk cId="1021930424" sldId="310"/>
            <ac:spMk id="3" creationId="{2E24FC12-62D7-46B6-8B43-FFF20058E894}"/>
          </ac:spMkLst>
        </pc:spChg>
      </pc:sldChg>
      <pc:sldChg chg="modSp modAnim">
        <pc:chgData name="Rachel Glennerster" userId="22b29f2c-3762-428c-af7d-34ec02830929" providerId="ADAL" clId="{14FBDA4A-F78F-4C87-A5EC-0679DADCB9A9}" dt="2021-10-13T01:06:21.709" v="13" actId="20577"/>
        <pc:sldMkLst>
          <pc:docMk/>
          <pc:sldMk cId="2385777439" sldId="311"/>
        </pc:sldMkLst>
        <pc:spChg chg="mod">
          <ac:chgData name="Rachel Glennerster" userId="22b29f2c-3762-428c-af7d-34ec02830929" providerId="ADAL" clId="{14FBDA4A-F78F-4C87-A5EC-0679DADCB9A9}" dt="2021-10-13T01:06:21.709" v="13" actId="20577"/>
          <ac:spMkLst>
            <pc:docMk/>
            <pc:sldMk cId="2385777439" sldId="311"/>
            <ac:spMk id="3" creationId="{2E24FC12-62D7-46B6-8B43-FFF20058E894}"/>
          </ac:spMkLst>
        </pc:spChg>
      </pc:sldChg>
      <pc:sldChg chg="delSp mod delAnim">
        <pc:chgData name="Rachel Glennerster" userId="22b29f2c-3762-428c-af7d-34ec02830929" providerId="ADAL" clId="{14FBDA4A-F78F-4C87-A5EC-0679DADCB9A9}" dt="2021-10-13T01:07:03.005" v="18" actId="478"/>
        <pc:sldMkLst>
          <pc:docMk/>
          <pc:sldMk cId="427532899" sldId="342"/>
        </pc:sldMkLst>
        <pc:spChg chg="del">
          <ac:chgData name="Rachel Glennerster" userId="22b29f2c-3762-428c-af7d-34ec02830929" providerId="ADAL" clId="{14FBDA4A-F78F-4C87-A5EC-0679DADCB9A9}" dt="2021-10-13T01:06:58.724" v="17" actId="478"/>
          <ac:spMkLst>
            <pc:docMk/>
            <pc:sldMk cId="427532899" sldId="342"/>
            <ac:spMk id="6" creationId="{A9AB9D83-17FE-4F8C-954D-92AB5B119C29}"/>
          </ac:spMkLst>
        </pc:spChg>
        <pc:spChg chg="del">
          <ac:chgData name="Rachel Glennerster" userId="22b29f2c-3762-428c-af7d-34ec02830929" providerId="ADAL" clId="{14FBDA4A-F78F-4C87-A5EC-0679DADCB9A9}" dt="2021-10-13T01:07:03.005" v="18" actId="478"/>
          <ac:spMkLst>
            <pc:docMk/>
            <pc:sldMk cId="427532899" sldId="342"/>
            <ac:spMk id="7" creationId="{58014BCF-7246-40E3-AA55-5B0F1156ED25}"/>
          </ac:spMkLst>
        </pc:spChg>
      </pc:sldChg>
      <pc:sldChg chg="modSp modAnim">
        <pc:chgData name="Rachel Glennerster" userId="22b29f2c-3762-428c-af7d-34ec02830929" providerId="ADAL" clId="{14FBDA4A-F78F-4C87-A5EC-0679DADCB9A9}" dt="2021-10-13T01:06:47.914" v="16" actId="20577"/>
        <pc:sldMkLst>
          <pc:docMk/>
          <pc:sldMk cId="2373633769" sldId="345"/>
        </pc:sldMkLst>
        <pc:spChg chg="mod">
          <ac:chgData name="Rachel Glennerster" userId="22b29f2c-3762-428c-af7d-34ec02830929" providerId="ADAL" clId="{14FBDA4A-F78F-4C87-A5EC-0679DADCB9A9}" dt="2021-10-13T01:06:47.914" v="16" actId="20577"/>
          <ac:spMkLst>
            <pc:docMk/>
            <pc:sldMk cId="2373633769" sldId="345"/>
            <ac:spMk id="3" creationId="{9BA52025-F214-4099-A732-B0C35EDA95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4dffc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f4dffceba_0_0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1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f4dffceba_0_0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28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0" y="919163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479925" y="919163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7461250" y="919163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9175750" y="919163"/>
            <a:ext cx="1258888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3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Subtitle or Header Line)">
  <p:cSld name="Title and Content with Subtitle (No Subtitle or Header Line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Header Line)">
  <p:cSld name="Title and Content with Subtitle (No Header Line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 or Header Line)">
  <p:cSld name="Title and Two Content Rows (No Subtitle or Header Line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 (No Header Line)">
  <p:cSld name="Title and Two Content Rows with Subtitle (No Header Line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 or Header Line)">
  <p:cSld name="Title and Two Content Columns (No Subtitles or Header Line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 (No Header Line)">
  <p:cSld name="Title and Two Content Columns with Subtitles (No Header Line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No Header Line)">
  <p:cSld name="Title Only (No Header Line)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Alternate (No Header Line)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66733" y="27307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itle and Content (No Header Line)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89717" y="4502024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2"/>
          </p:nvPr>
        </p:nvSpPr>
        <p:spPr>
          <a:xfrm>
            <a:off x="2389717" y="314199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389717" y="5068762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 (No Header Line)">
  <p:cSld name="Title Slide A (No Header Line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 (No Header Line)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Subtitle)">
  <p:cSld name="Title and Content (No Subtitle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6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6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12648" y="1704620"/>
            <a:ext cx="10972800" cy="39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">
  <p:cSld name="Title and Content with Sub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7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7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7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7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)">
  <p:cSld name="Title and Two Content Rows (No Subtitle)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8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8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8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8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">
  <p:cSld name="Title and Two Content Rows with Sub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9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9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9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9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)">
  <p:cSld name="Title and Two Content Columns (No Subtitles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0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0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0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">
  <p:cSld name="Title and Two Content Columns with Subtitle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1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1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1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7848" y="3657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6021388"/>
            <a:ext cx="12203113" cy="876300"/>
          </a:xfrm>
          <a:prstGeom prst="rect">
            <a:avLst/>
          </a:prstGeom>
          <a:solidFill>
            <a:srgbClr val="8E1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 userDrawn="1"/>
        </p:nvPicPr>
        <p:blipFill rotWithShape="1">
          <a:blip r:embed="rId21">
            <a:alphaModFix/>
          </a:blip>
          <a:srcRect t="1" r="57212" b="5679"/>
          <a:stretch/>
        </p:blipFill>
        <p:spPr>
          <a:xfrm>
            <a:off x="168733" y="6051300"/>
            <a:ext cx="2787531" cy="770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9" r:id="rId18"/>
    <p:sldLayoutId id="214748367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4dffceba_0_0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Practicalities of Running Randomized Trials:</a:t>
            </a:r>
            <a:br>
              <a:rPr lang="en-US" dirty="0"/>
            </a:br>
            <a:r>
              <a:rPr lang="en-US" dirty="0"/>
              <a:t>Lecture 6: Specifying Outcomes with Examples from Health</a:t>
            </a:r>
            <a:endParaRPr dirty="0"/>
          </a:p>
        </p:txBody>
      </p:sp>
      <p:sp>
        <p:nvSpPr>
          <p:cNvPr id="166" name="Google Shape;166;g5f4dffceba_0_0"/>
          <p:cNvSpPr txBox="1">
            <a:spLocks noGrp="1"/>
          </p:cNvSpPr>
          <p:nvPr>
            <p:ph type="subTitle" idx="1"/>
          </p:nvPr>
        </p:nvSpPr>
        <p:spPr>
          <a:xfrm>
            <a:off x="1828800" y="3648076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Rachel Glennerster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73C5-B2F1-4E70-AC85-DFAA287C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9C28F-9E8D-4D80-9B6A-A92A32CAE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time of day to conduct surveys depends on where and who you are interviewing</a:t>
            </a:r>
          </a:p>
          <a:p>
            <a:pPr lvl="1"/>
            <a:r>
              <a:rPr lang="en-US" dirty="0"/>
              <a:t>Women with young children often middle of the day</a:t>
            </a:r>
          </a:p>
          <a:p>
            <a:pPr lvl="1"/>
            <a:r>
              <a:rPr lang="en-US" dirty="0"/>
              <a:t>Men and women working outside the home, must be early or late</a:t>
            </a:r>
          </a:p>
          <a:p>
            <a:pPr marL="571500" lvl="1" indent="0">
              <a:buNone/>
            </a:pPr>
            <a:endParaRPr lang="en-US" sz="600" dirty="0"/>
          </a:p>
          <a:p>
            <a:r>
              <a:rPr lang="en-US" dirty="0"/>
              <a:t>Think about right time of year</a:t>
            </a:r>
          </a:p>
          <a:p>
            <a:pPr lvl="1"/>
            <a:r>
              <a:rPr lang="en-US" dirty="0"/>
              <a:t>Roads impassible? people busy with harvest? Children back home or everyone traveling?</a:t>
            </a:r>
          </a:p>
          <a:p>
            <a:pPr marL="571500" lvl="1" indent="0">
              <a:buNone/>
            </a:pPr>
            <a:r>
              <a:rPr lang="en-US" sz="600" dirty="0"/>
              <a:t> </a:t>
            </a:r>
          </a:p>
          <a:p>
            <a:r>
              <a:rPr lang="en-US" dirty="0"/>
              <a:t>Q: When should you consider NOT doing a baseline?</a:t>
            </a:r>
          </a:p>
          <a:p>
            <a:pPr lvl="1"/>
            <a:r>
              <a:rPr lang="en-US" dirty="0"/>
              <a:t>When sample size is limited by budget only—</a:t>
            </a:r>
            <a:r>
              <a:rPr lang="en-US" dirty="0" err="1"/>
              <a:t>ie</a:t>
            </a:r>
            <a:r>
              <a:rPr lang="en-US" dirty="0"/>
              <a:t> could double sample without a baseline </a:t>
            </a:r>
          </a:p>
          <a:p>
            <a:pPr lvl="1"/>
            <a:r>
              <a:rPr lang="en-US" dirty="0"/>
              <a:t>When you don’t need to prove balance at start with baseline (</a:t>
            </a:r>
            <a:r>
              <a:rPr lang="en-US" dirty="0" err="1"/>
              <a:t>eg</a:t>
            </a:r>
            <a:r>
              <a:rPr lang="en-US" dirty="0"/>
              <a:t> other data, clear its random)</a:t>
            </a:r>
          </a:p>
          <a:p>
            <a:pPr lvl="1"/>
            <a:r>
              <a:rPr lang="en-US" dirty="0"/>
              <a:t>You have other data to stratify on</a:t>
            </a:r>
          </a:p>
          <a:p>
            <a:endParaRPr lang="en-US" sz="600" dirty="0"/>
          </a:p>
          <a:p>
            <a:r>
              <a:rPr lang="en-US" dirty="0"/>
              <a:t>Q: When should you collect data for more than 2 time periods?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FA9D-B684-4DEB-9F04-FB22DE2B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indicator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52025-F214-4099-A732-B0C35EDA9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371600"/>
            <a:ext cx="10972800" cy="4315180"/>
          </a:xfrm>
        </p:spPr>
        <p:txBody>
          <a:bodyPr/>
          <a:lstStyle/>
          <a:p>
            <a:r>
              <a:rPr lang="en-US" dirty="0"/>
              <a:t>Logically valid: logical link between outcome of interest and indicator we measure</a:t>
            </a:r>
          </a:p>
          <a:p>
            <a:pPr lvl="1"/>
            <a:r>
              <a:rPr lang="en-US" dirty="0"/>
              <a:t>Is HIV status a logically valid indicator of safe sex</a:t>
            </a:r>
          </a:p>
          <a:p>
            <a:pPr lvl="1"/>
            <a:r>
              <a:rPr lang="en-US" dirty="0"/>
              <a:t>Is HIV status a logically valid indicator of knowledge of safe sex?</a:t>
            </a:r>
          </a:p>
          <a:p>
            <a:pPr lvl="1"/>
            <a:r>
              <a:rPr lang="en-US" dirty="0"/>
              <a:t>How might a program change the relationship between an outcome and an indicator?</a:t>
            </a:r>
          </a:p>
          <a:p>
            <a:endParaRPr lang="en-US" dirty="0"/>
          </a:p>
          <a:p>
            <a:r>
              <a:rPr lang="en-US" dirty="0"/>
              <a:t>Measurable</a:t>
            </a:r>
          </a:p>
          <a:p>
            <a:pPr lvl="1"/>
            <a:r>
              <a:rPr lang="en-US" dirty="0"/>
              <a:t>Observable</a:t>
            </a:r>
          </a:p>
          <a:p>
            <a:pPr lvl="1"/>
            <a:r>
              <a:rPr lang="en-US" dirty="0"/>
              <a:t>Feasible</a:t>
            </a:r>
          </a:p>
          <a:p>
            <a:pPr lvl="1"/>
            <a:r>
              <a:rPr lang="en-US" dirty="0"/>
              <a:t>Detectable: Q: what would be an undetectable indicator? Precision: exhaustive vs exclusive (see figure)</a:t>
            </a:r>
          </a:p>
          <a:p>
            <a:pPr lvl="1"/>
            <a:r>
              <a:rPr lang="en-US" dirty="0"/>
              <a:t>Reliable (</a:t>
            </a:r>
            <a:r>
              <a:rPr lang="en-US" dirty="0" err="1"/>
              <a:t>eg</a:t>
            </a:r>
            <a:r>
              <a:rPr lang="en-US" dirty="0"/>
              <a:t> social desirability bias)</a:t>
            </a:r>
          </a:p>
          <a:p>
            <a:pPr lvl="2"/>
            <a:r>
              <a:rPr lang="en-US" dirty="0"/>
              <a:t>Make sure data is being collected in the same way in T and C, same incentives to report truthfully in T and 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0706-5EED-4810-84AB-3CCC0C83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3" y="36387"/>
            <a:ext cx="11410121" cy="1066856"/>
          </a:xfrm>
        </p:spPr>
        <p:txBody>
          <a:bodyPr>
            <a:normAutofit/>
          </a:bodyPr>
          <a:lstStyle/>
          <a:p>
            <a:r>
              <a:rPr lang="en-US" dirty="0"/>
              <a:t>Exhaustive vs exclusive indicators: Q: which is which?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76F8D-A4EF-4F52-8288-C20E36A5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3" y="1103243"/>
            <a:ext cx="6140400" cy="4116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B5C1FB-1061-4DFA-85CF-1A82CE30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529" y="1638415"/>
            <a:ext cx="6100471" cy="27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F4D9-526D-4D70-A5BE-E7160F33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health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83E25-2937-4A54-92E5-66E14D4F0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441174"/>
            <a:ext cx="10972800" cy="4245606"/>
          </a:xfrm>
        </p:spPr>
        <p:txBody>
          <a:bodyPr/>
          <a:lstStyle/>
          <a:p>
            <a:r>
              <a:rPr lang="en-US" dirty="0"/>
              <a:t>There are a lot of well validated standardized health indicators. Still need to pick the right one</a:t>
            </a:r>
          </a:p>
          <a:p>
            <a:pPr lvl="1"/>
            <a:r>
              <a:rPr lang="en-US" dirty="0"/>
              <a:t>Nutrition: stunting is measure of long-term malnutrition, wasting is more short term.</a:t>
            </a:r>
          </a:p>
          <a:p>
            <a:pPr lvl="1"/>
            <a:r>
              <a:rPr lang="en-US" dirty="0"/>
              <a:t>Immunization: BCG/Penta 1 for ever immunized, FIC measure of persistence</a:t>
            </a:r>
          </a:p>
          <a:p>
            <a:pPr marL="571500" lvl="1" indent="0">
              <a:buNone/>
            </a:pPr>
            <a:endParaRPr lang="en-US" sz="400" dirty="0"/>
          </a:p>
          <a:p>
            <a:r>
              <a:rPr lang="en-US" dirty="0"/>
              <a:t>Particularly useful to use some of these standard indicators in health because health does a lot of meta-analyses which pool effect sizes. Risk being left out of these with nonstandard indicators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Demographic and household Surveys (DHS) is useful source of good questions: standardized but also validated in many countries. </a:t>
            </a:r>
          </a:p>
          <a:p>
            <a:endParaRPr lang="en-US" sz="600" dirty="0"/>
          </a:p>
          <a:p>
            <a:r>
              <a:rPr lang="en-US" dirty="0"/>
              <a:t>Add more tailored indicators for intermediate outcomes tied to specific intervention theory of change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Behavior change: using contraception, uncontaminated water, easier to pick up than final outcomes (</a:t>
            </a:r>
            <a:r>
              <a:rPr lang="en-US" dirty="0" err="1"/>
              <a:t>eg</a:t>
            </a:r>
            <a:r>
              <a:rPr lang="en-US" dirty="0"/>
              <a:t> child mortality, births) as these are rarer events. But they are more subject to reporting bias.</a:t>
            </a:r>
          </a:p>
          <a:p>
            <a:endParaRPr lang="en-US" sz="400" dirty="0"/>
          </a:p>
          <a:p>
            <a:r>
              <a:rPr lang="en-US" dirty="0"/>
              <a:t>There are fewer standardized measures of health worker behavior: recent innovations by economists</a:t>
            </a:r>
          </a:p>
          <a:p>
            <a:pPr lvl="1"/>
            <a:r>
              <a:rPr lang="en-US" dirty="0" err="1"/>
              <a:t>Jishnu</a:t>
            </a:r>
            <a:r>
              <a:rPr lang="en-US" dirty="0"/>
              <a:t> Das has done innovative work in this space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6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B7B1-2549-4275-A86B-7A6000EE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left from lecture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E4065-E5F4-41E1-8B7A-8E246E426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requirements for IRB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r>
              <a:rPr lang="en-US" dirty="0"/>
              <a:t>All personnel on the project are human-subjects certified</a:t>
            </a:r>
          </a:p>
          <a:p>
            <a:pPr lvl="1"/>
            <a:r>
              <a:rPr lang="en-US" dirty="0"/>
              <a:t>Includes RAs in field and those handling identified data</a:t>
            </a:r>
          </a:p>
          <a:p>
            <a:pPr lvl="1"/>
            <a:r>
              <a:rPr lang="en-US" dirty="0"/>
              <a:t>Enumerators trained in appropriate interactions and data handling</a:t>
            </a:r>
          </a:p>
          <a:p>
            <a:pPr lvl="1"/>
            <a:r>
              <a:rPr lang="en-US" dirty="0"/>
              <a:t>National Institutes of Health has online training program</a:t>
            </a:r>
          </a:p>
          <a:p>
            <a:endParaRPr lang="en-US" dirty="0"/>
          </a:p>
          <a:p>
            <a:r>
              <a:rPr lang="en-US" dirty="0"/>
              <a:t>Research design including all surveys reviewed and approved</a:t>
            </a:r>
          </a:p>
          <a:p>
            <a:r>
              <a:rPr lang="en-US" dirty="0"/>
              <a:t>Precise wording of consent forms and whether consent is oral or written needs to be reviewed and approved</a:t>
            </a:r>
          </a:p>
          <a:p>
            <a:r>
              <a:rPr lang="en-US" dirty="0"/>
              <a:t>Data management plan is approved and complied with</a:t>
            </a:r>
          </a:p>
          <a:p>
            <a:r>
              <a:rPr lang="en-US" dirty="0"/>
              <a:t>Annual updates are usually required which include status of research and number of human subjects reached</a:t>
            </a:r>
          </a:p>
          <a:p>
            <a:r>
              <a:rPr lang="en-US" dirty="0"/>
              <a:t>Any breach in IRB compliance is reported to IRB committee</a:t>
            </a: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5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Personally identified information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r>
              <a:rPr lang="en-US" dirty="0"/>
              <a:t>Information that can be used to identify an individual or households with a reasonable level of confidence. Includes:</a:t>
            </a:r>
          </a:p>
          <a:p>
            <a:pPr lvl="1"/>
            <a:r>
              <a:rPr lang="en-US" dirty="0"/>
              <a:t>Names </a:t>
            </a:r>
          </a:p>
          <a:p>
            <a:pPr lvl="1"/>
            <a:r>
              <a:rPr lang="en-US" dirty="0"/>
              <a:t>Geographical information  like  village name or GPS coordinates </a:t>
            </a:r>
          </a:p>
          <a:p>
            <a:pPr lvl="1"/>
            <a:r>
              <a:rPr lang="en-US" dirty="0"/>
              <a:t>Telephone numbers/ Email addresses/ addresses</a:t>
            </a:r>
          </a:p>
          <a:p>
            <a:pPr lvl="1"/>
            <a:r>
              <a:rPr lang="en-US" dirty="0"/>
              <a:t>Account numbers </a:t>
            </a:r>
          </a:p>
          <a:p>
            <a:pPr lvl="1"/>
            <a:r>
              <a:rPr lang="en-US" dirty="0"/>
              <a:t>Certificate or license numbers</a:t>
            </a:r>
          </a:p>
          <a:p>
            <a:pPr lvl="1"/>
            <a:r>
              <a:rPr lang="en-US" dirty="0"/>
              <a:t>Full face photos </a:t>
            </a:r>
          </a:p>
          <a:p>
            <a:pPr lvl="1"/>
            <a:r>
              <a:rPr lang="en-US" dirty="0"/>
              <a:t>Government identification numbers</a:t>
            </a:r>
          </a:p>
          <a:p>
            <a:r>
              <a:rPr lang="en-US" dirty="0"/>
              <a:t>Combination of information (like village name and occupation) may identify someone, even when one on its own will not.</a:t>
            </a:r>
          </a:p>
          <a:p>
            <a:r>
              <a:rPr lang="en-US" dirty="0"/>
              <a:t>Note US health data has specific rules on data confidentiality under HIPPA</a:t>
            </a: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5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plans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Paper surveys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sz="1900" dirty="0">
                <a:solidFill>
                  <a:schemeClr val="tx1"/>
                </a:solidFill>
              </a:rPr>
              <a:t>Include method of recording consent on all surveys (good practice to include precise consent language on all surveys too)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sz="1900" dirty="0">
                <a:solidFill>
                  <a:schemeClr val="tx1"/>
                </a:solidFill>
              </a:rPr>
              <a:t>Design questionnaire so that PII can be easily and quickly removable (</a:t>
            </a:r>
            <a:r>
              <a:rPr lang="en-US" sz="1900" dirty="0" err="1">
                <a:solidFill>
                  <a:schemeClr val="tx1"/>
                </a:solidFill>
              </a:rPr>
              <a:t>eg</a:t>
            </a:r>
            <a:r>
              <a:rPr lang="en-US" sz="1900" dirty="0">
                <a:solidFill>
                  <a:schemeClr val="tx1"/>
                </a:solidFill>
              </a:rPr>
              <a:t> have PII on first sheet with an ID number on every page of the survey then the first page can be manually removed by supervisors in the field for identification)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sz="1900" dirty="0">
                <a:solidFill>
                  <a:schemeClr val="tx1"/>
                </a:solidFill>
              </a:rPr>
              <a:t>Secure storage and disposal of surveys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Data in digital form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sz="1900" dirty="0">
                <a:solidFill>
                  <a:schemeClr val="tx1"/>
                </a:solidFill>
              </a:rPr>
              <a:t>Encryption for all data with PII, including data collection software and data entry software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sz="1900" dirty="0">
                <a:solidFill>
                  <a:schemeClr val="tx1"/>
                </a:solidFill>
              </a:rPr>
              <a:t>Use encryption software for all devises using data, including servers and computers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sz="1900" dirty="0">
                <a:solidFill>
                  <a:schemeClr val="tx1"/>
                </a:solidFill>
              </a:rPr>
              <a:t>Separate PII from non-PII for easier data management</a:t>
            </a: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Exploratory work may not count as “research”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Still useful to get general approval at early conceptual stage as work starts to become more systematic over time, with larger scale piloting. 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Before full scale study starts provide research design, detailed surveys and final number of subjects to IRB for approval. 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Don’t start before it is approved!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Approvals usually need to be updated every year with updates of people reached and any adverse consequences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Exemptions: if study has very low risk of harm an exemption can be applied for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When risk is low, expedited review may be requested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90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for IRB compliance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All project staff have take IRB course and sent certifications*</a:t>
            </a:r>
            <a:endParaRPr lang="en-US" altLang="en-US" sz="1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Survey structured with PII-Consent detachable from questionnaire</a:t>
            </a:r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Field staff sign a confidentiality agreement before working with data/surveys*</a:t>
            </a:r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Using IRB approved consent form*</a:t>
            </a:r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Unique ID code written on every page*</a:t>
            </a:r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PII-Consent separated from questionnaire prior to data entry</a:t>
            </a:r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Hard copies stored in a secure location*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r>
              <a:rPr lang="en-US" dirty="0"/>
              <a:t>Definitions</a:t>
            </a:r>
          </a:p>
          <a:p>
            <a:r>
              <a:rPr lang="en-US" dirty="0"/>
              <a:t>Outcomes and theory of change</a:t>
            </a:r>
          </a:p>
          <a:p>
            <a:r>
              <a:rPr lang="en-US" dirty="0"/>
              <a:t>Measurement and context</a:t>
            </a:r>
          </a:p>
          <a:p>
            <a:pPr lvl="1"/>
            <a:r>
              <a:rPr lang="en-US" dirty="0"/>
              <a:t>standardized measures, or locally tailored?</a:t>
            </a:r>
          </a:p>
          <a:p>
            <a:r>
              <a:rPr lang="en-US" dirty="0"/>
              <a:t>Admin data vs study specific data</a:t>
            </a:r>
          </a:p>
          <a:p>
            <a:r>
              <a:rPr lang="en-US" dirty="0"/>
              <a:t>Who makes a good respondent</a:t>
            </a:r>
          </a:p>
          <a:p>
            <a:r>
              <a:rPr lang="en-US" dirty="0"/>
              <a:t>Timing of data collection</a:t>
            </a:r>
          </a:p>
          <a:p>
            <a:r>
              <a:rPr lang="en-US" dirty="0"/>
              <a:t>Assessing indicator quality</a:t>
            </a:r>
          </a:p>
          <a:p>
            <a:r>
              <a:rPr lang="en-US" dirty="0"/>
              <a:t>Tips on health indicators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 checklist continued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Use encryption for storage, transmission and access of PII data*</a:t>
            </a:r>
            <a:endParaRPr lang="en-US" altLang="en-US" sz="1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Make 2 backup copies (encrypted) of the original data*</a:t>
            </a:r>
            <a:endParaRPr lang="en-US" altLang="en-US" sz="1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Store backup copies on a secured server</a:t>
            </a:r>
            <a:endParaRPr lang="en-US" altLang="en-US" sz="1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Confirm data entry operators have removed data from their computers*</a:t>
            </a:r>
            <a:endParaRPr lang="en-US" altLang="en-US" sz="1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Separate PII from non-PII whenever possible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6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local IRB rules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Rules and interpretation of rules for IRB vary widely by institution, country, and field </a:t>
            </a:r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information given here is illustrative</a:t>
            </a:r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It is important to check the detailed rules in in the institution to which an individual researcher is based and the country in which a study is being carried out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2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learning in India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Pratham is a large Indian education NGO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“every child in school….and learning well”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7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Successful urban program, new program for rural areas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7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Developed tool to test learning, community members generated village score cards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7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Facilitated village meeting where information on ways to improve education were shared, </a:t>
            </a:r>
            <a:r>
              <a:rPr lang="en-US" sz="2400" dirty="0" err="1"/>
              <a:t>eg</a:t>
            </a:r>
            <a:r>
              <a:rPr lang="en-US" sz="2400" dirty="0"/>
              <a:t> VEC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7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Trained volunteers to run after school reading camps</a:t>
            </a: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7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Randomized at village level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65 villages received information on how to improve education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65 received information and scorecards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65 received information, scorecards, and reading camps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85 in comparison group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7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Data collected on: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Children’s learning levels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Teacher absenteeism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Parents preferences and actions in promoting education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Village Education Committee members knowledge and actions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19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subject of the research?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600" dirty="0"/>
              <a:t>All households? Children? Teachers? Village leaders? Those interviewed?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7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600" dirty="0"/>
              <a:t>All impacted by the intervention, are they all impacted by research?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Indirect effects of any action can far reaching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Do we need to get permission of one shopkeeper before giving a loan to a neighboring shop keeper who might cut into their market?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7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600" dirty="0"/>
              <a:t>Informed consent for what?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To be interviewed?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To have data collected on them? (</a:t>
            </a:r>
            <a:r>
              <a:rPr lang="en-US" sz="2000" dirty="0" err="1"/>
              <a:t>eg</a:t>
            </a:r>
            <a:r>
              <a:rPr lang="en-US" sz="2000" dirty="0"/>
              <a:t> teacher absenteeism)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To allow intervention to go ahead? (</a:t>
            </a:r>
            <a:r>
              <a:rPr lang="en-US" sz="2000" dirty="0" err="1"/>
              <a:t>ie</a:t>
            </a:r>
            <a:r>
              <a:rPr lang="en-US" sz="2000" dirty="0"/>
              <a:t> veto power)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700" dirty="0"/>
              <a:t>	</a:t>
            </a:r>
            <a:endParaRPr lang="en-US" dirty="0"/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08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research and what is practice?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Practice: Pratham regulated as an NGO in India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Right and ability to implement their program without informed consent of everyone in the village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 err="1"/>
              <a:t>Eg</a:t>
            </a:r>
            <a:r>
              <a:rPr lang="en-US" sz="2000" dirty="0"/>
              <a:t> can provide information about villager rights without teacher or village leader giving their consent, though leader might be impacted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Pratham worked closely with researchers to design the program (drawing on their knowledge of what works), does that make it research?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endParaRPr lang="en-US" sz="8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Research: Systematic study leading to general lessons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Bad studies aren’t regulated, good ones are?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Changes made to implementation in order to evaluate (none)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Data collection storage and analysis (informed consent needed)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700" dirty="0"/>
              <a:t>	</a:t>
            </a:r>
            <a:endParaRPr lang="en-US" dirty="0"/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76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criteria for regulating CRTs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23158"/>
            <a:ext cx="10972800" cy="426332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dirty="0"/>
              <a:t>Regulations for answering these questions are surprisingly underdeveloped. The following are some suggested criteria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dirty="0"/>
              <a:t>Would the intervention have happened anyway? What change is due to the evaluation?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600" dirty="0"/>
              <a:t>Subjects are those impacted by changes due to evaluation</a:t>
            </a:r>
          </a:p>
          <a:p>
            <a:pPr marL="57150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sz="16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dirty="0"/>
              <a:t>Is participation in the intervention voluntary?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600" dirty="0"/>
              <a:t>More careful assessment and consent rules for involuntary programs</a:t>
            </a:r>
          </a:p>
          <a:p>
            <a:pPr marL="57150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sz="16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dirty="0"/>
              <a:t>Some deference to local standards and regulations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600" dirty="0" err="1"/>
              <a:t>Eg</a:t>
            </a:r>
            <a:r>
              <a:rPr lang="en-US" sz="1600" dirty="0"/>
              <a:t> right of community to collect information on absent teachers</a:t>
            </a:r>
          </a:p>
          <a:p>
            <a:pPr marL="57150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sz="16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dirty="0"/>
              <a:t>Level of risk and benefit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600" dirty="0"/>
              <a:t>Parent may punish their child if they find out they are performing badly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600" dirty="0"/>
              <a:t>But benefit from study in improving education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700" dirty="0"/>
              <a:t>	</a:t>
            </a:r>
            <a:endParaRPr lang="en-US" dirty="0"/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buClr>
                <a:srgbClr val="FF0000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4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B2C8D3-B31D-4397-A064-DBC90E780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49" y="223782"/>
            <a:ext cx="7724502" cy="56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along a theory of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a theory of change?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Q: Why is it useful?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4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8636-427A-470F-9546-1603EE05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HIV education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818C3-C678-416C-824D-6ABD8B20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42" y="1333392"/>
            <a:ext cx="10334327" cy="45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4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measurement requires good understanding of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r>
              <a:rPr lang="en-US" dirty="0"/>
              <a:t>What constitutes relevant measure of teacher effort depends on context</a:t>
            </a:r>
          </a:p>
          <a:p>
            <a:r>
              <a:rPr lang="en-US" dirty="0"/>
              <a:t>Q: what might be some different measures of health worker effort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dirty="0"/>
              <a:t>Some outcomes require more contextual knowledge than others</a:t>
            </a:r>
          </a:p>
          <a:p>
            <a:pPr lvl="1"/>
            <a:r>
              <a:rPr lang="en-US" dirty="0"/>
              <a:t>A lot of (close to) standardized health outcomes like Fully Immunized Child, stunting, wasting, blood pressure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400" dirty="0"/>
          </a:p>
          <a:p>
            <a:r>
              <a:rPr lang="en-US" dirty="0"/>
              <a:t>We will discuss a lot more about contextualizing measures when we discuss measuring social capital</a:t>
            </a:r>
          </a:p>
        </p:txBody>
      </p:sp>
    </p:spTree>
    <p:extLst>
      <p:ext uri="{BB962C8B-B14F-4D97-AF65-F5344CB8AC3E}">
        <p14:creationId xmlns:p14="http://schemas.microsoft.com/office/powerpoint/2010/main" val="102193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relying on measures common in the literature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7920"/>
            <a:ext cx="10972800" cy="3982160"/>
          </a:xfrm>
        </p:spPr>
        <p:txBody>
          <a:bodyPr/>
          <a:lstStyle/>
          <a:p>
            <a:r>
              <a:rPr lang="en-US" dirty="0"/>
              <a:t>Health has many standardized measures </a:t>
            </a:r>
          </a:p>
          <a:p>
            <a:pPr lvl="1"/>
            <a:r>
              <a:rPr lang="en-US" dirty="0"/>
              <a:t>Modern contraception prevalence rate specifies which contraceptive methods are considered modern</a:t>
            </a:r>
          </a:p>
          <a:p>
            <a:pPr lvl="1"/>
            <a:r>
              <a:rPr lang="en-US" dirty="0"/>
              <a:t>Specified cut offs for stunting, obesity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Standard questions to categorize mental health</a:t>
            </a:r>
          </a:p>
          <a:p>
            <a:pPr lvl="1"/>
            <a:endParaRPr lang="en-US" sz="300" dirty="0"/>
          </a:p>
          <a:p>
            <a:r>
              <a:rPr lang="en-US" dirty="0"/>
              <a:t>Q: what are the benefits of using a measure that is common in the literature?</a:t>
            </a:r>
          </a:p>
          <a:p>
            <a:pPr marL="114300" indent="0">
              <a:buNone/>
            </a:pPr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Q: what are the downsides of using measures common in the literature? </a:t>
            </a:r>
          </a:p>
          <a:p>
            <a:pPr lvl="1"/>
            <a:endParaRPr lang="en-US" sz="300" dirty="0"/>
          </a:p>
          <a:p>
            <a:pPr lvl="1"/>
            <a:endParaRPr lang="en-US" sz="300" dirty="0"/>
          </a:p>
          <a:p>
            <a:pPr lvl="1"/>
            <a:endParaRPr lang="en-US" sz="300" dirty="0"/>
          </a:p>
          <a:p>
            <a:pPr lvl="1"/>
            <a:endParaRPr lang="en-US" sz="300" dirty="0"/>
          </a:p>
          <a:p>
            <a:r>
              <a:rPr lang="en-US" dirty="0"/>
              <a:t>Usually best to use both widely used and some specifically tailored outcome measures</a:t>
            </a:r>
          </a:p>
          <a:p>
            <a:pPr marL="571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7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data vs study specific 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r>
              <a:rPr lang="en-US" dirty="0"/>
              <a:t>Q: What are the benefits of admin data?</a:t>
            </a:r>
          </a:p>
          <a:p>
            <a:pPr lvl="1"/>
            <a:r>
              <a:rPr lang="en-US" dirty="0"/>
              <a:t>Larger sample size</a:t>
            </a:r>
          </a:p>
          <a:p>
            <a:pPr lvl="1"/>
            <a:r>
              <a:rPr lang="en-US" dirty="0"/>
              <a:t>Cheaper</a:t>
            </a:r>
          </a:p>
          <a:p>
            <a:pPr lvl="1"/>
            <a:r>
              <a:rPr lang="en-US" dirty="0"/>
              <a:t>History of preintervention data</a:t>
            </a:r>
          </a:p>
          <a:p>
            <a:pPr lvl="1"/>
            <a:r>
              <a:rPr lang="en-US" dirty="0"/>
              <a:t>Useful to do validation of admin data with own checks to see if useable</a:t>
            </a:r>
          </a:p>
          <a:p>
            <a:pPr lvl="1"/>
            <a:endParaRPr lang="en-US" dirty="0"/>
          </a:p>
          <a:p>
            <a:r>
              <a:rPr lang="en-US" dirty="0"/>
              <a:t>Q: What are the benefits of study specific data?</a:t>
            </a:r>
          </a:p>
          <a:p>
            <a:pPr lvl="1"/>
            <a:r>
              <a:rPr lang="en-US" dirty="0"/>
              <a:t>Less subject to reporting bias</a:t>
            </a:r>
          </a:p>
          <a:p>
            <a:pPr lvl="1"/>
            <a:r>
              <a:rPr lang="en-US" dirty="0"/>
              <a:t>If action is taken on the basis of admin data, very likely to be biased</a:t>
            </a:r>
          </a:p>
          <a:p>
            <a:pPr lvl="1"/>
            <a:r>
              <a:rPr lang="en-US" dirty="0"/>
              <a:t>Look precisely at the outcome of interest</a:t>
            </a:r>
          </a:p>
          <a:p>
            <a:pPr lvl="1"/>
            <a:r>
              <a:rPr lang="en-US" dirty="0"/>
              <a:t>Richer understanding of mechanisms (</a:t>
            </a:r>
            <a:r>
              <a:rPr lang="en-US" dirty="0" err="1"/>
              <a:t>eg</a:t>
            </a:r>
            <a:r>
              <a:rPr lang="en-US" dirty="0"/>
              <a:t> not just contraception distribution but reports of norms, perceptions of side-effects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Ability to get creative</a:t>
            </a:r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FA9D-B684-4DEB-9F04-FB22DE2B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a good respondent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52025-F214-4099-A732-B0C35EDA9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 informed about the </a:t>
            </a:r>
            <a:r>
              <a:rPr lang="en-US" dirty="0" err="1"/>
              <a:t>behaviour</a:t>
            </a:r>
            <a:r>
              <a:rPr lang="en-US" dirty="0"/>
              <a:t>/outcome we care about</a:t>
            </a:r>
          </a:p>
          <a:p>
            <a:pPr lvl="1"/>
            <a:r>
              <a:rPr lang="en-US" dirty="0"/>
              <a:t>Q: can anyone think of an example where they might be a mismatch between who is asked and who has the information?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Efficient source of information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asking school mates who dropped out because of pregnancy (</a:t>
            </a:r>
            <a:r>
              <a:rPr lang="en-US" dirty="0" err="1"/>
              <a:t>Dupas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Can be reached relatively easily, has time to answer questions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Does not have an incentive to misreport</a:t>
            </a:r>
          </a:p>
          <a:p>
            <a:pPr lvl="1"/>
            <a:r>
              <a:rPr lang="en-US" dirty="0"/>
              <a:t>Q: What are examples of incentive to misreport?</a:t>
            </a:r>
          </a:p>
          <a:p>
            <a:pPr lvl="1"/>
            <a:r>
              <a:rPr lang="en-US" dirty="0"/>
              <a:t>Q: What is social desirability bias</a:t>
            </a:r>
          </a:p>
        </p:txBody>
      </p:sp>
    </p:spTree>
    <p:extLst>
      <p:ext uri="{BB962C8B-B14F-4D97-AF65-F5344CB8AC3E}">
        <p14:creationId xmlns:p14="http://schemas.microsoft.com/office/powerpoint/2010/main" val="3937055529"/>
      </p:ext>
    </p:extLst>
  </p:cSld>
  <p:clrMapOvr>
    <a:masterClrMapping/>
  </p:clrMapOvr>
</p:sld>
</file>

<file path=ppt/theme/theme1.xml><?xml version="1.0" encoding="utf-8"?>
<a:theme xmlns:a="http://schemas.openxmlformats.org/drawingml/2006/main" name="UChicago Light Backgroun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14161</TotalTime>
  <Words>1892</Words>
  <Application>Microsoft Office PowerPoint</Application>
  <PresentationFormat>Widescreen</PresentationFormat>
  <Paragraphs>259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Helvetica Neue</vt:lpstr>
      <vt:lpstr>Arial</vt:lpstr>
      <vt:lpstr>UChicago Light Background Master</vt:lpstr>
      <vt:lpstr>The Practicalities of Running Randomized Trials: Lecture 6: Specifying Outcomes with Examples from Health</vt:lpstr>
      <vt:lpstr>Overview</vt:lpstr>
      <vt:lpstr>PowerPoint Presentation</vt:lpstr>
      <vt:lpstr>Measurement along a theory of change</vt:lpstr>
      <vt:lpstr>Example: HIV education program</vt:lpstr>
      <vt:lpstr>Good measurement requires good understanding of context</vt:lpstr>
      <vt:lpstr>Pros and cons of relying on measures common in the literature</vt:lpstr>
      <vt:lpstr>Admin data vs study specific data collection</vt:lpstr>
      <vt:lpstr>Who makes a good respondent</vt:lpstr>
      <vt:lpstr>Timing of data collection</vt:lpstr>
      <vt:lpstr>Assessing indicator quality</vt:lpstr>
      <vt:lpstr>Exhaustive vs exclusive indicators: Q: which is which?</vt:lpstr>
      <vt:lpstr>Tips on health indicators</vt:lpstr>
      <vt:lpstr>Slides left from lecture 5</vt:lpstr>
      <vt:lpstr>Basic requirements for IRB </vt:lpstr>
      <vt:lpstr>Personally identified information </vt:lpstr>
      <vt:lpstr>Data management plans </vt:lpstr>
      <vt:lpstr>Timing of approval</vt:lpstr>
      <vt:lpstr>Checklist for IRB compliance </vt:lpstr>
      <vt:lpstr>IRB checklist continued </vt:lpstr>
      <vt:lpstr>Check local IRB rules </vt:lpstr>
      <vt:lpstr>Improving learning in India</vt:lpstr>
      <vt:lpstr>Research design</vt:lpstr>
      <vt:lpstr>Who is the subject of the research?</vt:lpstr>
      <vt:lpstr>What is research and what is practice?</vt:lpstr>
      <vt:lpstr>Possible criteria for regulating CRTs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Schinker</dc:creator>
  <cp:lastModifiedBy>Rachel Glennerster</cp:lastModifiedBy>
  <cp:revision>10</cp:revision>
  <dcterms:created xsi:type="dcterms:W3CDTF">2018-09-26T14:38:51Z</dcterms:created>
  <dcterms:modified xsi:type="dcterms:W3CDTF">2021-10-13T01:07:16Z</dcterms:modified>
</cp:coreProperties>
</file>