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D035"/>
    <a:srgbClr val="85D52B"/>
    <a:srgbClr val="445878"/>
    <a:srgbClr val="141313"/>
    <a:srgbClr val="787978"/>
    <a:srgbClr val="2F9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6" d="100"/>
          <a:sy n="96" d="100"/>
        </p:scale>
        <p:origin x="-2816" y="-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86138"/>
            <a:ext cx="7848600" cy="1587"/>
          </a:xfrm>
          <a:prstGeom prst="line">
            <a:avLst/>
          </a:prstGeom>
          <a:ln w="38100" cmpd="sng">
            <a:solidFill>
              <a:srgbClr val="445878"/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78797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72F1-BB71-444A-B15A-96485E43985E}" type="datetime2">
              <a:rPr lang="en-US"/>
              <a:pPr>
                <a:defRPr/>
              </a:pPr>
              <a:t>Monday, November 18, 13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29CCB-9690-FB48-A3F1-5B31AB08F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8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rgbClr val="7879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6360"/>
          </a:xfrm>
        </p:spPr>
        <p:txBody>
          <a:bodyPr/>
          <a:lstStyle>
            <a:lvl1pPr>
              <a:buClr>
                <a:srgbClr val="FF0000"/>
              </a:buClr>
              <a:defRPr>
                <a:solidFill>
                  <a:srgbClr val="141313"/>
                </a:solidFill>
              </a:defRPr>
            </a:lvl1pPr>
            <a:lvl2pPr>
              <a:buClr>
                <a:srgbClr val="FF0000"/>
              </a:buClr>
              <a:defRPr>
                <a:solidFill>
                  <a:srgbClr val="141313"/>
                </a:solidFill>
              </a:defRPr>
            </a:lvl2pPr>
            <a:lvl3pPr>
              <a:buClr>
                <a:srgbClr val="FF0000"/>
              </a:buClr>
              <a:defRPr>
                <a:solidFill>
                  <a:srgbClr val="141313"/>
                </a:solidFill>
              </a:defRPr>
            </a:lvl3pPr>
            <a:lvl4pPr>
              <a:buClr>
                <a:srgbClr val="FF0000"/>
              </a:buClr>
              <a:defRPr>
                <a:solidFill>
                  <a:srgbClr val="141313"/>
                </a:solidFill>
              </a:defRPr>
            </a:lvl4pPr>
            <a:lvl5pPr>
              <a:buClr>
                <a:srgbClr val="FF0000"/>
              </a:buClr>
              <a:defRPr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7F195-694A-C745-A481-4A54DA93ECB3}" type="datetime2">
              <a:rPr lang="en-US"/>
              <a:pPr>
                <a:defRPr/>
              </a:pPr>
              <a:t>Monday, November 18, 13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9B36D-2770-5E40-B136-62BA901FA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1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-117390"/>
            <a:ext cx="9250430" cy="6445799"/>
          </a:xfrm>
          <a:prstGeom prst="rect">
            <a:avLst/>
          </a:prstGeom>
          <a:solidFill>
            <a:srgbClr val="787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06729" y="6328409"/>
            <a:ext cx="9443671" cy="529591"/>
          </a:xfrm>
          <a:prstGeom prst="rect">
            <a:avLst/>
          </a:prstGeom>
          <a:solidFill>
            <a:srgbClr val="D4B7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19746"/>
            <a:ext cx="28956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EE547-D67D-974A-BA43-FBC897C5B1A9}" type="datetime2">
              <a:rPr lang="en-US"/>
              <a:pPr>
                <a:defRPr/>
              </a:pPr>
              <a:t>Monday, November 18, 13</a:t>
            </a:fld>
            <a:endParaRPr lang="en-US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6419746"/>
            <a:ext cx="10668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44695-807A-7544-81A4-AB202D6D7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3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l">
              <a:buNone/>
              <a:defRPr sz="2200" b="0">
                <a:solidFill>
                  <a:srgbClr val="445878"/>
                </a:solidFill>
                <a:latin typeface="Franklin Gothic Medium"/>
                <a:cs typeface="Franklin Gothic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694737"/>
          </a:xfrm>
        </p:spPr>
        <p:txBody>
          <a:bodyPr/>
          <a:lstStyle>
            <a:lvl1pPr>
              <a:buClr>
                <a:srgbClr val="787978"/>
              </a:buClr>
              <a:defRPr sz="2200">
                <a:solidFill>
                  <a:srgbClr val="141313"/>
                </a:solidFill>
              </a:defRPr>
            </a:lvl1pPr>
            <a:lvl2pPr>
              <a:buClr>
                <a:srgbClr val="787978"/>
              </a:buClr>
              <a:defRPr sz="2000">
                <a:solidFill>
                  <a:srgbClr val="141313"/>
                </a:solidFill>
              </a:defRPr>
            </a:lvl2pPr>
            <a:lvl3pPr>
              <a:buClr>
                <a:srgbClr val="787978"/>
              </a:buClr>
              <a:defRPr sz="1800">
                <a:solidFill>
                  <a:srgbClr val="141313"/>
                </a:solidFill>
              </a:defRPr>
            </a:lvl3pPr>
            <a:lvl4pPr>
              <a:buClr>
                <a:srgbClr val="787978"/>
              </a:buClr>
              <a:defRPr sz="1600">
                <a:solidFill>
                  <a:srgbClr val="141313"/>
                </a:solidFill>
              </a:defRPr>
            </a:lvl4pPr>
            <a:lvl5pPr>
              <a:buClr>
                <a:srgbClr val="787978"/>
              </a:buClr>
              <a:defRPr sz="1600">
                <a:solidFill>
                  <a:srgbClr val="14131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l">
              <a:buNone/>
              <a:defRPr lang="en-US" sz="2200" b="0" kern="1200" dirty="0" smtClean="0">
                <a:solidFill>
                  <a:srgbClr val="445878"/>
                </a:solidFill>
                <a:latin typeface="Franklin Gothic Medium"/>
                <a:ea typeface="+mn-ea"/>
                <a:cs typeface="Franklin Gothic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694737"/>
          </a:xfrm>
        </p:spPr>
        <p:txBody>
          <a:bodyPr/>
          <a:lstStyle>
            <a:lvl1pPr>
              <a:buClr>
                <a:srgbClr val="787978"/>
              </a:buClr>
              <a:defRPr sz="2200">
                <a:solidFill>
                  <a:srgbClr val="141313"/>
                </a:solidFill>
              </a:defRPr>
            </a:lvl1pPr>
            <a:lvl2pPr>
              <a:buClr>
                <a:srgbClr val="787978"/>
              </a:buClr>
              <a:defRPr sz="2000">
                <a:solidFill>
                  <a:srgbClr val="141313"/>
                </a:solidFill>
              </a:defRPr>
            </a:lvl2pPr>
            <a:lvl3pPr>
              <a:buClr>
                <a:srgbClr val="787978"/>
              </a:buClr>
              <a:defRPr sz="1800">
                <a:solidFill>
                  <a:srgbClr val="141313"/>
                </a:solidFill>
              </a:defRPr>
            </a:lvl3pPr>
            <a:lvl4pPr>
              <a:buClr>
                <a:srgbClr val="787978"/>
              </a:buClr>
              <a:defRPr sz="1600">
                <a:solidFill>
                  <a:srgbClr val="141313"/>
                </a:solidFill>
              </a:defRPr>
            </a:lvl4pPr>
            <a:lvl5pPr>
              <a:buClr>
                <a:srgbClr val="787978"/>
              </a:buClr>
              <a:defRPr sz="1600">
                <a:solidFill>
                  <a:srgbClr val="14131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02A32-7FA1-1C4C-83CE-A880ABB3DAAE}" type="datetime2">
              <a:rPr lang="en-US"/>
              <a:pPr>
                <a:defRPr/>
              </a:pPr>
              <a:t>Monday, November 18, 13</a:t>
            </a:fld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3070C-9ADB-FA4F-8432-49A6D1BD8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5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4E348-6563-F645-83C4-1A95631E8DBF}" type="datetime2">
              <a:rPr lang="en-US"/>
              <a:pPr>
                <a:defRPr/>
              </a:pPr>
              <a:t>Monday, November 18, 13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9ABC9-602B-3C49-9096-1FB6DE665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6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19746"/>
            <a:ext cx="28956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EE547-D67D-974A-BA43-FBC897C5B1A9}" type="datetime2">
              <a:rPr lang="en-US"/>
              <a:pPr>
                <a:defRPr/>
              </a:pPr>
              <a:t>Monday, November 18, 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6419746"/>
            <a:ext cx="10668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44695-807A-7544-81A4-AB202D6D7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-116981"/>
            <a:ext cx="9144000" cy="64339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16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5438" y="792164"/>
            <a:ext cx="2357437" cy="5109829"/>
          </a:xfrm>
          <a:prstGeom prst="rect">
            <a:avLst/>
          </a:prstGeom>
          <a:solidFill>
            <a:srgbClr val="78797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  <a:ln w="3175" cmpd="sng">
            <a:noFill/>
          </a:ln>
        </p:spPr>
        <p:txBody>
          <a:bodyPr anchor="b"/>
          <a:lstStyle>
            <a:lvl1pPr algn="l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06379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3595229"/>
          </a:xfrm>
          <a:ln w="3175" cmpd="sng"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8288B-9DD0-4046-A9ED-DE343CCD5BC2}" type="datetime2">
              <a:rPr lang="en-US"/>
              <a:pPr>
                <a:defRPr/>
              </a:pPr>
              <a:t>Monday, November 18, 13</a:t>
            </a:fld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063CB-D9B6-1F43-A106-EFC3B4CB1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99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rgbClr val="D4B7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Franklin Gothic Book"/>
                <a:ea typeface="+mn-ea"/>
                <a:cs typeface="Franklin Gothic Book"/>
              </a:defRPr>
            </a:lvl1pPr>
          </a:lstStyle>
          <a:p>
            <a:pPr>
              <a:defRPr/>
            </a:pPr>
            <a:fld id="{32DF9FF2-F469-F64F-B974-F3B05D229CBA}" type="datetime2">
              <a:rPr lang="en-US"/>
              <a:pPr>
                <a:defRPr/>
              </a:pPr>
              <a:t>Monday, November 18, 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FFFFFF"/>
                </a:solidFill>
                <a:latin typeface="Franklin Gothic Book"/>
                <a:ea typeface="+mn-ea"/>
                <a:cs typeface="Franklin Gothic Book"/>
              </a:defRPr>
            </a:lvl1pPr>
          </a:lstStyle>
          <a:p>
            <a:pPr>
              <a:defRPr/>
            </a:pPr>
            <a:fld id="{06FE29BD-ED72-A942-8BD5-8D43C2769B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28862" y="6334902"/>
            <a:ext cx="9250430" cy="550513"/>
          </a:xfrm>
          <a:prstGeom prst="rect">
            <a:avLst/>
          </a:prstGeom>
          <a:solidFill>
            <a:srgbClr val="787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1" r:id="rId3"/>
    <p:sldLayoutId id="2147483982" r:id="rId4"/>
    <p:sldLayoutId id="2147483983" r:id="rId5"/>
    <p:sldLayoutId id="2147483984" r:id="rId6"/>
    <p:sldLayoutId id="2147483985" r:id="rId7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spc="-100">
          <a:solidFill>
            <a:srgbClr val="787978"/>
          </a:solidFill>
          <a:latin typeface="Franklin Gothic Medium"/>
          <a:ea typeface="ＭＳ Ｐゴシック" charset="0"/>
          <a:cs typeface="Franklin Gothic Medium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SzPct val="85000"/>
        <a:buFont typeface="Arial" charset="0"/>
        <a:buChar char="•"/>
        <a:defRPr sz="2400"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SzPct val="85000"/>
        <a:buFont typeface="Arial" charset="0"/>
        <a:buChar char="•"/>
        <a:defRPr sz="2000"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SzPct val="90000"/>
        <a:buFont typeface="Arial" charset="0"/>
        <a:buChar char="•"/>
        <a:defRPr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Font typeface="Arial" charset="0"/>
        <a:buChar char="•"/>
        <a:defRPr sz="1600"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SzPct val="100000"/>
        <a:buFont typeface="Arial" charset="0"/>
        <a:buChar char="•"/>
        <a:defRPr sz="1400"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Benefits and limits of randomization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871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5570"/>
            <a:ext cx="86868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Respect for persons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8296"/>
            <a:ext cx="8534400" cy="5410200"/>
          </a:xfrm>
        </p:spPr>
        <p:txBody>
          <a:bodyPr>
            <a:normAutofit fontScale="62500" lnSpcReduction="20000"/>
          </a:bodyPr>
          <a:lstStyle/>
          <a:p>
            <a:pPr>
              <a:buClr>
                <a:srgbClr val="787978"/>
              </a:buClr>
            </a:pPr>
            <a:endParaRPr lang="en-US" sz="800" dirty="0" smtClean="0"/>
          </a:p>
          <a:p>
            <a:pPr>
              <a:buClr>
                <a:srgbClr val="787978"/>
              </a:buClr>
            </a:pPr>
            <a:r>
              <a:rPr lang="en-US" sz="3800" dirty="0" smtClean="0"/>
              <a:t>Informed consent must be gained from participants in the study</a:t>
            </a:r>
          </a:p>
          <a:p>
            <a:pPr lvl="1">
              <a:buClr>
                <a:srgbClr val="787978"/>
              </a:buClr>
            </a:pPr>
            <a:r>
              <a:rPr lang="en-US" sz="3500" dirty="0" smtClean="0"/>
              <a:t>Waivers given if minimal risk and cost of collecting consent is high, e.g</a:t>
            </a:r>
            <a:r>
              <a:rPr lang="en-US" sz="3500" dirty="0" smtClean="0"/>
              <a:t>., </a:t>
            </a:r>
            <a:r>
              <a:rPr lang="en-US" sz="3500" dirty="0" smtClean="0"/>
              <a:t>knowing they are part of study will change behavior substantially</a:t>
            </a:r>
          </a:p>
          <a:p>
            <a:pPr>
              <a:buClr>
                <a:srgbClr val="787978"/>
              </a:buClr>
            </a:pPr>
            <a:endParaRPr lang="en-US" sz="1300" dirty="0" smtClean="0"/>
          </a:p>
          <a:p>
            <a:pPr>
              <a:buClr>
                <a:srgbClr val="787978"/>
              </a:buClr>
            </a:pPr>
            <a:r>
              <a:rPr lang="en-US" sz="3800" dirty="0" smtClean="0"/>
              <a:t>Particular care needed for those who might not be able to judge risks well or find it hard to say no (e.g. children and prisoners)</a:t>
            </a:r>
          </a:p>
          <a:p>
            <a:pPr>
              <a:buClr>
                <a:srgbClr val="787978"/>
              </a:buClr>
            </a:pPr>
            <a:endParaRPr lang="en-US" sz="1300" dirty="0" smtClean="0"/>
          </a:p>
          <a:p>
            <a:pPr>
              <a:buClr>
                <a:srgbClr val="787978"/>
              </a:buClr>
            </a:pPr>
            <a:r>
              <a:rPr lang="en-US" sz="3800" dirty="0" smtClean="0"/>
              <a:t>Do you need informed consent for all those in treatment communities when not everyone is surveyed?</a:t>
            </a:r>
          </a:p>
          <a:p>
            <a:pPr lvl="1">
              <a:buClr>
                <a:srgbClr val="787978"/>
              </a:buClr>
            </a:pPr>
            <a:r>
              <a:rPr lang="en-US" sz="3500" dirty="0" smtClean="0"/>
              <a:t>Do people opt into the program or is entire community impacted?</a:t>
            </a:r>
          </a:p>
          <a:p>
            <a:pPr lvl="1">
              <a:buClr>
                <a:srgbClr val="787978"/>
              </a:buClr>
            </a:pPr>
            <a:r>
              <a:rPr lang="en-US" sz="3500" dirty="0" smtClean="0"/>
              <a:t>Sometimes ask consent at community meeting</a:t>
            </a:r>
            <a:endParaRPr lang="en-US" sz="3500" dirty="0"/>
          </a:p>
          <a:p>
            <a:pPr lvl="1">
              <a:buClr>
                <a:srgbClr val="787978"/>
              </a:buClr>
            </a:pPr>
            <a:endParaRPr lang="en-US" sz="1300" dirty="0" smtClean="0"/>
          </a:p>
          <a:p>
            <a:pPr>
              <a:buClr>
                <a:srgbClr val="787978"/>
              </a:buClr>
            </a:pPr>
            <a:r>
              <a:rPr lang="en-US" sz="3800" dirty="0"/>
              <a:t>D</a:t>
            </a:r>
            <a:r>
              <a:rPr lang="en-US" sz="3800" dirty="0" smtClean="0"/>
              <a:t>ata that could identify an individual must </a:t>
            </a:r>
            <a:r>
              <a:rPr lang="en-US" sz="3800" dirty="0"/>
              <a:t>be kept </a:t>
            </a:r>
            <a:r>
              <a:rPr lang="en-US" sz="3800" dirty="0" smtClean="0"/>
              <a:t>confidential</a:t>
            </a:r>
          </a:p>
          <a:p>
            <a:pPr lvl="1">
              <a:buClr>
                <a:srgbClr val="787978"/>
              </a:buClr>
            </a:pPr>
            <a:r>
              <a:rPr lang="en-US" sz="3500" dirty="0" smtClean="0"/>
              <a:t>As early as possible take out information that could identify individuals</a:t>
            </a:r>
          </a:p>
          <a:p>
            <a:pPr lvl="1">
              <a:buClr>
                <a:srgbClr val="787978"/>
              </a:buClr>
            </a:pPr>
            <a:r>
              <a:rPr lang="en-US" sz="3500" dirty="0" smtClean="0"/>
              <a:t>Use </a:t>
            </a:r>
            <a:r>
              <a:rPr lang="en-US" sz="3500" dirty="0" err="1" smtClean="0"/>
              <a:t>deidentified</a:t>
            </a:r>
            <a:r>
              <a:rPr lang="en-US" sz="3500" dirty="0" smtClean="0"/>
              <a:t> data for analysis and publication</a:t>
            </a:r>
            <a:endParaRPr lang="en-US" sz="3500" dirty="0"/>
          </a:p>
          <a:p>
            <a:pPr marL="457200" lvl="1" indent="0">
              <a:buNone/>
            </a:pPr>
            <a:endParaRPr lang="en-US" sz="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829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Justice provision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87978"/>
              </a:buClr>
            </a:pPr>
            <a:endParaRPr lang="en-US" sz="800" dirty="0" smtClean="0"/>
          </a:p>
          <a:p>
            <a:pPr>
              <a:buClr>
                <a:srgbClr val="787978"/>
              </a:buClr>
            </a:pPr>
            <a:r>
              <a:rPr lang="en-US" dirty="0"/>
              <a:t>T</a:t>
            </a:r>
            <a:r>
              <a:rPr lang="en-US" dirty="0" smtClean="0"/>
              <a:t>est questions of relevance to those involved in the study</a:t>
            </a:r>
          </a:p>
          <a:p>
            <a:pPr>
              <a:buClr>
                <a:srgbClr val="787978"/>
              </a:buClr>
            </a:pPr>
            <a:endParaRPr lang="en-US" sz="8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Unethical to test a drug on prisoners and only sell drug to rich people</a:t>
            </a:r>
          </a:p>
          <a:p>
            <a:pPr>
              <a:buClr>
                <a:srgbClr val="787978"/>
              </a:buClr>
            </a:pPr>
            <a:endParaRPr lang="en-US" sz="8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Best if participants themselves gain from findings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E.g. the program found to work, scaled up in study location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Not always possible</a:t>
            </a:r>
          </a:p>
          <a:p>
            <a:pPr lvl="1">
              <a:buClr>
                <a:srgbClr val="787978"/>
              </a:buClr>
            </a:pPr>
            <a:endParaRPr lang="en-US" sz="900" dirty="0" smtClean="0"/>
          </a:p>
          <a:p>
            <a:pPr lvl="1"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Ethical to test program designed to help poor Ethiopian farmers on poor Ethiopian farmers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665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Benefice</a:t>
            </a:r>
            <a:r>
              <a:rPr lang="en-US" dirty="0"/>
              <a:t> </a:t>
            </a:r>
            <a:r>
              <a:rPr lang="en-US" dirty="0" smtClean="0"/>
              <a:t>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8523"/>
            <a:ext cx="8534400" cy="5105400"/>
          </a:xfrm>
        </p:spPr>
        <p:txBody>
          <a:bodyPr>
            <a:normAutofit/>
          </a:bodyPr>
          <a:lstStyle/>
          <a:p>
            <a:pPr>
              <a:buClr>
                <a:srgbClr val="787978"/>
              </a:buClr>
            </a:pPr>
            <a:r>
              <a:rPr lang="en-US" dirty="0" smtClean="0"/>
              <a:t>Potential benefits must outweigh potential harm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Researcher should seek to minimize risk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/>
              <a:t>I</a:t>
            </a:r>
            <a:r>
              <a:rPr lang="en-US" dirty="0" smtClean="0"/>
              <a:t>s researcher responsible for risk of program or only for the risk of harm associated with the evaluation?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Program may have risks but that does not make </a:t>
            </a:r>
            <a:r>
              <a:rPr lang="en-US" i="1" dirty="0" smtClean="0"/>
              <a:t>evaluating</a:t>
            </a:r>
            <a:r>
              <a:rPr lang="en-US" dirty="0" smtClean="0"/>
              <a:t> it unethical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Are program participants informed of program risks?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Would </a:t>
            </a:r>
            <a:r>
              <a:rPr lang="en-US" dirty="0"/>
              <a:t>the program have gone ahead </a:t>
            </a:r>
            <a:r>
              <a:rPr lang="en-US" dirty="0" smtClean="0"/>
              <a:t>anyway? 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Researchers should seek to minimize risk in program they evaluate but important to evaluate risky programs that are going ahead anyway</a:t>
            </a:r>
          </a:p>
          <a:p>
            <a:pPr lvl="1">
              <a:buClr>
                <a:srgbClr val="787978"/>
              </a:buClr>
            </a:pPr>
            <a:r>
              <a:rPr lang="en-US" dirty="0" err="1" smtClean="0"/>
              <a:t>Angrist</a:t>
            </a:r>
            <a:r>
              <a:rPr lang="en-US" dirty="0"/>
              <a:t>, </a:t>
            </a:r>
            <a:r>
              <a:rPr lang="en-US" dirty="0" smtClean="0"/>
              <a:t>1990 evaluated impact of draft </a:t>
            </a:r>
            <a:r>
              <a:rPr lang="en-US" dirty="0"/>
              <a:t>lottery for Vietnam </a:t>
            </a:r>
            <a:r>
              <a:rPr lang="en-US" dirty="0" smtClean="0"/>
              <a:t>War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9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844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Risk of harm from evaluating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05400"/>
          </a:xfrm>
        </p:spPr>
        <p:txBody>
          <a:bodyPr>
            <a:normAutofit/>
          </a:bodyPr>
          <a:lstStyle/>
          <a:p>
            <a:pPr lvl="1"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Do fewer people receive the program because of the evaluation? 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Ethical to reduce coverage if benefits of program unclear and evaluation can improve effectiveness of program </a:t>
            </a:r>
          </a:p>
          <a:p>
            <a:pPr lvl="1"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Do different people receive the program? </a:t>
            </a:r>
          </a:p>
          <a:p>
            <a:pPr lvl="1">
              <a:buClr>
                <a:srgbClr val="787978"/>
              </a:buClr>
            </a:pPr>
            <a:r>
              <a:rPr lang="en-US" dirty="0"/>
              <a:t>Is the program less well targeted than it would have been without the evaluation?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Cost of less good targeting needs to be offset against gains from evaluation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Will evaluation help improve knowledge of who to target? </a:t>
            </a:r>
          </a:p>
          <a:p>
            <a:pPr lvl="1"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Risk of confidential data becoming public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See respect for persons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569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benefits?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87978"/>
              </a:buClr>
            </a:pPr>
            <a:r>
              <a:rPr lang="en-US" dirty="0" smtClean="0"/>
              <a:t>If we answer an important question well, this can have big benefits to society and those studied</a:t>
            </a:r>
          </a:p>
          <a:p>
            <a:pPr lvl="1">
              <a:buClr>
                <a:srgbClr val="787978"/>
              </a:buClr>
            </a:pPr>
            <a:r>
              <a:rPr lang="en-US" dirty="0"/>
              <a:t>If we find harm, program can be shut down</a:t>
            </a:r>
          </a:p>
          <a:p>
            <a:pPr lvl="1">
              <a:buClr>
                <a:srgbClr val="787978"/>
              </a:buClr>
            </a:pPr>
            <a:r>
              <a:rPr lang="en-US" dirty="0"/>
              <a:t>If we find benefit, program can be </a:t>
            </a:r>
            <a:r>
              <a:rPr lang="en-US" dirty="0" smtClean="0"/>
              <a:t>extended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Learn lessons potentially relevant to other situations</a:t>
            </a:r>
            <a:endParaRPr lang="en-US" dirty="0"/>
          </a:p>
          <a:p>
            <a:pPr lvl="1"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The ability of randomized evaluations to learn about causality is relevant for ethics 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The better we answer the question the higher the benefit, key component of ethics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3077372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Tailoring the evaluation to the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8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Advantage: answer the specific question well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We design our evaluation to answer exactly the question we want to answer, 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we choose the place and time</a:t>
            </a:r>
          </a:p>
          <a:p>
            <a:pPr lvl="1"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Disadvantage: one evaluation only answers the specific question(s) it was designed to answer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One treatment and comparison group, creates one difference so usually answers only one question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53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vs. specific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pPr>
              <a:buClr>
                <a:srgbClr val="787978"/>
              </a:buClr>
            </a:pPr>
            <a:r>
              <a:rPr lang="en-US" dirty="0" smtClean="0"/>
              <a:t>Indonesia family life survey</a:t>
            </a:r>
          </a:p>
          <a:p>
            <a:pPr lvl="1">
              <a:buClr>
                <a:srgbClr val="787978"/>
              </a:buClr>
            </a:pPr>
            <a:r>
              <a:rPr lang="en-US" dirty="0"/>
              <a:t>S</a:t>
            </a:r>
            <a:r>
              <a:rPr lang="en-US" dirty="0" smtClean="0"/>
              <a:t>urvey on </a:t>
            </a:r>
            <a:r>
              <a:rPr lang="en-US" dirty="0"/>
              <a:t>education, health, </a:t>
            </a:r>
            <a:r>
              <a:rPr lang="en-US" dirty="0" smtClean="0"/>
              <a:t>assets. Representative of 83% of Indonesia, 4 waves since every 1993</a:t>
            </a:r>
            <a:endParaRPr lang="en-US" dirty="0"/>
          </a:p>
          <a:p>
            <a:pPr lvl="1">
              <a:buClr>
                <a:srgbClr val="787978"/>
              </a:buClr>
            </a:pPr>
            <a:r>
              <a:rPr lang="en-US" dirty="0" smtClean="0"/>
              <a:t>Use to assess shocks </a:t>
            </a:r>
            <a:r>
              <a:rPr lang="en-US" dirty="0"/>
              <a:t>or programs </a:t>
            </a:r>
            <a:r>
              <a:rPr lang="en-US" dirty="0" smtClean="0"/>
              <a:t>where happens to be some quasi randomness in implementation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Used for evaluating school building program, (</a:t>
            </a:r>
            <a:r>
              <a:rPr lang="en-US" dirty="0" err="1" smtClean="0"/>
              <a:t>Duflo</a:t>
            </a:r>
            <a:r>
              <a:rPr lang="en-US" dirty="0" smtClean="0"/>
              <a:t>, 2000)</a:t>
            </a:r>
            <a:endParaRPr lang="en-US" dirty="0"/>
          </a:p>
          <a:p>
            <a:pPr lvl="1"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/>
              <a:t>C</a:t>
            </a:r>
            <a:r>
              <a:rPr lang="en-US" dirty="0" smtClean="0"/>
              <a:t>ommunity monitoring evaluation in Indonesia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Communities randomized to receive either more external or more local monitoring of road projects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Know from start we can compare these two approaches to monitoring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Collect exactly the data needed to monitor corruption by digging up random sample of road and weigh materials used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062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Few assumptions, transparent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87978"/>
              </a:buClr>
            </a:pPr>
            <a:r>
              <a:rPr lang="en-US" dirty="0" smtClean="0"/>
              <a:t>We know there is no selection bias, 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only systematic difference between treatment and comparison groups is the program</a:t>
            </a:r>
          </a:p>
          <a:p>
            <a:pPr lvl="1"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Fewer assumptions than for quasi randomized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that we have controlled for all differences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that the formula for administering the program cut off was strictly applied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Direct comparison between two groups gives us our basic result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less complex analysis helps transparency of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966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Prospective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/>
          </a:bodyPr>
          <a:lstStyle/>
          <a:p>
            <a:pPr>
              <a:buClr>
                <a:srgbClr val="787978"/>
              </a:buClr>
            </a:pPr>
            <a:r>
              <a:rPr lang="en-US" dirty="0" smtClean="0"/>
              <a:t>What is a prospective evaluation?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Evaluation designed </a:t>
            </a:r>
            <a:r>
              <a:rPr lang="en-US" dirty="0"/>
              <a:t>in advance</a:t>
            </a:r>
          </a:p>
          <a:p>
            <a:pPr>
              <a:buClr>
                <a:srgbClr val="787978"/>
              </a:buClr>
            </a:pPr>
            <a:endParaRPr lang="en-US" sz="8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Advantages</a:t>
            </a:r>
          </a:p>
          <a:p>
            <a:pPr lvl="1">
              <a:buClr>
                <a:srgbClr val="787978"/>
              </a:buClr>
            </a:pPr>
            <a:r>
              <a:rPr lang="en-US" dirty="0"/>
              <a:t>Collect specific data</a:t>
            </a:r>
          </a:p>
          <a:p>
            <a:pPr lvl="1">
              <a:buClr>
                <a:srgbClr val="787978"/>
              </a:buClr>
            </a:pPr>
            <a:r>
              <a:rPr lang="en-US" dirty="0"/>
              <a:t>Collaborative design and evaluation</a:t>
            </a:r>
          </a:p>
          <a:p>
            <a:pPr marL="457200" lvl="1" indent="0">
              <a:buClr>
                <a:srgbClr val="787978"/>
              </a:buClr>
              <a:buNone/>
            </a:pPr>
            <a:endParaRPr lang="en-US" sz="8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Disadvantages?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Long term results emerge in the long run 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Q: What approaches could give us long run results in the short run?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54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73162"/>
          </a:xfrm>
        </p:spPr>
        <p:txBody>
          <a:bodyPr>
            <a:noAutofit/>
          </a:bodyPr>
          <a:lstStyle/>
          <a:p>
            <a:r>
              <a:rPr lang="en-US" sz="3700" dirty="0" smtClean="0"/>
              <a:t>When is a randomized evaluation not useful?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pPr>
              <a:buClr>
                <a:srgbClr val="787978"/>
              </a:buClr>
            </a:pPr>
            <a:r>
              <a:rPr lang="en-US" dirty="0" smtClean="0"/>
              <a:t>When outcomes can only be measured at a very high level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Fixed vs. floating exchange rates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Freedom of the press</a:t>
            </a:r>
          </a:p>
          <a:p>
            <a:pPr marL="342900" lvl="1" indent="-342900">
              <a:buClr>
                <a:srgbClr val="787978"/>
              </a:buClr>
              <a:buFont typeface="Arial" panose="020B0604020202020204" pitchFamily="34" charset="0"/>
              <a:buChar char="•"/>
            </a:pPr>
            <a:r>
              <a:rPr lang="en-US" sz="3200" dirty="0" smtClean="0"/>
              <a:t>When general equilibrium effects are important</a:t>
            </a:r>
          </a:p>
          <a:p>
            <a:pPr marL="742950" lvl="2" indent="-342900">
              <a:buClr>
                <a:srgbClr val="787978"/>
              </a:buClr>
            </a:pPr>
            <a:r>
              <a:rPr lang="en-US" dirty="0" smtClean="0"/>
              <a:t>Outcome (like price) is determined by the aggregate of hundreds or thousands of interactions</a:t>
            </a:r>
          </a:p>
          <a:p>
            <a:pPr marL="742950" lvl="2" indent="-342900">
              <a:buClr>
                <a:srgbClr val="787978"/>
              </a:buClr>
            </a:pPr>
            <a:r>
              <a:rPr lang="en-US" dirty="0" smtClean="0"/>
              <a:t>If we change some interactions but not others, we can only observe the aggregate effect</a:t>
            </a:r>
          </a:p>
          <a:p>
            <a:pPr marL="742950" lvl="2" indent="-342900">
              <a:buClr>
                <a:srgbClr val="787978"/>
              </a:buClr>
            </a:pPr>
            <a:r>
              <a:rPr lang="en-US" dirty="0" smtClean="0"/>
              <a:t>Only possible to study when markets are somewhat separate</a:t>
            </a:r>
          </a:p>
          <a:p>
            <a:pPr marL="742950" lvl="2" indent="-342900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490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job counseling in 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712916"/>
          </a:xfrm>
        </p:spPr>
        <p:txBody>
          <a:bodyPr>
            <a:normAutofit/>
          </a:bodyPr>
          <a:lstStyle/>
          <a:p>
            <a:pPr>
              <a:buClr>
                <a:srgbClr val="787978"/>
              </a:buClr>
            </a:pPr>
            <a:r>
              <a:rPr lang="en-US" dirty="0" smtClean="0"/>
              <a:t>Unemployed youth were given job counseling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Those given counseling found jobs sooner than those not given counseling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But what was the overall effect on youth employment: did the counseled youth just displace other youth?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Randomized how many youth counseled by city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Where more youth counseled, uncounseled did worse, i.e. displacement was a real problem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0" y="6313116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Crepon</a:t>
            </a:r>
            <a:r>
              <a:rPr lang="en-US" dirty="0" smtClean="0"/>
              <a:t> et al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999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considerations: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87978"/>
              </a:buClr>
            </a:pPr>
            <a:r>
              <a:rPr lang="en-US" dirty="0" smtClean="0"/>
              <a:t>Belmont principles (and equivalent in other countries) establish ethical rules for research. Include 3 key principles:</a:t>
            </a:r>
          </a:p>
          <a:p>
            <a:pPr lvl="1">
              <a:buClr>
                <a:srgbClr val="787978"/>
              </a:buClr>
            </a:pPr>
            <a:r>
              <a:rPr lang="en-US" u="sng" dirty="0" smtClean="0"/>
              <a:t>Respect for persons: </a:t>
            </a:r>
            <a:r>
              <a:rPr lang="en-US" dirty="0" smtClean="0"/>
              <a:t>participants should be informed of risks and given a choice about participation</a:t>
            </a:r>
          </a:p>
          <a:p>
            <a:pPr lvl="1">
              <a:buClr>
                <a:srgbClr val="787978"/>
              </a:buClr>
            </a:pPr>
            <a:r>
              <a:rPr lang="en-US" u="sng" dirty="0" smtClean="0"/>
              <a:t>Benefice: </a:t>
            </a:r>
            <a:r>
              <a:rPr lang="en-US" dirty="0" smtClean="0"/>
              <a:t>the risks of research should be carefully weighed against the benefits. Risks should be minimized</a:t>
            </a:r>
          </a:p>
          <a:p>
            <a:pPr lvl="1">
              <a:buClr>
                <a:srgbClr val="787978"/>
              </a:buClr>
            </a:pPr>
            <a:r>
              <a:rPr lang="en-US" u="sng" dirty="0" smtClean="0"/>
              <a:t>Justice: </a:t>
            </a:r>
            <a:r>
              <a:rPr lang="en-US" dirty="0" smtClean="0"/>
              <a:t>the people (and the type of people) who take the risks should be those who benefit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159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Implications: approval for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3964"/>
            <a:ext cx="8305800" cy="4876800"/>
          </a:xfrm>
        </p:spPr>
        <p:txBody>
          <a:bodyPr>
            <a:normAutofit/>
          </a:bodyPr>
          <a:lstStyle/>
          <a:p>
            <a:pPr>
              <a:buClr>
                <a:srgbClr val="787978"/>
              </a:buClr>
            </a:pPr>
            <a:r>
              <a:rPr lang="en-US" dirty="0" smtClean="0"/>
              <a:t>Many universities have Institutional Review Boards who review all human subject research of students, faculty and staff</a:t>
            </a:r>
          </a:p>
          <a:p>
            <a:pPr>
              <a:buClr>
                <a:srgbClr val="787978"/>
              </a:buClr>
            </a:pPr>
            <a:endParaRPr lang="en-US" sz="1000" dirty="0"/>
          </a:p>
          <a:p>
            <a:pPr>
              <a:buClr>
                <a:srgbClr val="787978"/>
              </a:buClr>
            </a:pPr>
            <a:r>
              <a:rPr lang="en-US" dirty="0" smtClean="0"/>
              <a:t>May also require approvals from review board where study takes place</a:t>
            </a:r>
          </a:p>
          <a:p>
            <a:pPr>
              <a:buClr>
                <a:srgbClr val="787978"/>
              </a:buClr>
            </a:pPr>
            <a:endParaRPr lang="en-US" sz="11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Approval needed before study starts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Good to get general approval at conceptual stage to cover piloting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Provide detailed surveys and final numbers of subjects covered before study launch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Approvals usually need to be updated every year with updates of people reached and any adverse consequences </a:t>
            </a:r>
          </a:p>
          <a:p>
            <a:endParaRPr lang="en-US" sz="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805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1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Presentation1.pot</Template>
  <TotalTime>712</TotalTime>
  <Words>1041</Words>
  <Application>Microsoft Macintosh PowerPoint</Application>
  <PresentationFormat>On-screen Show (4:3)</PresentationFormat>
  <Paragraphs>149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Presentation1</vt:lpstr>
      <vt:lpstr>Benefits and limits of randomization</vt:lpstr>
      <vt:lpstr>Tailoring the evaluation to the question</vt:lpstr>
      <vt:lpstr>General vs. specific research</vt:lpstr>
      <vt:lpstr>Few assumptions, transparent findings</vt:lpstr>
      <vt:lpstr>Prospective evaluation</vt:lpstr>
      <vt:lpstr>When is a randomized evaluation not useful?</vt:lpstr>
      <vt:lpstr>Example: job counseling in France</vt:lpstr>
      <vt:lpstr>Ethical considerations: background</vt:lpstr>
      <vt:lpstr>Implications: approval for study</vt:lpstr>
      <vt:lpstr>Respect for persons</vt:lpstr>
      <vt:lpstr>Justice provision</vt:lpstr>
      <vt:lpstr>Benefice principle</vt:lpstr>
      <vt:lpstr>Risk of harm from evaluating</vt:lpstr>
      <vt:lpstr>What are the benefits?</vt:lpstr>
    </vt:vector>
  </TitlesOfParts>
  <Company>JPAL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Horgan</dc:creator>
  <cp:lastModifiedBy>Alison</cp:lastModifiedBy>
  <cp:revision>41</cp:revision>
  <dcterms:created xsi:type="dcterms:W3CDTF">2013-10-21T21:09:02Z</dcterms:created>
  <dcterms:modified xsi:type="dcterms:W3CDTF">2013-11-18T18:56:37Z</dcterms:modified>
</cp:coreProperties>
</file>