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D035"/>
    <a:srgbClr val="85D52B"/>
    <a:srgbClr val="445878"/>
    <a:srgbClr val="141313"/>
    <a:srgbClr val="787978"/>
    <a:srgbClr val="2F9E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6" d="100"/>
          <a:sy n="96" d="100"/>
        </p:scale>
        <p:origin x="-616" y="-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86138"/>
            <a:ext cx="7848600" cy="1587"/>
          </a:xfrm>
          <a:prstGeom prst="line">
            <a:avLst/>
          </a:prstGeom>
          <a:ln w="38100" cmpd="sng">
            <a:solidFill>
              <a:srgbClr val="445878"/>
            </a:solidFill>
            <a:prstDash val="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78797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472F1-BB71-444A-B15A-96485E43985E}" type="datetime2">
              <a:rPr lang="en-US"/>
              <a:pPr>
                <a:defRPr/>
              </a:pPr>
              <a:t>Monday, November 18, 13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29CCB-9690-FB48-A3F1-5B31AB08F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83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rgbClr val="78797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6360"/>
          </a:xfrm>
        </p:spPr>
        <p:txBody>
          <a:bodyPr/>
          <a:lstStyle>
            <a:lvl1pPr>
              <a:buClr>
                <a:srgbClr val="FF0000"/>
              </a:buClr>
              <a:defRPr>
                <a:solidFill>
                  <a:srgbClr val="141313"/>
                </a:solidFill>
              </a:defRPr>
            </a:lvl1pPr>
            <a:lvl2pPr>
              <a:buClr>
                <a:srgbClr val="FF0000"/>
              </a:buClr>
              <a:defRPr>
                <a:solidFill>
                  <a:srgbClr val="141313"/>
                </a:solidFill>
              </a:defRPr>
            </a:lvl2pPr>
            <a:lvl3pPr>
              <a:buClr>
                <a:srgbClr val="FF0000"/>
              </a:buClr>
              <a:defRPr>
                <a:solidFill>
                  <a:srgbClr val="141313"/>
                </a:solidFill>
              </a:defRPr>
            </a:lvl3pPr>
            <a:lvl4pPr>
              <a:buClr>
                <a:srgbClr val="FF0000"/>
              </a:buClr>
              <a:defRPr>
                <a:solidFill>
                  <a:srgbClr val="141313"/>
                </a:solidFill>
              </a:defRPr>
            </a:lvl4pPr>
            <a:lvl5pPr>
              <a:buClr>
                <a:srgbClr val="FF0000"/>
              </a:buClr>
              <a:defRPr>
                <a:solidFill>
                  <a:srgbClr val="14131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7F195-694A-C745-A481-4A54DA93ECB3}" type="datetime2">
              <a:rPr lang="en-US"/>
              <a:pPr>
                <a:defRPr/>
              </a:pPr>
              <a:t>Monday, November 18, 13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9B36D-2770-5E40-B136-62BA901FA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17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-117390"/>
            <a:ext cx="9250430" cy="6445799"/>
          </a:xfrm>
          <a:prstGeom prst="rect">
            <a:avLst/>
          </a:prstGeom>
          <a:solidFill>
            <a:srgbClr val="7879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106729" y="6328409"/>
            <a:ext cx="9443671" cy="529591"/>
          </a:xfrm>
          <a:prstGeom prst="rect">
            <a:avLst/>
          </a:prstGeom>
          <a:solidFill>
            <a:srgbClr val="D4B7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19746"/>
            <a:ext cx="2895600" cy="328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EE547-D67D-974A-BA43-FBC897C5B1A9}" type="datetime2">
              <a:rPr lang="en-US"/>
              <a:pPr>
                <a:defRPr/>
              </a:pPr>
              <a:t>Monday, November 18, 13</a:t>
            </a:fld>
            <a:endParaRPr lang="en-US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6419746"/>
            <a:ext cx="1066800" cy="328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44695-807A-7544-81A4-AB202D6D7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13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l">
              <a:buNone/>
              <a:defRPr sz="2200" b="0">
                <a:solidFill>
                  <a:srgbClr val="445878"/>
                </a:solidFill>
                <a:latin typeface="Franklin Gothic Medium"/>
                <a:cs typeface="Franklin Gothic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694737"/>
          </a:xfrm>
        </p:spPr>
        <p:txBody>
          <a:bodyPr/>
          <a:lstStyle>
            <a:lvl1pPr>
              <a:buClr>
                <a:srgbClr val="787978"/>
              </a:buClr>
              <a:defRPr sz="2200">
                <a:solidFill>
                  <a:srgbClr val="141313"/>
                </a:solidFill>
              </a:defRPr>
            </a:lvl1pPr>
            <a:lvl2pPr>
              <a:buClr>
                <a:srgbClr val="787978"/>
              </a:buClr>
              <a:defRPr sz="2000">
                <a:solidFill>
                  <a:srgbClr val="141313"/>
                </a:solidFill>
              </a:defRPr>
            </a:lvl2pPr>
            <a:lvl3pPr>
              <a:buClr>
                <a:srgbClr val="787978"/>
              </a:buClr>
              <a:defRPr sz="1800">
                <a:solidFill>
                  <a:srgbClr val="141313"/>
                </a:solidFill>
              </a:defRPr>
            </a:lvl3pPr>
            <a:lvl4pPr>
              <a:buClr>
                <a:srgbClr val="787978"/>
              </a:buClr>
              <a:defRPr sz="1600">
                <a:solidFill>
                  <a:srgbClr val="141313"/>
                </a:solidFill>
              </a:defRPr>
            </a:lvl4pPr>
            <a:lvl5pPr>
              <a:buClr>
                <a:srgbClr val="787978"/>
              </a:buClr>
              <a:defRPr sz="1600">
                <a:solidFill>
                  <a:srgbClr val="141313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l">
              <a:buNone/>
              <a:defRPr lang="en-US" sz="2200" b="0" kern="1200" dirty="0" smtClean="0">
                <a:solidFill>
                  <a:srgbClr val="445878"/>
                </a:solidFill>
                <a:latin typeface="Franklin Gothic Medium"/>
                <a:ea typeface="+mn-ea"/>
                <a:cs typeface="Franklin Gothic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694737"/>
          </a:xfrm>
        </p:spPr>
        <p:txBody>
          <a:bodyPr/>
          <a:lstStyle>
            <a:lvl1pPr>
              <a:buClr>
                <a:srgbClr val="787978"/>
              </a:buClr>
              <a:defRPr sz="2200">
                <a:solidFill>
                  <a:srgbClr val="141313"/>
                </a:solidFill>
              </a:defRPr>
            </a:lvl1pPr>
            <a:lvl2pPr>
              <a:buClr>
                <a:srgbClr val="787978"/>
              </a:buClr>
              <a:defRPr sz="2000">
                <a:solidFill>
                  <a:srgbClr val="141313"/>
                </a:solidFill>
              </a:defRPr>
            </a:lvl2pPr>
            <a:lvl3pPr>
              <a:buClr>
                <a:srgbClr val="787978"/>
              </a:buClr>
              <a:defRPr sz="1800">
                <a:solidFill>
                  <a:srgbClr val="141313"/>
                </a:solidFill>
              </a:defRPr>
            </a:lvl3pPr>
            <a:lvl4pPr>
              <a:buClr>
                <a:srgbClr val="787978"/>
              </a:buClr>
              <a:defRPr sz="1600">
                <a:solidFill>
                  <a:srgbClr val="141313"/>
                </a:solidFill>
              </a:defRPr>
            </a:lvl4pPr>
            <a:lvl5pPr>
              <a:buClr>
                <a:srgbClr val="787978"/>
              </a:buClr>
              <a:defRPr sz="1600">
                <a:solidFill>
                  <a:srgbClr val="141313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02A32-7FA1-1C4C-83CE-A880ABB3DAAE}" type="datetime2">
              <a:rPr lang="en-US"/>
              <a:pPr>
                <a:defRPr/>
              </a:pPr>
              <a:t>Monday, November 18, 13</a:t>
            </a:fld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3070C-9ADB-FA4F-8432-49A6D1BD84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58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4E348-6563-F645-83C4-1A95631E8DBF}" type="datetime2">
              <a:rPr lang="en-US"/>
              <a:pPr>
                <a:defRPr/>
              </a:pPr>
              <a:t>Monday, November 18, 13</a:t>
            </a:fld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9ABC9-602B-3C49-9096-1FB6DE665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861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19746"/>
            <a:ext cx="2895600" cy="328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EE547-D67D-974A-BA43-FBC897C5B1A9}" type="datetime2">
              <a:rPr lang="en-US"/>
              <a:pPr>
                <a:defRPr/>
              </a:pPr>
              <a:t>Monday, November 18, 13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6419746"/>
            <a:ext cx="1066800" cy="328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44695-807A-7544-81A4-AB202D6D7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-116981"/>
            <a:ext cx="9144000" cy="64339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16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5438" y="792164"/>
            <a:ext cx="2357437" cy="5109829"/>
          </a:xfrm>
          <a:prstGeom prst="rect">
            <a:avLst/>
          </a:prstGeom>
          <a:solidFill>
            <a:srgbClr val="78797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  <a:ln w="3175" cmpd="sng">
            <a:noFill/>
          </a:ln>
        </p:spPr>
        <p:txBody>
          <a:bodyPr anchor="b"/>
          <a:lstStyle>
            <a:lvl1pPr algn="l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06379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3595229"/>
          </a:xfrm>
          <a:ln w="3175" cmpd="sng">
            <a:noFill/>
          </a:ln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8288B-9DD0-4046-A9ED-DE343CCD5BC2}" type="datetime2">
              <a:rPr lang="en-US"/>
              <a:pPr>
                <a:defRPr/>
              </a:pPr>
              <a:t>Monday, November 18, 13</a:t>
            </a:fld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063CB-D9B6-1F43-A106-EFC3B4CB18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5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99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rgbClr val="D4B7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latin typeface="Franklin Gothic Book"/>
                <a:ea typeface="+mn-ea"/>
                <a:cs typeface="Franklin Gothic Book"/>
              </a:defRPr>
            </a:lvl1pPr>
          </a:lstStyle>
          <a:p>
            <a:pPr>
              <a:defRPr/>
            </a:pPr>
            <a:fld id="{32DF9FF2-F469-F64F-B974-F3B05D229CBA}" type="datetime2">
              <a:rPr lang="en-US"/>
              <a:pPr>
                <a:defRPr/>
              </a:pPr>
              <a:t>Monday, November 18, 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 smtClean="0">
                <a:solidFill>
                  <a:srgbClr val="FFFFFF"/>
                </a:solidFill>
                <a:latin typeface="Franklin Gothic Book"/>
                <a:ea typeface="+mn-ea"/>
                <a:cs typeface="Franklin Gothic Book"/>
              </a:defRPr>
            </a:lvl1pPr>
          </a:lstStyle>
          <a:p>
            <a:pPr>
              <a:defRPr/>
            </a:pPr>
            <a:fld id="{06FE29BD-ED72-A942-8BD5-8D43C2769B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28862" y="6334902"/>
            <a:ext cx="9250430" cy="550513"/>
          </a:xfrm>
          <a:prstGeom prst="rect">
            <a:avLst/>
          </a:prstGeom>
          <a:solidFill>
            <a:srgbClr val="7879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1" r:id="rId3"/>
    <p:sldLayoutId id="2147483982" r:id="rId4"/>
    <p:sldLayoutId id="2147483983" r:id="rId5"/>
    <p:sldLayoutId id="2147483984" r:id="rId6"/>
    <p:sldLayoutId id="2147483985" r:id="rId7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spc="-100">
          <a:solidFill>
            <a:srgbClr val="787978"/>
          </a:solidFill>
          <a:latin typeface="Franklin Gothic Medium"/>
          <a:ea typeface="ＭＳ Ｐゴシック" charset="0"/>
          <a:cs typeface="Franklin Gothic Medium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9pPr>
    </p:titleStyle>
    <p:bodyStyle>
      <a:lvl1pPr marL="182563" indent="-182563" algn="l" rtl="0" eaLnBrk="1" fontAlgn="base" hangingPunct="1">
        <a:spcBef>
          <a:spcPct val="20000"/>
        </a:spcBef>
        <a:spcAft>
          <a:spcPct val="0"/>
        </a:spcAft>
        <a:buClr>
          <a:srgbClr val="787978"/>
        </a:buClr>
        <a:buSzPct val="85000"/>
        <a:buFont typeface="Arial" charset="0"/>
        <a:buChar char="•"/>
        <a:defRPr sz="2400" kern="1200">
          <a:solidFill>
            <a:srgbClr val="141313"/>
          </a:solidFill>
          <a:latin typeface="Franklin Gothic Book"/>
          <a:ea typeface="ＭＳ Ｐゴシック" charset="0"/>
          <a:cs typeface="Franklin Gothic Book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rgbClr val="787978"/>
        </a:buClr>
        <a:buSzPct val="85000"/>
        <a:buFont typeface="Arial" charset="0"/>
        <a:buChar char="•"/>
        <a:defRPr sz="2000" kern="1200">
          <a:solidFill>
            <a:srgbClr val="141313"/>
          </a:solidFill>
          <a:latin typeface="Franklin Gothic Book"/>
          <a:ea typeface="ＭＳ Ｐゴシック" charset="0"/>
          <a:cs typeface="Franklin Gothic Book"/>
        </a:defRPr>
      </a:lvl2pPr>
      <a:lvl3pPr marL="730250" indent="-182563" algn="l" rtl="0" eaLnBrk="1" fontAlgn="base" hangingPunct="1">
        <a:spcBef>
          <a:spcPct val="20000"/>
        </a:spcBef>
        <a:spcAft>
          <a:spcPct val="0"/>
        </a:spcAft>
        <a:buClr>
          <a:srgbClr val="787978"/>
        </a:buClr>
        <a:buSzPct val="90000"/>
        <a:buFont typeface="Arial" charset="0"/>
        <a:buChar char="•"/>
        <a:defRPr kern="1200">
          <a:solidFill>
            <a:srgbClr val="141313"/>
          </a:solidFill>
          <a:latin typeface="Franklin Gothic Book"/>
          <a:ea typeface="ＭＳ Ｐゴシック" charset="0"/>
          <a:cs typeface="Franklin Gothic Book"/>
        </a:defRPr>
      </a:lvl3pPr>
      <a:lvl4pPr marL="1004888" indent="-182563" algn="l" rtl="0" eaLnBrk="1" fontAlgn="base" hangingPunct="1">
        <a:spcBef>
          <a:spcPct val="20000"/>
        </a:spcBef>
        <a:spcAft>
          <a:spcPct val="0"/>
        </a:spcAft>
        <a:buClr>
          <a:srgbClr val="787978"/>
        </a:buClr>
        <a:buFont typeface="Arial" charset="0"/>
        <a:buChar char="•"/>
        <a:defRPr sz="1600" kern="1200">
          <a:solidFill>
            <a:srgbClr val="141313"/>
          </a:solidFill>
          <a:latin typeface="Franklin Gothic Book"/>
          <a:ea typeface="ＭＳ Ｐゴシック" charset="0"/>
          <a:cs typeface="Franklin Gothic Book"/>
        </a:defRPr>
      </a:lvl4pPr>
      <a:lvl5pPr marL="1187450" indent="-136525" algn="l" rtl="0" eaLnBrk="1" fontAlgn="base" hangingPunct="1">
        <a:spcBef>
          <a:spcPct val="20000"/>
        </a:spcBef>
        <a:spcAft>
          <a:spcPct val="0"/>
        </a:spcAft>
        <a:buClr>
          <a:srgbClr val="787978"/>
        </a:buClr>
        <a:buSzPct val="100000"/>
        <a:buFont typeface="Arial" charset="0"/>
        <a:buChar char="•"/>
        <a:defRPr sz="1400" kern="1200">
          <a:solidFill>
            <a:srgbClr val="141313"/>
          </a:solidFill>
          <a:latin typeface="Franklin Gothic Book"/>
          <a:ea typeface="ＭＳ Ｐゴシック" charset="0"/>
          <a:cs typeface="Franklin Gothic Book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Pre-analysis plans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Module 8.3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09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number of immunizations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418" y="1431391"/>
            <a:ext cx="6121945" cy="447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15000" y="5886131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Banerjee et al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118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fully immunized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5000" y="5934487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Banerjee et al 2010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371600"/>
            <a:ext cx="3886200" cy="3814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233" y="5411417"/>
            <a:ext cx="4818967" cy="604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4787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839200" cy="1020762"/>
          </a:xfrm>
        </p:spPr>
        <p:txBody>
          <a:bodyPr>
            <a:noAutofit/>
          </a:bodyPr>
          <a:lstStyle/>
          <a:p>
            <a:r>
              <a:rPr lang="en-US" sz="3800" dirty="0"/>
              <a:t>C</a:t>
            </a:r>
            <a:r>
              <a:rPr lang="en-US" sz="3800" dirty="0" smtClean="0"/>
              <a:t>ommunity driven development (with PAP)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146" y="1295400"/>
            <a:ext cx="8382000" cy="5257800"/>
          </a:xfrm>
        </p:spPr>
        <p:txBody>
          <a:bodyPr>
            <a:noAutofit/>
          </a:bodyPr>
          <a:lstStyle/>
          <a:p>
            <a:pPr>
              <a:buClr>
                <a:srgbClr val="787978"/>
              </a:buClr>
            </a:pPr>
            <a:r>
              <a:rPr lang="en-US" sz="2400" dirty="0" smtClean="0"/>
              <a:t>Evaluation of the impact of a CDD program including:</a:t>
            </a:r>
          </a:p>
          <a:p>
            <a:pPr lvl="1">
              <a:buClr>
                <a:srgbClr val="787978"/>
              </a:buClr>
            </a:pPr>
            <a:r>
              <a:rPr lang="en-US" sz="2400" dirty="0" smtClean="0"/>
              <a:t>Quality and quantity of public goods</a:t>
            </a:r>
          </a:p>
          <a:p>
            <a:pPr lvl="1">
              <a:buClr>
                <a:srgbClr val="787978"/>
              </a:buClr>
            </a:pPr>
            <a:r>
              <a:rPr lang="en-US" sz="2400" dirty="0" smtClean="0"/>
              <a:t>Social capital</a:t>
            </a:r>
          </a:p>
          <a:p>
            <a:pPr lvl="1">
              <a:buClr>
                <a:srgbClr val="787978"/>
              </a:buClr>
            </a:pPr>
            <a:r>
              <a:rPr lang="en-US" sz="2400" dirty="0" smtClean="0"/>
              <a:t>Trust</a:t>
            </a:r>
          </a:p>
          <a:p>
            <a:pPr lvl="1">
              <a:buClr>
                <a:srgbClr val="787978"/>
              </a:buClr>
            </a:pPr>
            <a:r>
              <a:rPr lang="en-US" sz="2400" dirty="0" smtClean="0"/>
              <a:t>Participation </a:t>
            </a:r>
          </a:p>
          <a:p>
            <a:pPr marL="0" indent="0">
              <a:buClr>
                <a:srgbClr val="787978"/>
              </a:buClr>
              <a:buNone/>
            </a:pPr>
            <a:endParaRPr lang="en-US" sz="700" dirty="0" smtClean="0"/>
          </a:p>
          <a:p>
            <a:pPr>
              <a:buClr>
                <a:srgbClr val="787978"/>
              </a:buClr>
            </a:pPr>
            <a:r>
              <a:rPr lang="en-US" sz="2400" dirty="0" smtClean="0"/>
              <a:t>Each outcome area had many indicators, </a:t>
            </a:r>
            <a:r>
              <a:rPr lang="en-US" sz="2400" dirty="0" smtClean="0"/>
              <a:t>e.g., </a:t>
            </a:r>
            <a:r>
              <a:rPr lang="en-US" sz="2400" dirty="0" smtClean="0"/>
              <a:t>many public goods</a:t>
            </a:r>
          </a:p>
          <a:p>
            <a:pPr lvl="1">
              <a:buClr>
                <a:srgbClr val="787978"/>
              </a:buClr>
            </a:pPr>
            <a:r>
              <a:rPr lang="en-US" sz="2400" dirty="0" smtClean="0"/>
              <a:t>&gt;300 outcome indicators in total</a:t>
            </a:r>
          </a:p>
          <a:p>
            <a:pPr marL="457200" lvl="1" indent="0">
              <a:buClr>
                <a:srgbClr val="787978"/>
              </a:buClr>
              <a:buNone/>
            </a:pPr>
            <a:r>
              <a:rPr lang="en-US" sz="900" dirty="0" smtClean="0"/>
              <a:t> </a:t>
            </a:r>
          </a:p>
          <a:p>
            <a:pPr>
              <a:buClr>
                <a:srgbClr val="787978"/>
              </a:buClr>
            </a:pPr>
            <a:r>
              <a:rPr lang="en-US" sz="2400" dirty="0" smtClean="0"/>
              <a:t>Several important subgroups to examine:</a:t>
            </a:r>
          </a:p>
          <a:p>
            <a:pPr lvl="1">
              <a:buClr>
                <a:srgbClr val="787978"/>
              </a:buClr>
            </a:pPr>
            <a:r>
              <a:rPr lang="en-US" sz="2400" dirty="0"/>
              <a:t>Women and youth primary targets</a:t>
            </a:r>
          </a:p>
          <a:p>
            <a:pPr lvl="1">
              <a:buClr>
                <a:srgbClr val="787978"/>
              </a:buClr>
            </a:pPr>
            <a:r>
              <a:rPr lang="en-US" sz="2400" dirty="0"/>
              <a:t>Program implemented in two very different regions</a:t>
            </a:r>
          </a:p>
        </p:txBody>
      </p:sp>
    </p:spTree>
    <p:extLst>
      <p:ext uri="{BB962C8B-B14F-4D97-AF65-F5344CB8AC3E}">
        <p14:creationId xmlns:p14="http://schemas.microsoft.com/office/powerpoint/2010/main" val="1442949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should a PAP be written?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rmAutofit lnSpcReduction="10000"/>
          </a:bodyPr>
          <a:lstStyle/>
          <a:p>
            <a:pPr>
              <a:buClr>
                <a:srgbClr val="787978"/>
              </a:buClr>
            </a:pPr>
            <a:r>
              <a:rPr lang="en-US" dirty="0"/>
              <a:t>B</a:t>
            </a:r>
            <a:r>
              <a:rPr lang="en-US" dirty="0" smtClean="0"/>
              <a:t>efore the baseline?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Prevents us from learning about what questions have low response rates or inconsistent answers </a:t>
            </a:r>
          </a:p>
          <a:p>
            <a:pPr lvl="1">
              <a:buClr>
                <a:srgbClr val="787978"/>
              </a:buClr>
            </a:pPr>
            <a:endParaRPr lang="en-US" sz="1100" dirty="0" smtClean="0"/>
          </a:p>
          <a:p>
            <a:pPr>
              <a:buClr>
                <a:srgbClr val="787978"/>
              </a:buClr>
            </a:pPr>
            <a:r>
              <a:rPr lang="en-US" dirty="0"/>
              <a:t>B</a:t>
            </a:r>
            <a:r>
              <a:rPr lang="en-US" dirty="0" smtClean="0"/>
              <a:t>efore the program starts?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prevents researchers taking advantage of random shocks which happen to mainly impact treatment or comparison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Also prevents researchers thinking of new hypotheses, e.g. unthought-of of negative consequences</a:t>
            </a:r>
          </a:p>
          <a:p>
            <a:pPr lvl="1">
              <a:buClr>
                <a:srgbClr val="787978"/>
              </a:buClr>
            </a:pPr>
            <a:endParaRPr lang="en-US" sz="11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Before looking at any data?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Can be useful to look at comparison data to determine appropriate control variables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drop variables where little chance of improvement (e.g</a:t>
            </a:r>
            <a:r>
              <a:rPr lang="en-US" dirty="0" smtClean="0"/>
              <a:t>., </a:t>
            </a:r>
            <a:r>
              <a:rPr lang="en-US" dirty="0" smtClean="0"/>
              <a:t>95% of control already do)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6581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be covered in a PAP?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rmAutofit/>
          </a:bodyPr>
          <a:lstStyle/>
          <a:p>
            <a:pPr>
              <a:buClr>
                <a:srgbClr val="787978"/>
              </a:buClr>
            </a:pPr>
            <a:r>
              <a:rPr lang="en-US" dirty="0" smtClean="0"/>
              <a:t>Main outcome measures</a:t>
            </a:r>
          </a:p>
          <a:p>
            <a:pPr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Which outcome measures are primary and which secondary</a:t>
            </a:r>
          </a:p>
          <a:p>
            <a:pPr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The precise composition </a:t>
            </a:r>
          </a:p>
          <a:p>
            <a:pPr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Subgroups to be analyzed</a:t>
            </a:r>
          </a:p>
          <a:p>
            <a:pPr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Direction of expected impact if we want to use a one-sided test</a:t>
            </a:r>
          </a:p>
          <a:p>
            <a:pPr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Primary specification to be used 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What control variables to include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How is the outcome variable specified, in logs, </a:t>
            </a:r>
            <a:r>
              <a:rPr lang="en-US" dirty="0" smtClean="0"/>
              <a:t>changes, etc.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212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a PAP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1753"/>
            <a:ext cx="8534400" cy="5181600"/>
          </a:xfrm>
        </p:spPr>
        <p:txBody>
          <a:bodyPr>
            <a:normAutofit/>
          </a:bodyPr>
          <a:lstStyle/>
          <a:p>
            <a:pPr>
              <a:buClr>
                <a:srgbClr val="787978"/>
              </a:buClr>
            </a:pPr>
            <a:r>
              <a:rPr lang="en-US" dirty="0" smtClean="0"/>
              <a:t>Any analysis that is not included in the PAP has less credibility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Only do a PAP if you have the time to think it through carefully</a:t>
            </a:r>
          </a:p>
          <a:p>
            <a:pPr lvl="1">
              <a:buClr>
                <a:srgbClr val="787978"/>
              </a:buClr>
            </a:pPr>
            <a:endParaRPr lang="en-US" sz="10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Sometimes patterns in the data tell consistent stories we never thought of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We might want the flexibility to pursue these</a:t>
            </a:r>
          </a:p>
          <a:p>
            <a:pPr lvl="1">
              <a:buClr>
                <a:srgbClr val="787978"/>
              </a:buClr>
            </a:pPr>
            <a:endParaRPr lang="en-US" sz="10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With complex evaluations it can be hard to think through all outcome combinations and how analysis should proceed with each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We may do different secondary analysis if the impact is positive vs. negative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One option is to do PAP in stages, look at some data, then write another PAP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653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on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787978"/>
              </a:buClr>
            </a:pPr>
            <a:r>
              <a:rPr lang="en-US" dirty="0" smtClean="0"/>
              <a:t>If we find a result is significant at the 5% level, what does this mean?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there is a 5% or less probability it is the result of chance</a:t>
            </a:r>
          </a:p>
          <a:p>
            <a:pPr lvl="1">
              <a:buClr>
                <a:srgbClr val="787978"/>
              </a:buClr>
            </a:pPr>
            <a:endParaRPr lang="en-US" sz="800" dirty="0" smtClean="0"/>
          </a:p>
          <a:p>
            <a:pPr>
              <a:buClr>
                <a:srgbClr val="787978"/>
              </a:buClr>
            </a:pPr>
            <a:r>
              <a:rPr lang="en-US" sz="3200" dirty="0" smtClean="0"/>
              <a:t>If we test 10 independent hypotheses ther</a:t>
            </a:r>
            <a:r>
              <a:rPr lang="en-US" dirty="0" smtClean="0"/>
              <a:t>e is a 40% chance we will fail to reject the null</a:t>
            </a:r>
            <a:r>
              <a:rPr lang="en-US" sz="3200" dirty="0" smtClean="0"/>
              <a:t> at the 5% level at least once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i.e. 40% chance </a:t>
            </a:r>
            <a:r>
              <a:rPr lang="en-US" sz="2800" dirty="0" smtClean="0"/>
              <a:t>find one hypothesis is significant at the 5% level</a:t>
            </a:r>
          </a:p>
          <a:p>
            <a:pPr lvl="1"/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52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Publication bias: 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924800" cy="4876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rgbClr val="787978"/>
              </a:buClr>
            </a:pPr>
            <a:r>
              <a:rPr lang="en-US" sz="2800" dirty="0" smtClean="0"/>
              <a:t>Evaluations </a:t>
            </a:r>
            <a:r>
              <a:rPr lang="en-US" sz="2800" dirty="0"/>
              <a:t>with positive or </a:t>
            </a:r>
            <a:r>
              <a:rPr lang="en-US" sz="2800" dirty="0" smtClean="0"/>
              <a:t>negative significant </a:t>
            </a:r>
            <a:r>
              <a:rPr lang="en-US" sz="2800" dirty="0"/>
              <a:t>impacts more likely to get </a:t>
            </a:r>
            <a:r>
              <a:rPr lang="en-US" sz="2800" dirty="0" smtClean="0"/>
              <a:t>published</a:t>
            </a:r>
          </a:p>
          <a:p>
            <a:pPr>
              <a:lnSpc>
                <a:spcPct val="80000"/>
              </a:lnSpc>
              <a:buClr>
                <a:srgbClr val="787978"/>
              </a:buClr>
            </a:pPr>
            <a:endParaRPr lang="en-US" sz="1000" dirty="0" smtClean="0"/>
          </a:p>
          <a:p>
            <a:pPr>
              <a:lnSpc>
                <a:spcPct val="80000"/>
              </a:lnSpc>
              <a:buClr>
                <a:srgbClr val="787978"/>
              </a:buClr>
            </a:pPr>
            <a:r>
              <a:rPr lang="en-US" sz="2800" dirty="0" smtClean="0"/>
              <a:t>If </a:t>
            </a:r>
            <a:r>
              <a:rPr lang="en-US" sz="2800" dirty="0"/>
              <a:t>enough evaluations are run on a given type of program, some will give positive result by </a:t>
            </a:r>
            <a:r>
              <a:rPr lang="en-US" sz="2800" dirty="0" smtClean="0"/>
              <a:t>chance</a:t>
            </a:r>
          </a:p>
          <a:p>
            <a:pPr>
              <a:lnSpc>
                <a:spcPct val="80000"/>
              </a:lnSpc>
              <a:buClr>
                <a:srgbClr val="787978"/>
              </a:buClr>
            </a:pPr>
            <a:endParaRPr lang="en-US" sz="800" dirty="0" smtClean="0"/>
          </a:p>
          <a:p>
            <a:pPr>
              <a:lnSpc>
                <a:spcPct val="80000"/>
              </a:lnSpc>
              <a:buClr>
                <a:srgbClr val="787978"/>
              </a:buClr>
            </a:pPr>
            <a:r>
              <a:rPr lang="en-US" sz="2800" dirty="0" smtClean="0"/>
              <a:t>Those with a vested interest may even deliberately run many studies and publicize only some of the results</a:t>
            </a:r>
          </a:p>
          <a:p>
            <a:pPr>
              <a:lnSpc>
                <a:spcPct val="80000"/>
              </a:lnSpc>
              <a:buClr>
                <a:srgbClr val="787978"/>
              </a:buClr>
            </a:pPr>
            <a:endParaRPr lang="en-US" sz="1000" dirty="0" smtClean="0"/>
          </a:p>
          <a:p>
            <a:pPr>
              <a:lnSpc>
                <a:spcPct val="80000"/>
              </a:lnSpc>
              <a:buClr>
                <a:srgbClr val="787978"/>
              </a:buClr>
            </a:pPr>
            <a:r>
              <a:rPr lang="en-US" sz="2800" dirty="0" smtClean="0"/>
              <a:t>Published </a:t>
            </a:r>
            <a:r>
              <a:rPr lang="en-US" sz="2800" dirty="0"/>
              <a:t>results will </a:t>
            </a:r>
            <a:r>
              <a:rPr lang="en-US" sz="2800" dirty="0" smtClean="0"/>
              <a:t>suggest </a:t>
            </a:r>
            <a:r>
              <a:rPr lang="en-US" sz="2800" dirty="0"/>
              <a:t>the program is effective even if it </a:t>
            </a:r>
            <a:r>
              <a:rPr lang="en-US" sz="2800" dirty="0" smtClean="0"/>
              <a:t>isn’t</a:t>
            </a:r>
          </a:p>
          <a:p>
            <a:pPr>
              <a:lnSpc>
                <a:spcPct val="80000"/>
              </a:lnSpc>
            </a:pPr>
            <a:endParaRPr lang="en-US" sz="1000" dirty="0" smtClean="0"/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sz="2000" dirty="0"/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259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registers as a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8472"/>
            <a:ext cx="7848600" cy="4953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rgbClr val="787978"/>
              </a:buClr>
            </a:pPr>
            <a:r>
              <a:rPr lang="en-US" sz="2800" dirty="0"/>
              <a:t>All studies are registered before the results are known</a:t>
            </a:r>
          </a:p>
          <a:p>
            <a:pPr>
              <a:lnSpc>
                <a:spcPct val="80000"/>
              </a:lnSpc>
              <a:buClr>
                <a:srgbClr val="787978"/>
              </a:buClr>
            </a:pPr>
            <a:endParaRPr lang="en-US" sz="900" dirty="0"/>
          </a:p>
          <a:p>
            <a:pPr>
              <a:lnSpc>
                <a:spcPct val="80000"/>
              </a:lnSpc>
              <a:buClr>
                <a:srgbClr val="787978"/>
              </a:buClr>
            </a:pPr>
            <a:r>
              <a:rPr lang="en-US" sz="2800" dirty="0"/>
              <a:t>Shows how many studies examined a type of program</a:t>
            </a:r>
          </a:p>
          <a:p>
            <a:pPr>
              <a:lnSpc>
                <a:spcPct val="80000"/>
              </a:lnSpc>
              <a:buClr>
                <a:srgbClr val="787978"/>
              </a:buClr>
            </a:pPr>
            <a:endParaRPr lang="en-US" sz="900" dirty="0"/>
          </a:p>
          <a:p>
            <a:pPr>
              <a:lnSpc>
                <a:spcPct val="80000"/>
              </a:lnSpc>
              <a:buClr>
                <a:srgbClr val="787978"/>
              </a:buClr>
            </a:pPr>
            <a:r>
              <a:rPr lang="en-US" sz="2800" dirty="0"/>
              <a:t>If 20 studies are started on a given question and only one positive study is published, we may worry the others found no result</a:t>
            </a:r>
          </a:p>
          <a:p>
            <a:pPr lvl="1">
              <a:lnSpc>
                <a:spcPct val="80000"/>
              </a:lnSpc>
              <a:buClr>
                <a:srgbClr val="787978"/>
              </a:buClr>
            </a:pPr>
            <a:endParaRPr lang="en-US" sz="900" dirty="0"/>
          </a:p>
          <a:p>
            <a:pPr>
              <a:lnSpc>
                <a:spcPct val="80000"/>
              </a:lnSpc>
              <a:buClr>
                <a:srgbClr val="787978"/>
              </a:buClr>
            </a:pPr>
            <a:r>
              <a:rPr lang="en-US" sz="2800" dirty="0"/>
              <a:t>Incentives for registration</a:t>
            </a:r>
          </a:p>
          <a:p>
            <a:pPr lvl="1">
              <a:lnSpc>
                <a:spcPct val="80000"/>
              </a:lnSpc>
              <a:buClr>
                <a:srgbClr val="787978"/>
              </a:buClr>
            </a:pPr>
            <a:r>
              <a:rPr lang="en-US" dirty="0"/>
              <a:t>Some medical journals require </a:t>
            </a:r>
            <a:r>
              <a:rPr lang="en-US" dirty="0" smtClean="0"/>
              <a:t>registration before study started </a:t>
            </a:r>
            <a:r>
              <a:rPr lang="en-US" dirty="0"/>
              <a:t>for publication</a:t>
            </a:r>
          </a:p>
          <a:p>
            <a:pPr lvl="1">
              <a:lnSpc>
                <a:spcPct val="80000"/>
              </a:lnSpc>
              <a:buClr>
                <a:srgbClr val="787978"/>
              </a:buClr>
            </a:pPr>
            <a:endParaRPr lang="en-US" sz="900" dirty="0"/>
          </a:p>
          <a:p>
            <a:pPr>
              <a:lnSpc>
                <a:spcPct val="80000"/>
              </a:lnSpc>
              <a:buClr>
                <a:srgbClr val="787978"/>
              </a:buClr>
            </a:pPr>
            <a:r>
              <a:rPr lang="en-US" sz="2800" dirty="0" smtClean="0"/>
              <a:t>New registries </a:t>
            </a:r>
            <a:r>
              <a:rPr lang="en-US" sz="2800" dirty="0"/>
              <a:t>for RCTs in social </a:t>
            </a:r>
            <a:r>
              <a:rPr lang="en-US" sz="2800" dirty="0" smtClean="0"/>
              <a:t>sciences</a:t>
            </a:r>
            <a:endParaRPr lang="en-US" sz="2800" dirty="0"/>
          </a:p>
          <a:p>
            <a:pPr lvl="1">
              <a:lnSpc>
                <a:spcPct val="80000"/>
              </a:lnSpc>
              <a:buClr>
                <a:srgbClr val="787978"/>
              </a:buClr>
            </a:pPr>
            <a:r>
              <a:rPr lang="en-US" dirty="0" err="1" smtClean="0"/>
              <a:t>e</a:t>
            </a:r>
            <a:r>
              <a:rPr lang="en-US" dirty="0" err="1" smtClean="0"/>
              <a:t>.g</a:t>
            </a:r>
            <a:r>
              <a:rPr lang="en-US" dirty="0" smtClean="0"/>
              <a:t>, </a:t>
            </a:r>
            <a:r>
              <a:rPr lang="en-US" dirty="0" smtClean="0"/>
              <a:t>by </a:t>
            </a:r>
            <a:r>
              <a:rPr lang="en-US" dirty="0"/>
              <a:t>the American Economic </a:t>
            </a:r>
            <a:r>
              <a:rPr lang="en-US" dirty="0" smtClean="0"/>
              <a:t>Association</a:t>
            </a:r>
          </a:p>
          <a:p>
            <a:pPr lvl="1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03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 of registries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787978"/>
              </a:buClr>
            </a:pPr>
            <a:r>
              <a:rPr lang="en-US" dirty="0" smtClean="0"/>
              <a:t>Q: what are the advantages of having a registry that only covers RCTs?</a:t>
            </a:r>
          </a:p>
          <a:p>
            <a:pPr>
              <a:buClr>
                <a:srgbClr val="787978"/>
              </a:buClr>
            </a:pPr>
            <a:endParaRPr lang="en-US" sz="8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Q: Is publication bias only a problem for RCTs?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If not why not have a registry for non RCTs?</a:t>
            </a:r>
          </a:p>
          <a:p>
            <a:pPr lvl="1">
              <a:buClr>
                <a:srgbClr val="787978"/>
              </a:buClr>
            </a:pPr>
            <a:endParaRPr lang="en-US" sz="8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Q: Should registration only be allowed before the start of a study?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698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mining: 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13"/>
            <a:ext cx="8382000" cy="5029200"/>
          </a:xfrm>
        </p:spPr>
        <p:txBody>
          <a:bodyPr>
            <a:normAutofit fontScale="77500" lnSpcReduction="20000"/>
          </a:bodyPr>
          <a:lstStyle/>
          <a:p>
            <a:pPr>
              <a:buClr>
                <a:srgbClr val="787978"/>
              </a:buClr>
            </a:pPr>
            <a:r>
              <a:rPr lang="en-US" sz="3600" dirty="0" smtClean="0"/>
              <a:t>Looking </a:t>
            </a:r>
            <a:r>
              <a:rPr lang="en-US" sz="3600" dirty="0"/>
              <a:t>at the data many different ways, trying to find the result you want</a:t>
            </a:r>
          </a:p>
          <a:p>
            <a:pPr marL="457200" lvl="1" indent="0">
              <a:buClr>
                <a:srgbClr val="787978"/>
              </a:buClr>
              <a:buNone/>
            </a:pPr>
            <a:endParaRPr lang="en-US" sz="1000" dirty="0"/>
          </a:p>
          <a:p>
            <a:pPr>
              <a:buClr>
                <a:srgbClr val="787978"/>
              </a:buClr>
            </a:pPr>
            <a:r>
              <a:rPr lang="en-US" sz="3600" dirty="0" smtClean="0"/>
              <a:t>If </a:t>
            </a:r>
            <a:r>
              <a:rPr lang="en-US" sz="3600" dirty="0"/>
              <a:t>test impact of program on many different outcomes, some will show positive  </a:t>
            </a:r>
            <a:r>
              <a:rPr lang="en-US" sz="3600" dirty="0" smtClean="0"/>
              <a:t>(or negative) impact </a:t>
            </a:r>
            <a:r>
              <a:rPr lang="en-US" sz="3600" dirty="0"/>
              <a:t>by </a:t>
            </a:r>
            <a:r>
              <a:rPr lang="en-US" sz="3600" dirty="0" smtClean="0"/>
              <a:t>chance</a:t>
            </a:r>
          </a:p>
          <a:p>
            <a:pPr>
              <a:buClr>
                <a:srgbClr val="787978"/>
              </a:buClr>
            </a:pPr>
            <a:endParaRPr lang="en-US" sz="1200" dirty="0" smtClean="0"/>
          </a:p>
          <a:p>
            <a:pPr>
              <a:buClr>
                <a:srgbClr val="787978"/>
              </a:buClr>
            </a:pPr>
            <a:r>
              <a:rPr lang="en-US" sz="3600" dirty="0" smtClean="0"/>
              <a:t>If test impact of program on many different subgroups, some will show positive (or negative) impact by chance</a:t>
            </a:r>
          </a:p>
          <a:p>
            <a:pPr>
              <a:buClr>
                <a:srgbClr val="787978"/>
              </a:buClr>
            </a:pPr>
            <a:endParaRPr lang="en-US" sz="1200" dirty="0" smtClean="0"/>
          </a:p>
          <a:p>
            <a:pPr>
              <a:buClr>
                <a:srgbClr val="787978"/>
              </a:buClr>
            </a:pPr>
            <a:r>
              <a:rPr lang="en-US" sz="3600" dirty="0" smtClean="0"/>
              <a:t>We may be falsely accused of data mining</a:t>
            </a:r>
          </a:p>
          <a:p>
            <a:pPr lvl="1">
              <a:buClr>
                <a:srgbClr val="787978"/>
              </a:buClr>
            </a:pPr>
            <a:r>
              <a:rPr lang="en-US" sz="3100" dirty="0"/>
              <a:t>e</a:t>
            </a:r>
            <a:r>
              <a:rPr lang="en-US" sz="3100" dirty="0" smtClean="0"/>
              <a:t>.g., </a:t>
            </a:r>
            <a:r>
              <a:rPr lang="en-US" sz="3100" dirty="0" smtClean="0"/>
              <a:t>we test one subgroup and report the results but readers think maybe we tested many and only reported the one that was significant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781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Preanalysis</a:t>
            </a:r>
            <a:r>
              <a:rPr lang="en-US" dirty="0" smtClean="0"/>
              <a:t> plans as a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rgbClr val="787978"/>
              </a:buClr>
            </a:pPr>
            <a:endParaRPr lang="en-US" sz="800" b="1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Write down in advance how the data will be analyzed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What outcomes are of primary interest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What subgroups will be examined</a:t>
            </a:r>
          </a:p>
          <a:p>
            <a:pPr>
              <a:buClr>
                <a:srgbClr val="787978"/>
              </a:buClr>
            </a:pPr>
            <a:endParaRPr lang="en-US" sz="900" dirty="0"/>
          </a:p>
          <a:p>
            <a:pPr>
              <a:buClr>
                <a:srgbClr val="787978"/>
              </a:buClr>
            </a:pPr>
            <a:r>
              <a:rPr lang="en-US" dirty="0" smtClean="0"/>
              <a:t>Register the plan with some external organization </a:t>
            </a:r>
          </a:p>
          <a:p>
            <a:pPr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When presenting results, show all those covered in the PAP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highlight any deviations from or additions to the PAP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114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a PAP most useful?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787978"/>
              </a:buClr>
            </a:pPr>
            <a:r>
              <a:rPr lang="en-US" dirty="0" smtClean="0"/>
              <a:t>When a study has a large number of outcomes with no obvious hierarchy of which are the most important</a:t>
            </a:r>
          </a:p>
          <a:p>
            <a:pPr>
              <a:buClr>
                <a:srgbClr val="787978"/>
              </a:buClr>
            </a:pPr>
            <a:endParaRPr lang="en-US" sz="8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When researchers know they are interested in differential impact on different subgroups (heterogeneous treatment effects)</a:t>
            </a:r>
          </a:p>
          <a:p>
            <a:pPr>
              <a:buClr>
                <a:srgbClr val="787978"/>
              </a:buClr>
            </a:pPr>
            <a:endParaRPr lang="en-US" sz="8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When researchers are concerned others will push them to find positive impacts</a:t>
            </a:r>
          </a:p>
          <a:p>
            <a:pPr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When want to adjust statistical tests for multiple hypothesis 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050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1096962"/>
          </a:xfrm>
        </p:spPr>
        <p:txBody>
          <a:bodyPr>
            <a:normAutofit/>
          </a:bodyPr>
          <a:lstStyle/>
          <a:p>
            <a:r>
              <a:rPr lang="en-US" dirty="0"/>
              <a:t>I</a:t>
            </a:r>
            <a:r>
              <a:rPr lang="en-US" dirty="0" smtClean="0"/>
              <a:t>ncentives for immunization (no PAP)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7055"/>
            <a:ext cx="8534400" cy="5257800"/>
          </a:xfrm>
        </p:spPr>
        <p:txBody>
          <a:bodyPr>
            <a:noAutofit/>
          </a:bodyPr>
          <a:lstStyle/>
          <a:p>
            <a:pPr>
              <a:buClr>
                <a:srgbClr val="787978"/>
              </a:buClr>
            </a:pPr>
            <a:r>
              <a:rPr lang="en-US" sz="2400" dirty="0"/>
              <a:t>P</a:t>
            </a:r>
            <a:r>
              <a:rPr lang="en-US" sz="2400" dirty="0" smtClean="0"/>
              <a:t>rogram to increase immunization in rural India with two arms</a:t>
            </a:r>
          </a:p>
          <a:p>
            <a:pPr lvl="1">
              <a:buClr>
                <a:srgbClr val="787978"/>
              </a:buClr>
            </a:pPr>
            <a:r>
              <a:rPr lang="en-US" sz="2300" dirty="0" smtClean="0"/>
              <a:t>Predictable and reliable immunization camps</a:t>
            </a:r>
          </a:p>
          <a:p>
            <a:pPr lvl="1">
              <a:buClr>
                <a:srgbClr val="787978"/>
              </a:buClr>
            </a:pPr>
            <a:r>
              <a:rPr lang="en-US" sz="2300" dirty="0" smtClean="0"/>
              <a:t>Camps plus 1kg lentils for each shot and set of plates on completion of full immunization</a:t>
            </a:r>
          </a:p>
          <a:p>
            <a:pPr lvl="1">
              <a:buClr>
                <a:srgbClr val="787978"/>
              </a:buClr>
            </a:pPr>
            <a:endParaRPr lang="en-US" sz="800" dirty="0" smtClean="0"/>
          </a:p>
          <a:p>
            <a:pPr>
              <a:buClr>
                <a:srgbClr val="787978"/>
              </a:buClr>
            </a:pPr>
            <a:r>
              <a:rPr lang="en-US" sz="2400" dirty="0" smtClean="0"/>
              <a:t>One main outcome (immunization), more than one indicator </a:t>
            </a:r>
          </a:p>
          <a:p>
            <a:pPr lvl="1">
              <a:buClr>
                <a:srgbClr val="787978"/>
              </a:buClr>
            </a:pPr>
            <a:r>
              <a:rPr lang="en-US" sz="2300" dirty="0" smtClean="0"/>
              <a:t>Ever received any immunization</a:t>
            </a:r>
          </a:p>
          <a:p>
            <a:pPr lvl="1">
              <a:buClr>
                <a:srgbClr val="787978"/>
              </a:buClr>
            </a:pPr>
            <a:r>
              <a:rPr lang="en-US" sz="2300" dirty="0" smtClean="0"/>
              <a:t>% with full immunization</a:t>
            </a:r>
          </a:p>
          <a:p>
            <a:pPr lvl="1">
              <a:buClr>
                <a:srgbClr val="787978"/>
              </a:buClr>
            </a:pPr>
            <a:endParaRPr lang="en-US" sz="700" dirty="0" smtClean="0"/>
          </a:p>
          <a:p>
            <a:pPr>
              <a:buClr>
                <a:srgbClr val="787978"/>
              </a:buClr>
            </a:pPr>
            <a:r>
              <a:rPr lang="en-US" sz="2400" dirty="0" smtClean="0"/>
              <a:t>Showing two indicators illustrated why the program worked</a:t>
            </a:r>
          </a:p>
          <a:p>
            <a:pPr lvl="1">
              <a:buClr>
                <a:srgbClr val="787978"/>
              </a:buClr>
            </a:pPr>
            <a:r>
              <a:rPr lang="en-US" sz="2300" dirty="0" smtClean="0"/>
              <a:t>Regular camps increased children with at least one shot</a:t>
            </a:r>
          </a:p>
          <a:p>
            <a:pPr lvl="1">
              <a:buClr>
                <a:srgbClr val="787978"/>
              </a:buClr>
            </a:pPr>
            <a:r>
              <a:rPr lang="en-US" sz="2300" dirty="0"/>
              <a:t>I</a:t>
            </a:r>
            <a:r>
              <a:rPr lang="en-US" sz="2300" dirty="0" smtClean="0"/>
              <a:t>ncentive increased % with full immunization</a:t>
            </a:r>
          </a:p>
          <a:p>
            <a:pPr lvl="1">
              <a:buClr>
                <a:srgbClr val="787978"/>
              </a:buClr>
            </a:pPr>
            <a:r>
              <a:rPr lang="en-US" sz="2300" dirty="0" smtClean="0"/>
              <a:t>Suggests unwillingness to immunize not main barrier to full immunization, instead incentive helped maintain persistence</a:t>
            </a:r>
          </a:p>
        </p:txBody>
      </p:sp>
    </p:spTree>
    <p:extLst>
      <p:ext uri="{BB962C8B-B14F-4D97-AF65-F5344CB8AC3E}">
        <p14:creationId xmlns:p14="http://schemas.microsoft.com/office/powerpoint/2010/main" val="40104700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1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Presentation1.pot</Template>
  <TotalTime>712</TotalTime>
  <Words>941</Words>
  <Application>Microsoft Macintosh PowerPoint</Application>
  <PresentationFormat>On-screen Show (4:3)</PresentationFormat>
  <Paragraphs>132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Presentation1</vt:lpstr>
      <vt:lpstr>Pre-analysis plans</vt:lpstr>
      <vt:lpstr>Recap on statistics</vt:lpstr>
      <vt:lpstr>Publication bias: what is it?</vt:lpstr>
      <vt:lpstr>Study registers as a solution</vt:lpstr>
      <vt:lpstr>Coverage of registries</vt:lpstr>
      <vt:lpstr>Data mining: what is it?</vt:lpstr>
      <vt:lpstr>Preanalysis plans as a solution</vt:lpstr>
      <vt:lpstr>When is a PAP most useful?</vt:lpstr>
      <vt:lpstr>Incentives for immunization (no PAP)</vt:lpstr>
      <vt:lpstr>Results: number of immunizations</vt:lpstr>
      <vt:lpstr>Results fully immunized</vt:lpstr>
      <vt:lpstr>Community driven development (with PAP)</vt:lpstr>
      <vt:lpstr>When should a PAP be written?</vt:lpstr>
      <vt:lpstr>What should be covered in a PAP?</vt:lpstr>
      <vt:lpstr>Disadvantages of a PAP</vt:lpstr>
    </vt:vector>
  </TitlesOfParts>
  <Company>JPAL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Horgan</dc:creator>
  <cp:lastModifiedBy>Alison</cp:lastModifiedBy>
  <cp:revision>43</cp:revision>
  <dcterms:created xsi:type="dcterms:W3CDTF">2013-10-21T21:09:02Z</dcterms:created>
  <dcterms:modified xsi:type="dcterms:W3CDTF">2013-11-18T19:33:46Z</dcterms:modified>
</cp:coreProperties>
</file>