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6" r:id="rId9"/>
    <p:sldId id="274" r:id="rId10"/>
    <p:sldId id="275" r:id="rId11"/>
    <p:sldId id="265" r:id="rId12"/>
    <p:sldId id="264" r:id="rId13"/>
    <p:sldId id="267" r:id="rId14"/>
    <p:sldId id="271" r:id="rId15"/>
    <p:sldId id="270" r:id="rId16"/>
    <p:sldId id="276"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el Glennerster" initials="RG" lastIdx="8"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7E8D66-C55F-44F2-BD52-3972D679E7FB}"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290704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E8D66-C55F-44F2-BD52-3972D679E7FB}"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352288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E8D66-C55F-44F2-BD52-3972D679E7FB}"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94240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7E8D66-C55F-44F2-BD52-3972D679E7FB}"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4050642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7E8D66-C55F-44F2-BD52-3972D679E7FB}"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218289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7E8D66-C55F-44F2-BD52-3972D679E7FB}"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142014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7E8D66-C55F-44F2-BD52-3972D679E7FB}"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404597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7E8D66-C55F-44F2-BD52-3972D679E7FB}"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82636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E8D66-C55F-44F2-BD52-3972D679E7FB}"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207899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E8D66-C55F-44F2-BD52-3972D679E7FB}"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404413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E8D66-C55F-44F2-BD52-3972D679E7FB}"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A722A-FAFB-4E2A-BDEE-2339DF4AB29D}" type="slidenum">
              <a:rPr lang="en-US" smtClean="0"/>
              <a:t>‹#›</a:t>
            </a:fld>
            <a:endParaRPr lang="en-US"/>
          </a:p>
        </p:txBody>
      </p:sp>
    </p:spTree>
    <p:extLst>
      <p:ext uri="{BB962C8B-B14F-4D97-AF65-F5344CB8AC3E}">
        <p14:creationId xmlns:p14="http://schemas.microsoft.com/office/powerpoint/2010/main" val="3167810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E8D66-C55F-44F2-BD52-3972D679E7FB}" type="datetimeFigureOut">
              <a:rPr lang="en-US" smtClean="0"/>
              <a:t>3/25/2014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A722A-FAFB-4E2A-BDEE-2339DF4AB29D}" type="slidenum">
              <a:rPr lang="en-US" smtClean="0"/>
              <a:t>‹#›</a:t>
            </a:fld>
            <a:endParaRPr lang="en-US"/>
          </a:p>
        </p:txBody>
      </p:sp>
    </p:spTree>
    <p:extLst>
      <p:ext uri="{BB962C8B-B14F-4D97-AF65-F5344CB8AC3E}">
        <p14:creationId xmlns:p14="http://schemas.microsoft.com/office/powerpoint/2010/main" val="896940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Advantages and limitations </a:t>
            </a:r>
            <a:r>
              <a:rPr lang="en-US" smtClean="0"/>
              <a:t>of non- </a:t>
            </a:r>
            <a:r>
              <a:rPr lang="en-US" dirty="0" smtClean="0"/>
              <a:t>and quasi-experimental methods</a:t>
            </a:r>
            <a:endParaRPr lang="en-US" dirty="0"/>
          </a:p>
        </p:txBody>
      </p:sp>
      <p:sp>
        <p:nvSpPr>
          <p:cNvPr id="3" name="Subtitle 2"/>
          <p:cNvSpPr>
            <a:spLocks noGrp="1"/>
          </p:cNvSpPr>
          <p:nvPr>
            <p:ph type="subTitle" idx="1"/>
          </p:nvPr>
        </p:nvSpPr>
        <p:spPr/>
        <p:txBody>
          <a:bodyPr/>
          <a:lstStyle/>
          <a:p>
            <a:r>
              <a:rPr lang="en-US" dirty="0" smtClean="0"/>
              <a:t>Module 2.2</a:t>
            </a:r>
            <a:endParaRPr lang="en-US" dirty="0"/>
          </a:p>
        </p:txBody>
      </p:sp>
    </p:spTree>
    <p:extLst>
      <p:ext uri="{BB962C8B-B14F-4D97-AF65-F5344CB8AC3E}">
        <p14:creationId xmlns:p14="http://schemas.microsoft.com/office/powerpoint/2010/main" val="2887787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option 2</a:t>
            </a:r>
            <a:endParaRPr lang="en-US" dirty="0"/>
          </a:p>
        </p:txBody>
      </p:sp>
      <p:sp>
        <p:nvSpPr>
          <p:cNvPr id="3" name="Content Placeholder 2"/>
          <p:cNvSpPr>
            <a:spLocks noGrp="1"/>
          </p:cNvSpPr>
          <p:nvPr>
            <p:ph idx="1"/>
          </p:nvPr>
        </p:nvSpPr>
        <p:spPr>
          <a:xfrm>
            <a:off x="524314" y="4876800"/>
            <a:ext cx="8229600" cy="4525963"/>
          </a:xfrm>
        </p:spPr>
        <p:txBody>
          <a:bodyPr>
            <a:normAutofit/>
          </a:bodyPr>
          <a:lstStyle/>
          <a:p>
            <a:r>
              <a:rPr lang="en-US" sz="2400" dirty="0" smtClean="0"/>
              <a:t>Compare those who take up the program with those with similar characteristics who don’t have access to the program</a:t>
            </a:r>
          </a:p>
          <a:p>
            <a:endParaRPr lang="en-US" sz="400" dirty="0" smtClean="0"/>
          </a:p>
          <a:p>
            <a:r>
              <a:rPr lang="en-US" sz="2400" dirty="0" smtClean="0"/>
              <a:t>Q: what might be different between poor woman in district 1 vs district 2?</a:t>
            </a:r>
          </a:p>
          <a:p>
            <a:endParaRPr lang="en-US" sz="400" dirty="0" smtClean="0"/>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
        <p:nvSpPr>
          <p:cNvPr id="52" name="Oval 51"/>
          <p:cNvSpPr/>
          <p:nvPr/>
        </p:nvSpPr>
        <p:spPr>
          <a:xfrm>
            <a:off x="5170933" y="3329235"/>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835819" y="2022372"/>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5036860" y="2273464"/>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3809570" y="3256452"/>
            <a:ext cx="1361363" cy="62730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4" idx="3"/>
            <a:endCxn id="55" idx="2"/>
          </p:cNvCxnSpPr>
          <p:nvPr/>
        </p:nvCxnSpPr>
        <p:spPr>
          <a:xfrm flipV="1">
            <a:off x="1725549" y="2665129"/>
            <a:ext cx="3311311" cy="15285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4" idx="4"/>
          </p:cNvCxnSpPr>
          <p:nvPr/>
        </p:nvCxnSpPr>
        <p:spPr>
          <a:xfrm flipH="1">
            <a:off x="1961695" y="2805701"/>
            <a:ext cx="4078330" cy="555878"/>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9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4" grpId="0" animBg="1"/>
      <p:bldP spid="5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 matching</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pPr lvl="1"/>
            <a:endParaRPr lang="en-US" sz="1100" dirty="0" smtClean="0"/>
          </a:p>
          <a:p>
            <a:r>
              <a:rPr lang="en-US" dirty="0" smtClean="0"/>
              <a:t>Advantages</a:t>
            </a:r>
          </a:p>
          <a:p>
            <a:pPr lvl="1"/>
            <a:r>
              <a:rPr lang="en-US" dirty="0" smtClean="0"/>
              <a:t>Many econometricians consider matching worse than standard multivariate regression as the assumptions are less transparent</a:t>
            </a:r>
          </a:p>
          <a:p>
            <a:pPr lvl="1"/>
            <a:endParaRPr lang="en-US" sz="1100" dirty="0" smtClean="0"/>
          </a:p>
          <a:p>
            <a:r>
              <a:rPr lang="en-US" dirty="0" smtClean="0"/>
              <a:t>Required assumptions</a:t>
            </a:r>
          </a:p>
          <a:p>
            <a:pPr lvl="1"/>
            <a:r>
              <a:rPr lang="en-US" dirty="0" smtClean="0"/>
              <a:t>Option 1: the only reason one person took up and a matched individual didn’t is chance</a:t>
            </a:r>
          </a:p>
          <a:p>
            <a:pPr lvl="1"/>
            <a:r>
              <a:rPr lang="en-US" dirty="0" smtClean="0"/>
              <a:t>Option 2: any difference between the areas where the program is and is not operating is the difference in the number of people with given characteristics </a:t>
            </a:r>
          </a:p>
          <a:p>
            <a:pPr lvl="1"/>
            <a:r>
              <a:rPr lang="en-US" dirty="0" smtClean="0"/>
              <a:t>E.g. the poor in program areas are the same as the poor in </a:t>
            </a:r>
            <a:r>
              <a:rPr lang="en-US" dirty="0" err="1" smtClean="0"/>
              <a:t>nonprogram</a:t>
            </a:r>
            <a:r>
              <a:rPr lang="en-US" dirty="0" smtClean="0"/>
              <a:t> areas</a:t>
            </a:r>
          </a:p>
          <a:p>
            <a:pPr lvl="1"/>
            <a:endParaRPr lang="en-US" dirty="0"/>
          </a:p>
        </p:txBody>
      </p:sp>
    </p:spTree>
    <p:extLst>
      <p:ext uri="{BB962C8B-B14F-4D97-AF65-F5344CB8AC3E}">
        <p14:creationId xmlns:p14="http://schemas.microsoft.com/office/powerpoint/2010/main" val="564899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Difference-in-difference</a:t>
            </a:r>
            <a:endParaRPr lang="en-US" dirty="0"/>
          </a:p>
        </p:txBody>
      </p:sp>
      <p:sp>
        <p:nvSpPr>
          <p:cNvPr id="3" name="Content Placeholder 2"/>
          <p:cNvSpPr>
            <a:spLocks noGrp="1"/>
          </p:cNvSpPr>
          <p:nvPr>
            <p:ph idx="1"/>
          </p:nvPr>
        </p:nvSpPr>
        <p:spPr>
          <a:xfrm>
            <a:off x="457200" y="1600200"/>
            <a:ext cx="8382000" cy="5105400"/>
          </a:xfrm>
        </p:spPr>
        <p:txBody>
          <a:bodyPr>
            <a:normAutofit fontScale="70000" lnSpcReduction="20000"/>
          </a:bodyPr>
          <a:lstStyle/>
          <a:p>
            <a:r>
              <a:rPr lang="en-US" dirty="0" smtClean="0"/>
              <a:t>Compares changes over time between participants and nonparticipants</a:t>
            </a:r>
          </a:p>
          <a:p>
            <a:pPr lvl="1"/>
            <a:endParaRPr lang="en-US" sz="1300" dirty="0" smtClean="0"/>
          </a:p>
          <a:p>
            <a:r>
              <a:rPr lang="en-US" dirty="0" smtClean="0"/>
              <a:t>Who makes up the comparison group?</a:t>
            </a:r>
          </a:p>
          <a:p>
            <a:pPr lvl="1"/>
            <a:r>
              <a:rPr lang="en-US" dirty="0" smtClean="0"/>
              <a:t>Nonparticipants, but we compare changes (rather than levels) for participants </a:t>
            </a:r>
            <a:r>
              <a:rPr lang="en-US" smtClean="0"/>
              <a:t>and nonparticipants</a:t>
            </a:r>
          </a:p>
          <a:p>
            <a:pPr lvl="1"/>
            <a:endParaRPr lang="en-US" sz="1300" dirty="0" smtClean="0"/>
          </a:p>
          <a:p>
            <a:r>
              <a:rPr lang="en-US" dirty="0" smtClean="0"/>
              <a:t>Advantages</a:t>
            </a:r>
          </a:p>
          <a:p>
            <a:pPr lvl="1"/>
            <a:r>
              <a:rPr lang="en-US" dirty="0" smtClean="0"/>
              <a:t>The approach takes into account general changes over time that are common to both participants and non participants</a:t>
            </a:r>
          </a:p>
          <a:p>
            <a:pPr lvl="1"/>
            <a:r>
              <a:rPr lang="en-US" dirty="0" smtClean="0"/>
              <a:t>We do not need to assume that we have measured all differences between participants and nonparticipants</a:t>
            </a:r>
          </a:p>
          <a:p>
            <a:pPr lvl="1"/>
            <a:endParaRPr lang="en-US" sz="1300" dirty="0" smtClean="0"/>
          </a:p>
          <a:p>
            <a:r>
              <a:rPr lang="en-US" dirty="0" smtClean="0"/>
              <a:t>Required assumption</a:t>
            </a:r>
          </a:p>
          <a:p>
            <a:pPr lvl="1"/>
            <a:r>
              <a:rPr lang="en-US" dirty="0" smtClean="0"/>
              <a:t>The only differences between participants and nonparticipants are in the levels of observed and unobserved outcomes at the start </a:t>
            </a:r>
          </a:p>
          <a:p>
            <a:pPr lvl="1"/>
            <a:r>
              <a:rPr lang="en-US" dirty="0" smtClean="0"/>
              <a:t>There is no difference in the potential for change, or starting growth rates between participants and nonparticipants</a:t>
            </a:r>
            <a:endParaRPr lang="en-US" dirty="0"/>
          </a:p>
        </p:txBody>
      </p:sp>
    </p:spTree>
    <p:extLst>
      <p:ext uri="{BB962C8B-B14F-4D97-AF65-F5344CB8AC3E}">
        <p14:creationId xmlns:p14="http://schemas.microsoft.com/office/powerpoint/2010/main" val="2428811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discontinuity</a:t>
            </a:r>
            <a:endParaRPr lang="en-US" dirty="0"/>
          </a:p>
        </p:txBody>
      </p:sp>
      <p:sp>
        <p:nvSpPr>
          <p:cNvPr id="3" name="Content Placeholder 2"/>
          <p:cNvSpPr>
            <a:spLocks noGrp="1"/>
          </p:cNvSpPr>
          <p:nvPr>
            <p:ph idx="1"/>
          </p:nvPr>
        </p:nvSpPr>
        <p:spPr>
          <a:xfrm>
            <a:off x="457200" y="1600200"/>
            <a:ext cx="8305800" cy="5029200"/>
          </a:xfrm>
        </p:spPr>
        <p:txBody>
          <a:bodyPr>
            <a:normAutofit fontScale="92500" lnSpcReduction="10000"/>
          </a:bodyPr>
          <a:lstStyle/>
          <a:p>
            <a:r>
              <a:rPr lang="en-US" dirty="0" smtClean="0"/>
              <a:t>Comparison between those who are just eligible and just ineligible to participate in a program</a:t>
            </a:r>
          </a:p>
          <a:p>
            <a:endParaRPr lang="en-US" sz="1300" dirty="0" smtClean="0"/>
          </a:p>
          <a:p>
            <a:r>
              <a:rPr lang="en-US" dirty="0" smtClean="0"/>
              <a:t>Who makes up the comparison group?</a:t>
            </a:r>
          </a:p>
          <a:p>
            <a:pPr lvl="1"/>
            <a:r>
              <a:rPr lang="en-US" dirty="0" smtClean="0"/>
              <a:t>Those who just miss an eligibility cut off</a:t>
            </a:r>
          </a:p>
          <a:p>
            <a:pPr lvl="1"/>
            <a:endParaRPr lang="en-US" sz="1300" dirty="0" smtClean="0"/>
          </a:p>
          <a:p>
            <a:r>
              <a:rPr lang="en-US" dirty="0" smtClean="0"/>
              <a:t>Advantages</a:t>
            </a:r>
          </a:p>
          <a:p>
            <a:pPr lvl="1"/>
            <a:r>
              <a:rPr lang="en-US" dirty="0" smtClean="0"/>
              <a:t>Participation is determined by a rule (not self section)</a:t>
            </a:r>
          </a:p>
          <a:p>
            <a:pPr lvl="1"/>
            <a:r>
              <a:rPr lang="en-US" dirty="0" smtClean="0"/>
              <a:t>We can adjust for those characteristics we know determine participation</a:t>
            </a:r>
          </a:p>
          <a:p>
            <a:pPr lvl="1"/>
            <a:r>
              <a:rPr lang="en-US" dirty="0" smtClean="0"/>
              <a:t>Those just above and below the cut off will be very similar even on these characteristics</a:t>
            </a:r>
          </a:p>
          <a:p>
            <a:endParaRPr lang="en-US" sz="1300" dirty="0" smtClean="0"/>
          </a:p>
        </p:txBody>
      </p:sp>
    </p:spTree>
    <p:extLst>
      <p:ext uri="{BB962C8B-B14F-4D97-AF65-F5344CB8AC3E}">
        <p14:creationId xmlns:p14="http://schemas.microsoft.com/office/powerpoint/2010/main" val="5481730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discontinuity II</a:t>
            </a:r>
            <a:endParaRPr lang="en-US" dirty="0"/>
          </a:p>
        </p:txBody>
      </p:sp>
      <p:sp>
        <p:nvSpPr>
          <p:cNvPr id="3" name="Content Placeholder 2"/>
          <p:cNvSpPr>
            <a:spLocks noGrp="1"/>
          </p:cNvSpPr>
          <p:nvPr>
            <p:ph idx="1"/>
          </p:nvPr>
        </p:nvSpPr>
        <p:spPr>
          <a:xfrm>
            <a:off x="457200" y="1600200"/>
            <a:ext cx="8305800" cy="5029200"/>
          </a:xfrm>
        </p:spPr>
        <p:txBody>
          <a:bodyPr>
            <a:normAutofit/>
          </a:bodyPr>
          <a:lstStyle/>
          <a:p>
            <a:pPr marL="0" indent="0">
              <a:buNone/>
            </a:pPr>
            <a:endParaRPr lang="en-US" sz="200" dirty="0" smtClean="0"/>
          </a:p>
          <a:p>
            <a:r>
              <a:rPr lang="en-US" dirty="0" smtClean="0"/>
              <a:t>Required assumptions</a:t>
            </a:r>
          </a:p>
          <a:p>
            <a:pPr lvl="1"/>
            <a:r>
              <a:rPr lang="en-US" dirty="0" smtClean="0"/>
              <a:t>The program eligibility is administered exactly according to the rules</a:t>
            </a:r>
          </a:p>
          <a:p>
            <a:pPr lvl="1"/>
            <a:r>
              <a:rPr lang="en-US" dirty="0" smtClean="0"/>
              <a:t>Measurement of criteria used in the cut off is not manipulated to get some people into the program</a:t>
            </a:r>
          </a:p>
          <a:p>
            <a:pPr lvl="1"/>
            <a:r>
              <a:rPr lang="en-US" dirty="0" smtClean="0"/>
              <a:t>There is nothing else that suddenly changes just at the cut off point</a:t>
            </a:r>
          </a:p>
          <a:p>
            <a:pPr lvl="1"/>
            <a:r>
              <a:rPr lang="en-US" dirty="0" smtClean="0"/>
              <a:t>There are a large number of people just above and below the cut off</a:t>
            </a:r>
            <a:endParaRPr lang="en-US" dirty="0"/>
          </a:p>
        </p:txBody>
      </p:sp>
    </p:spTree>
    <p:extLst>
      <p:ext uri="{BB962C8B-B14F-4D97-AF65-F5344CB8AC3E}">
        <p14:creationId xmlns:p14="http://schemas.microsoft.com/office/powerpoint/2010/main" val="47514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RDD: Value of intensive care</a:t>
            </a:r>
            <a:endParaRPr lang="en-US" dirty="0"/>
          </a:p>
        </p:txBody>
      </p:sp>
      <p:sp>
        <p:nvSpPr>
          <p:cNvPr id="3" name="Content Placeholder 2"/>
          <p:cNvSpPr>
            <a:spLocks noGrp="1"/>
          </p:cNvSpPr>
          <p:nvPr>
            <p:ph idx="1"/>
          </p:nvPr>
        </p:nvSpPr>
        <p:spPr>
          <a:xfrm>
            <a:off x="762000" y="1828800"/>
            <a:ext cx="8077200" cy="4343400"/>
          </a:xfrm>
        </p:spPr>
        <p:txBody>
          <a:bodyPr>
            <a:normAutofit fontScale="85000" lnSpcReduction="20000"/>
          </a:bodyPr>
          <a:lstStyle/>
          <a:p>
            <a:r>
              <a:rPr lang="en-US" dirty="0" smtClean="0"/>
              <a:t>Children born with low birth weight in the US are put into intensive care</a:t>
            </a:r>
          </a:p>
          <a:p>
            <a:endParaRPr lang="en-US" sz="500" dirty="0" smtClean="0"/>
          </a:p>
          <a:p>
            <a:r>
              <a:rPr lang="en-US" dirty="0" smtClean="0"/>
              <a:t>Intensive care is expensive, but how much does it help low birth weight children?</a:t>
            </a:r>
          </a:p>
          <a:p>
            <a:endParaRPr lang="en-US" sz="500" dirty="0" smtClean="0"/>
          </a:p>
          <a:p>
            <a:r>
              <a:rPr lang="en-US" dirty="0" smtClean="0"/>
              <a:t>Many doctors use a weight cutoff of 1,500 grams to determine if a child needs intensive care</a:t>
            </a:r>
          </a:p>
          <a:p>
            <a:endParaRPr lang="en-US" sz="500" dirty="0" smtClean="0"/>
          </a:p>
          <a:p>
            <a:r>
              <a:rPr lang="en-US" dirty="0" smtClean="0"/>
              <a:t>Risk of dying declines as weight goes up but those just above and below the cutoff should be similar</a:t>
            </a:r>
          </a:p>
          <a:p>
            <a:pPr lvl="1"/>
            <a:r>
              <a:rPr lang="en-US" dirty="0" smtClean="0"/>
              <a:t>Except that those below get intensive care</a:t>
            </a:r>
          </a:p>
          <a:p>
            <a:pPr lvl="1"/>
            <a:endParaRPr lang="en-US" sz="500" dirty="0" smtClean="0"/>
          </a:p>
          <a:p>
            <a:r>
              <a:rPr lang="en-US" dirty="0" smtClean="0"/>
              <a:t>Almond et al (2010) use this to estimate the benefit of intensive care </a:t>
            </a:r>
          </a:p>
          <a:p>
            <a:pPr lvl="1"/>
            <a:endParaRPr lang="en-US" dirty="0"/>
          </a:p>
        </p:txBody>
      </p:sp>
    </p:spTree>
    <p:extLst>
      <p:ext uri="{BB962C8B-B14F-4D97-AF65-F5344CB8AC3E}">
        <p14:creationId xmlns:p14="http://schemas.microsoft.com/office/powerpoint/2010/main" val="3671294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RDD: Value of intensive care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828799"/>
            <a:ext cx="6553200" cy="39305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657600" y="5867401"/>
            <a:ext cx="5334000" cy="369332"/>
          </a:xfrm>
          <a:prstGeom prst="rect">
            <a:avLst/>
          </a:prstGeom>
          <a:noFill/>
        </p:spPr>
        <p:txBody>
          <a:bodyPr wrap="square" rtlCol="0">
            <a:spAutoFit/>
          </a:bodyPr>
          <a:lstStyle/>
          <a:p>
            <a:r>
              <a:rPr lang="en-US" dirty="0" smtClean="0"/>
              <a:t>Source: Almond, Doyle, Kowalski, and Williams, 2010.</a:t>
            </a:r>
            <a:endParaRPr lang="en-US" dirty="0"/>
          </a:p>
        </p:txBody>
      </p:sp>
    </p:spTree>
    <p:extLst>
      <p:ext uri="{BB962C8B-B14F-4D97-AF65-F5344CB8AC3E}">
        <p14:creationId xmlns:p14="http://schemas.microsoft.com/office/powerpoint/2010/main" val="2194972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Instrumental variables</a:t>
            </a:r>
            <a:endParaRPr lang="en-US" dirty="0"/>
          </a:p>
        </p:txBody>
      </p:sp>
      <p:sp>
        <p:nvSpPr>
          <p:cNvPr id="3" name="Content Placeholder 2"/>
          <p:cNvSpPr>
            <a:spLocks noGrp="1"/>
          </p:cNvSpPr>
          <p:nvPr>
            <p:ph idx="1"/>
          </p:nvPr>
        </p:nvSpPr>
        <p:spPr>
          <a:xfrm>
            <a:off x="457200" y="1600200"/>
            <a:ext cx="8305800" cy="5105400"/>
          </a:xfrm>
        </p:spPr>
        <p:txBody>
          <a:bodyPr>
            <a:normAutofit fontScale="85000" lnSpcReduction="20000"/>
          </a:bodyPr>
          <a:lstStyle/>
          <a:p>
            <a:r>
              <a:rPr lang="en-US" dirty="0" smtClean="0"/>
              <a:t>Uses a random variable (the instrument) to predict program take up</a:t>
            </a:r>
          </a:p>
          <a:p>
            <a:pPr lvl="1"/>
            <a:endParaRPr lang="en-US" sz="900" dirty="0" smtClean="0"/>
          </a:p>
          <a:p>
            <a:r>
              <a:rPr lang="en-US" dirty="0" smtClean="0"/>
              <a:t>Who makes up the comparison group?</a:t>
            </a:r>
          </a:p>
          <a:p>
            <a:pPr lvl="1"/>
            <a:r>
              <a:rPr lang="en-US" dirty="0" smtClean="0"/>
              <a:t>Those predicted not to take up by the instrument</a:t>
            </a:r>
          </a:p>
          <a:p>
            <a:pPr lvl="1"/>
            <a:endParaRPr lang="en-US" sz="1000" dirty="0" smtClean="0"/>
          </a:p>
          <a:p>
            <a:r>
              <a:rPr lang="en-US" dirty="0" smtClean="0"/>
              <a:t>Advantages</a:t>
            </a:r>
          </a:p>
          <a:p>
            <a:pPr lvl="1"/>
            <a:r>
              <a:rPr lang="en-US" dirty="0" smtClean="0"/>
              <a:t>The right instrument can deal with selection bias</a:t>
            </a:r>
          </a:p>
          <a:p>
            <a:pPr lvl="1"/>
            <a:endParaRPr lang="en-US" sz="1000" dirty="0" smtClean="0"/>
          </a:p>
          <a:p>
            <a:r>
              <a:rPr lang="en-US" dirty="0" smtClean="0"/>
              <a:t>Required assumptions</a:t>
            </a:r>
          </a:p>
          <a:p>
            <a:pPr lvl="1"/>
            <a:r>
              <a:rPr lang="en-US" dirty="0" smtClean="0"/>
              <a:t>The instrument predicts take up</a:t>
            </a:r>
          </a:p>
          <a:p>
            <a:pPr lvl="1"/>
            <a:r>
              <a:rPr lang="en-US" dirty="0" smtClean="0"/>
              <a:t>The instrument does not predict anything else that could effect outcomes, i.e. there is no selection in the instrument, and the instrument impacts take up but nothing else relevant to the outcome</a:t>
            </a:r>
            <a:endParaRPr lang="en-US" dirty="0"/>
          </a:p>
        </p:txBody>
      </p:sp>
    </p:spTree>
    <p:extLst>
      <p:ext uri="{BB962C8B-B14F-4D97-AF65-F5344CB8AC3E}">
        <p14:creationId xmlns:p14="http://schemas.microsoft.com/office/powerpoint/2010/main" val="3848058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instrumental variables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What is the impact of access to TV on social capital?</a:t>
            </a:r>
          </a:p>
          <a:p>
            <a:endParaRPr lang="en-US" sz="900" dirty="0" smtClean="0"/>
          </a:p>
          <a:p>
            <a:r>
              <a:rPr lang="en-US" dirty="0" smtClean="0"/>
              <a:t>TV reception in villages along a valley varies by height of mountain ridge separating valley from large town with TV tower</a:t>
            </a:r>
          </a:p>
          <a:p>
            <a:endParaRPr lang="en-US" sz="900" dirty="0" smtClean="0"/>
          </a:p>
          <a:p>
            <a:r>
              <a:rPr lang="en-US" dirty="0" smtClean="0"/>
              <a:t>Instrument: height of ridge</a:t>
            </a:r>
          </a:p>
          <a:p>
            <a:endParaRPr lang="en-US" sz="900" dirty="0" smtClean="0"/>
          </a:p>
          <a:p>
            <a:r>
              <a:rPr lang="en-US" dirty="0" smtClean="0"/>
              <a:t>Assumptions</a:t>
            </a:r>
          </a:p>
          <a:p>
            <a:pPr lvl="1"/>
            <a:r>
              <a:rPr lang="en-US" dirty="0" smtClean="0"/>
              <a:t>Height of ridge is correlated with use of TV</a:t>
            </a:r>
          </a:p>
          <a:p>
            <a:pPr lvl="1"/>
            <a:r>
              <a:rPr lang="en-US" dirty="0" smtClean="0"/>
              <a:t>Height of ridge is not correlated with travel time to town</a:t>
            </a:r>
          </a:p>
          <a:p>
            <a:pPr lvl="1"/>
            <a:r>
              <a:rPr lang="en-US" dirty="0" smtClean="0"/>
              <a:t>Height or ridge is not correlated with farming conditions in the village, hence income</a:t>
            </a:r>
          </a:p>
        </p:txBody>
      </p:sp>
      <p:sp>
        <p:nvSpPr>
          <p:cNvPr id="4" name="TextBox 3"/>
          <p:cNvSpPr txBox="1"/>
          <p:nvPr/>
        </p:nvSpPr>
        <p:spPr>
          <a:xfrm>
            <a:off x="6248400" y="6096000"/>
            <a:ext cx="3810000" cy="381000"/>
          </a:xfrm>
          <a:prstGeom prst="rect">
            <a:avLst/>
          </a:prstGeom>
          <a:noFill/>
        </p:spPr>
        <p:txBody>
          <a:bodyPr wrap="square" rtlCol="0">
            <a:spAutoFit/>
          </a:bodyPr>
          <a:lstStyle/>
          <a:p>
            <a:r>
              <a:rPr lang="en-US" dirty="0" smtClean="0"/>
              <a:t>Source: </a:t>
            </a:r>
            <a:r>
              <a:rPr lang="en-US" dirty="0" err="1" smtClean="0"/>
              <a:t>Olken</a:t>
            </a:r>
            <a:r>
              <a:rPr lang="en-US" dirty="0" smtClean="0"/>
              <a:t>, 2009</a:t>
            </a:r>
            <a:endParaRPr lang="en-US" dirty="0"/>
          </a:p>
        </p:txBody>
      </p:sp>
    </p:spTree>
    <p:extLst>
      <p:ext uri="{BB962C8B-B14F-4D97-AF65-F5344CB8AC3E}">
        <p14:creationId xmlns:p14="http://schemas.microsoft.com/office/powerpoint/2010/main" val="2030280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Qualitative</a:t>
            </a:r>
          </a:p>
          <a:p>
            <a:r>
              <a:rPr lang="en-US" dirty="0" smtClean="0"/>
              <a:t>Pre and post</a:t>
            </a:r>
          </a:p>
          <a:p>
            <a:r>
              <a:rPr lang="en-US" dirty="0" smtClean="0"/>
              <a:t>Cross sectional </a:t>
            </a:r>
          </a:p>
          <a:p>
            <a:r>
              <a:rPr lang="en-US" dirty="0" smtClean="0"/>
              <a:t>Multivariate regression</a:t>
            </a:r>
          </a:p>
          <a:p>
            <a:r>
              <a:rPr lang="en-US" dirty="0" smtClean="0"/>
              <a:t>Multivariate regression, matching</a:t>
            </a:r>
          </a:p>
          <a:p>
            <a:r>
              <a:rPr lang="en-US" dirty="0" smtClean="0"/>
              <a:t>Difference-in-difference</a:t>
            </a:r>
          </a:p>
          <a:p>
            <a:r>
              <a:rPr lang="en-US" dirty="0" smtClean="0"/>
              <a:t>Regression discontinuity</a:t>
            </a:r>
          </a:p>
          <a:p>
            <a:r>
              <a:rPr lang="en-US" dirty="0" smtClean="0"/>
              <a:t>Instrumental variable</a:t>
            </a:r>
          </a:p>
          <a:p>
            <a:endParaRPr lang="en-US" dirty="0"/>
          </a:p>
        </p:txBody>
      </p:sp>
    </p:spTree>
    <p:extLst>
      <p:ext uri="{BB962C8B-B14F-4D97-AF65-F5344CB8AC3E}">
        <p14:creationId xmlns:p14="http://schemas.microsoft.com/office/powerpoint/2010/main" val="115053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a:t>
            </a:r>
            <a:endParaRPr lang="en-US" dirty="0"/>
          </a:p>
        </p:txBody>
      </p:sp>
      <p:sp>
        <p:nvSpPr>
          <p:cNvPr id="3" name="Content Placeholder 2"/>
          <p:cNvSpPr>
            <a:spLocks noGrp="1"/>
          </p:cNvSpPr>
          <p:nvPr>
            <p:ph idx="1"/>
          </p:nvPr>
        </p:nvSpPr>
        <p:spPr>
          <a:xfrm>
            <a:off x="457200" y="1447800"/>
            <a:ext cx="8534400" cy="5410200"/>
          </a:xfrm>
        </p:spPr>
        <p:txBody>
          <a:bodyPr>
            <a:normAutofit fontScale="77500" lnSpcReduction="20000"/>
          </a:bodyPr>
          <a:lstStyle/>
          <a:p>
            <a:r>
              <a:rPr lang="en-US" dirty="0" smtClean="0"/>
              <a:t>Description and assessment not boiled down into numbers</a:t>
            </a:r>
          </a:p>
          <a:p>
            <a:pPr lvl="1"/>
            <a:endParaRPr lang="en-US" sz="1100" dirty="0" smtClean="0"/>
          </a:p>
          <a:p>
            <a:r>
              <a:rPr lang="en-US" dirty="0" smtClean="0"/>
              <a:t>Advantages</a:t>
            </a:r>
          </a:p>
          <a:p>
            <a:pPr lvl="1"/>
            <a:r>
              <a:rPr lang="en-US" dirty="0"/>
              <a:t>M</a:t>
            </a:r>
            <a:r>
              <a:rPr lang="en-US" dirty="0" smtClean="0"/>
              <a:t>ore detail and nuance than quantitative evaluations</a:t>
            </a:r>
          </a:p>
          <a:p>
            <a:pPr lvl="1"/>
            <a:r>
              <a:rPr lang="en-US" dirty="0"/>
              <a:t>Q</a:t>
            </a:r>
            <a:r>
              <a:rPr lang="en-US" dirty="0" smtClean="0"/>
              <a:t>uestions are open ended, flexibility to respond to pathways of impact not anticipated prior to study start</a:t>
            </a:r>
          </a:p>
          <a:p>
            <a:pPr lvl="1"/>
            <a:r>
              <a:rPr lang="en-US" dirty="0" smtClean="0"/>
              <a:t>Can generate new hypotheses of impact pathways</a:t>
            </a:r>
          </a:p>
          <a:p>
            <a:pPr lvl="1"/>
            <a:endParaRPr lang="en-US" sz="1000" dirty="0" smtClean="0"/>
          </a:p>
          <a:p>
            <a:r>
              <a:rPr lang="en-US" dirty="0" smtClean="0"/>
              <a:t>Assumptions required for assessing impact</a:t>
            </a:r>
          </a:p>
          <a:p>
            <a:pPr lvl="1"/>
            <a:r>
              <a:rPr lang="en-US" dirty="0" smtClean="0"/>
              <a:t>Respondent or researcher knows the counterfactual, </a:t>
            </a:r>
            <a:r>
              <a:rPr lang="en-US" dirty="0" err="1" smtClean="0"/>
              <a:t>eg</a:t>
            </a:r>
            <a:r>
              <a:rPr lang="en-US" dirty="0" smtClean="0"/>
              <a:t> by comparing with life prior to program or to nonparticipants and reveal it truthfully</a:t>
            </a:r>
          </a:p>
          <a:p>
            <a:pPr lvl="1"/>
            <a:r>
              <a:rPr lang="en-US" dirty="0"/>
              <a:t>M</a:t>
            </a:r>
            <a:r>
              <a:rPr lang="en-US" dirty="0" smtClean="0"/>
              <a:t>ore research judgment in aggregating or highlighting responses. Need stronger assumptions about no researcher bias. Are </a:t>
            </a:r>
            <a:r>
              <a:rPr lang="en-US" dirty="0" err="1" smtClean="0"/>
              <a:t>nonrepresentative</a:t>
            </a:r>
            <a:r>
              <a:rPr lang="en-US" dirty="0" smtClean="0"/>
              <a:t> but interesting individuals given more weight?</a:t>
            </a:r>
            <a:endParaRPr lang="en-US" dirty="0"/>
          </a:p>
        </p:txBody>
      </p:sp>
    </p:spTree>
    <p:extLst>
      <p:ext uri="{BB962C8B-B14F-4D97-AF65-F5344CB8AC3E}">
        <p14:creationId xmlns:p14="http://schemas.microsoft.com/office/powerpoint/2010/main" val="89289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vs. post comparisons</a:t>
            </a:r>
            <a:endParaRPr lang="en-US" dirty="0"/>
          </a:p>
        </p:txBody>
      </p:sp>
      <p:sp>
        <p:nvSpPr>
          <p:cNvPr id="3" name="Content Placeholder 2"/>
          <p:cNvSpPr>
            <a:spLocks noGrp="1"/>
          </p:cNvSpPr>
          <p:nvPr>
            <p:ph idx="1"/>
          </p:nvPr>
        </p:nvSpPr>
        <p:spPr>
          <a:xfrm>
            <a:off x="457200" y="1600200"/>
            <a:ext cx="8305800" cy="5029200"/>
          </a:xfrm>
        </p:spPr>
        <p:txBody>
          <a:bodyPr>
            <a:normAutofit fontScale="92500" lnSpcReduction="20000"/>
          </a:bodyPr>
          <a:lstStyle/>
          <a:p>
            <a:r>
              <a:rPr lang="en-US" dirty="0" smtClean="0"/>
              <a:t>Comparison of outcomes before and after the start of the program</a:t>
            </a:r>
            <a:endParaRPr lang="en-US" sz="900" dirty="0" smtClean="0"/>
          </a:p>
          <a:p>
            <a:pPr lvl="1"/>
            <a:endParaRPr lang="en-US" sz="800" dirty="0" smtClean="0"/>
          </a:p>
          <a:p>
            <a:r>
              <a:rPr lang="en-US" dirty="0" smtClean="0"/>
              <a:t>Who is the comparison group?</a:t>
            </a:r>
          </a:p>
          <a:p>
            <a:pPr lvl="1"/>
            <a:r>
              <a:rPr lang="en-US" dirty="0" smtClean="0"/>
              <a:t>Participants prior to the start of the program</a:t>
            </a:r>
          </a:p>
          <a:p>
            <a:pPr lvl="1"/>
            <a:endParaRPr lang="en-US" sz="900" dirty="0" smtClean="0"/>
          </a:p>
          <a:p>
            <a:r>
              <a:rPr lang="en-US" dirty="0" smtClean="0"/>
              <a:t>Advantages</a:t>
            </a:r>
          </a:p>
          <a:p>
            <a:pPr lvl="1"/>
            <a:r>
              <a:rPr lang="en-US" dirty="0" smtClean="0"/>
              <a:t>Relatively simple</a:t>
            </a:r>
          </a:p>
          <a:p>
            <a:pPr lvl="1"/>
            <a:endParaRPr lang="en-US" sz="900" dirty="0" smtClean="0"/>
          </a:p>
          <a:p>
            <a:r>
              <a:rPr lang="en-US" dirty="0" smtClean="0"/>
              <a:t>Assumptions required</a:t>
            </a:r>
          </a:p>
          <a:p>
            <a:pPr lvl="1"/>
            <a:r>
              <a:rPr lang="en-US" dirty="0" smtClean="0"/>
              <a:t>No changes in the environment or individuals over time not related to the program</a:t>
            </a:r>
          </a:p>
          <a:p>
            <a:pPr lvl="1"/>
            <a:r>
              <a:rPr lang="en-US" dirty="0" smtClean="0"/>
              <a:t>Participants did not sign up because of a shock, </a:t>
            </a:r>
            <a:r>
              <a:rPr lang="en-US" dirty="0" err="1" smtClean="0"/>
              <a:t>eg</a:t>
            </a:r>
            <a:r>
              <a:rPr lang="en-US" dirty="0" smtClean="0"/>
              <a:t> they just lost their job</a:t>
            </a:r>
          </a:p>
          <a:p>
            <a:pPr lvl="1"/>
            <a:endParaRPr lang="en-US" dirty="0" smtClean="0"/>
          </a:p>
          <a:p>
            <a:pPr lvl="1"/>
            <a:endParaRPr lang="en-US" dirty="0" smtClean="0"/>
          </a:p>
          <a:p>
            <a:pPr marL="457200" lvl="1" indent="0">
              <a:buNone/>
            </a:pPr>
            <a:endParaRPr lang="en-US" dirty="0"/>
          </a:p>
        </p:txBody>
      </p:sp>
    </p:spTree>
    <p:extLst>
      <p:ext uri="{BB962C8B-B14F-4D97-AF65-F5344CB8AC3E}">
        <p14:creationId xmlns:p14="http://schemas.microsoft.com/office/powerpoint/2010/main" val="1753953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section comparisons</a:t>
            </a:r>
            <a:endParaRPr lang="en-US" dirty="0"/>
          </a:p>
        </p:txBody>
      </p:sp>
      <p:sp>
        <p:nvSpPr>
          <p:cNvPr id="3" name="Content Placeholder 2"/>
          <p:cNvSpPr>
            <a:spLocks noGrp="1"/>
          </p:cNvSpPr>
          <p:nvPr>
            <p:ph idx="1"/>
          </p:nvPr>
        </p:nvSpPr>
        <p:spPr>
          <a:xfrm>
            <a:off x="457200" y="1600200"/>
            <a:ext cx="8305800" cy="5105400"/>
          </a:xfrm>
        </p:spPr>
        <p:txBody>
          <a:bodyPr>
            <a:normAutofit fontScale="92500"/>
          </a:bodyPr>
          <a:lstStyle/>
          <a:p>
            <a:r>
              <a:rPr lang="en-US" dirty="0"/>
              <a:t>C</a:t>
            </a:r>
            <a:r>
              <a:rPr lang="en-US" dirty="0" smtClean="0"/>
              <a:t>omparisons across individuals at the same time</a:t>
            </a:r>
          </a:p>
          <a:p>
            <a:pPr lvl="1"/>
            <a:endParaRPr lang="en-US" sz="900" dirty="0" smtClean="0"/>
          </a:p>
          <a:p>
            <a:r>
              <a:rPr lang="en-US" dirty="0" smtClean="0"/>
              <a:t>Who makes up the comparison group?</a:t>
            </a:r>
          </a:p>
          <a:p>
            <a:pPr lvl="1"/>
            <a:r>
              <a:rPr lang="en-US" dirty="0" smtClean="0"/>
              <a:t>Nonparticipants</a:t>
            </a:r>
          </a:p>
          <a:p>
            <a:pPr lvl="1"/>
            <a:endParaRPr lang="en-US" sz="900" dirty="0" smtClean="0"/>
          </a:p>
          <a:p>
            <a:r>
              <a:rPr lang="en-US" dirty="0" smtClean="0"/>
              <a:t>Advantages</a:t>
            </a:r>
          </a:p>
          <a:p>
            <a:pPr lvl="1"/>
            <a:r>
              <a:rPr lang="en-US" dirty="0" smtClean="0"/>
              <a:t>Can be undertaken after the program has started</a:t>
            </a:r>
          </a:p>
          <a:p>
            <a:pPr lvl="1"/>
            <a:endParaRPr lang="en-US" sz="900" dirty="0" smtClean="0"/>
          </a:p>
          <a:p>
            <a:r>
              <a:rPr lang="en-US" dirty="0" smtClean="0"/>
              <a:t>Required assumption</a:t>
            </a:r>
          </a:p>
          <a:p>
            <a:pPr lvl="1"/>
            <a:r>
              <a:rPr lang="en-US" dirty="0" smtClean="0"/>
              <a:t>Participants are not different from nonparticipants in any way except as a result of the program, including in the potential for future change</a:t>
            </a:r>
            <a:endParaRPr lang="en-US" dirty="0"/>
          </a:p>
        </p:txBody>
      </p:sp>
    </p:spTree>
    <p:extLst>
      <p:ext uri="{BB962C8B-B14F-4D97-AF65-F5344CB8AC3E}">
        <p14:creationId xmlns:p14="http://schemas.microsoft.com/office/powerpoint/2010/main" val="3761613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a:t>
            </a:r>
            <a:endParaRPr lang="en-US" dirty="0"/>
          </a:p>
        </p:txBody>
      </p:sp>
      <p:sp>
        <p:nvSpPr>
          <p:cNvPr id="3" name="Content Placeholder 2"/>
          <p:cNvSpPr>
            <a:spLocks noGrp="1"/>
          </p:cNvSpPr>
          <p:nvPr>
            <p:ph idx="1"/>
          </p:nvPr>
        </p:nvSpPr>
        <p:spPr>
          <a:xfrm>
            <a:off x="457200" y="1600200"/>
            <a:ext cx="8382000" cy="5181600"/>
          </a:xfrm>
        </p:spPr>
        <p:txBody>
          <a:bodyPr>
            <a:normAutofit fontScale="92500" lnSpcReduction="20000"/>
          </a:bodyPr>
          <a:lstStyle/>
          <a:p>
            <a:r>
              <a:rPr lang="en-US" dirty="0" smtClean="0"/>
              <a:t>Comparison between participants and nonparticipants in which observable differences are controlled for</a:t>
            </a:r>
          </a:p>
          <a:p>
            <a:pPr lvl="1"/>
            <a:endParaRPr lang="en-US" sz="900" dirty="0" smtClean="0"/>
          </a:p>
          <a:p>
            <a:r>
              <a:rPr lang="en-US" dirty="0" smtClean="0"/>
              <a:t>Who makes up the comparison group?</a:t>
            </a:r>
          </a:p>
          <a:p>
            <a:pPr lvl="1"/>
            <a:r>
              <a:rPr lang="en-US" dirty="0" smtClean="0"/>
              <a:t>Nonparticipants with the same measured outcomes at program start</a:t>
            </a:r>
          </a:p>
          <a:p>
            <a:pPr lvl="1"/>
            <a:endParaRPr lang="en-US" sz="900" dirty="0" smtClean="0"/>
          </a:p>
          <a:p>
            <a:r>
              <a:rPr lang="en-US" dirty="0" smtClean="0"/>
              <a:t>Advantages</a:t>
            </a:r>
          </a:p>
          <a:p>
            <a:pPr lvl="1"/>
            <a:r>
              <a:rPr lang="en-US" dirty="0" smtClean="0"/>
              <a:t>Adjusts for some of the differences between participants and nonparticipants</a:t>
            </a:r>
          </a:p>
          <a:p>
            <a:pPr lvl="1"/>
            <a:endParaRPr lang="en-US" sz="900" dirty="0" smtClean="0"/>
          </a:p>
          <a:p>
            <a:r>
              <a:rPr lang="en-US" dirty="0" smtClean="0"/>
              <a:t>Required assumption</a:t>
            </a:r>
          </a:p>
          <a:p>
            <a:pPr lvl="1"/>
            <a:r>
              <a:rPr lang="en-US" dirty="0" smtClean="0"/>
              <a:t>The only differences between participants and nonparticipants are those we have data on</a:t>
            </a:r>
            <a:endParaRPr lang="en-US" dirty="0"/>
          </a:p>
        </p:txBody>
      </p:sp>
    </p:spTree>
    <p:extLst>
      <p:ext uri="{BB962C8B-B14F-4D97-AF65-F5344CB8AC3E}">
        <p14:creationId xmlns:p14="http://schemas.microsoft.com/office/powerpoint/2010/main" val="2002837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Multivariate regression: matching</a:t>
            </a:r>
            <a:endParaRPr lang="en-US" dirty="0"/>
          </a:p>
        </p:txBody>
      </p:sp>
      <p:sp>
        <p:nvSpPr>
          <p:cNvPr id="3" name="Content Placeholder 2"/>
          <p:cNvSpPr>
            <a:spLocks noGrp="1"/>
          </p:cNvSpPr>
          <p:nvPr>
            <p:ph idx="1"/>
          </p:nvPr>
        </p:nvSpPr>
        <p:spPr>
          <a:xfrm>
            <a:off x="457200" y="1600200"/>
            <a:ext cx="8305800" cy="4724400"/>
          </a:xfrm>
        </p:spPr>
        <p:txBody>
          <a:bodyPr>
            <a:normAutofit fontScale="92500" lnSpcReduction="10000"/>
          </a:bodyPr>
          <a:lstStyle/>
          <a:p>
            <a:r>
              <a:rPr lang="en-US" dirty="0" smtClean="0"/>
              <a:t>A form of multivariate regression where participants are placed in categories and “matched” with nonparticipants with the same characteristics</a:t>
            </a:r>
          </a:p>
          <a:p>
            <a:pPr lvl="1"/>
            <a:endParaRPr lang="en-US" sz="1100" dirty="0" smtClean="0"/>
          </a:p>
          <a:p>
            <a:r>
              <a:rPr lang="en-US" dirty="0" smtClean="0"/>
              <a:t>Who makes up the comparison group?</a:t>
            </a:r>
          </a:p>
          <a:p>
            <a:pPr lvl="1"/>
            <a:r>
              <a:rPr lang="en-US" dirty="0" smtClean="0"/>
              <a:t>Option 1: nonparticipants who have the option to take up the program but </a:t>
            </a:r>
            <a:r>
              <a:rPr lang="en-US" dirty="0" err="1" smtClean="0"/>
              <a:t>dont</a:t>
            </a:r>
            <a:r>
              <a:rPr lang="en-US" dirty="0" smtClean="0"/>
              <a:t> take up and have the same observable characteristics </a:t>
            </a:r>
          </a:p>
          <a:p>
            <a:pPr lvl="1"/>
            <a:r>
              <a:rPr lang="en-US" dirty="0" smtClean="0"/>
              <a:t>Option 2: nonparticipants that did not have the chance to take up and have similar attributes to those who take up </a:t>
            </a:r>
          </a:p>
          <a:p>
            <a:pPr lvl="1"/>
            <a:endParaRPr lang="en-US" sz="1100" dirty="0" smtClean="0"/>
          </a:p>
          <a:p>
            <a:pPr lvl="1"/>
            <a:endParaRPr lang="en-US" dirty="0"/>
          </a:p>
        </p:txBody>
      </p:sp>
    </p:spTree>
    <p:extLst>
      <p:ext uri="{BB962C8B-B14F-4D97-AF65-F5344CB8AC3E}">
        <p14:creationId xmlns:p14="http://schemas.microsoft.com/office/powerpoint/2010/main" val="777769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example</a:t>
            </a:r>
            <a:endParaRPr lang="en-US" dirty="0"/>
          </a:p>
        </p:txBody>
      </p:sp>
      <p:sp>
        <p:nvSpPr>
          <p:cNvPr id="3" name="Content Placeholder 2"/>
          <p:cNvSpPr>
            <a:spLocks noGrp="1"/>
          </p:cNvSpPr>
          <p:nvPr>
            <p:ph idx="1"/>
          </p:nvPr>
        </p:nvSpPr>
        <p:spPr>
          <a:xfrm>
            <a:off x="457200" y="5410200"/>
            <a:ext cx="8229600" cy="4525963"/>
          </a:xfrm>
        </p:spPr>
        <p:txBody>
          <a:bodyPr/>
          <a:lstStyle/>
          <a:p>
            <a:r>
              <a:rPr lang="en-US" dirty="0" smtClean="0"/>
              <a:t>Not everyone takes up the program </a:t>
            </a:r>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Tree>
    <p:extLst>
      <p:ext uri="{BB962C8B-B14F-4D97-AF65-F5344CB8AC3E}">
        <p14:creationId xmlns:p14="http://schemas.microsoft.com/office/powerpoint/2010/main" val="40004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option 1</a:t>
            </a:r>
            <a:endParaRPr lang="en-US" dirty="0"/>
          </a:p>
        </p:txBody>
      </p:sp>
      <p:sp>
        <p:nvSpPr>
          <p:cNvPr id="3" name="Content Placeholder 2"/>
          <p:cNvSpPr>
            <a:spLocks noGrp="1"/>
          </p:cNvSpPr>
          <p:nvPr>
            <p:ph idx="1"/>
          </p:nvPr>
        </p:nvSpPr>
        <p:spPr>
          <a:xfrm>
            <a:off x="524313" y="4876800"/>
            <a:ext cx="8543485" cy="4602163"/>
          </a:xfrm>
        </p:spPr>
        <p:txBody>
          <a:bodyPr>
            <a:normAutofit/>
          </a:bodyPr>
          <a:lstStyle/>
          <a:p>
            <a:r>
              <a:rPr lang="en-US" sz="2400" dirty="0" smtClean="0"/>
              <a:t>Comparison group: those with similar characteristics who don’t take up</a:t>
            </a:r>
          </a:p>
          <a:p>
            <a:endParaRPr lang="en-US" sz="500" dirty="0" smtClean="0"/>
          </a:p>
          <a:p>
            <a:r>
              <a:rPr lang="en-US" sz="2400" dirty="0" smtClean="0"/>
              <a:t>Q: why might those who don’t take up be different?  </a:t>
            </a:r>
          </a:p>
          <a:p>
            <a:endParaRPr lang="en-US" sz="400" dirty="0" smtClean="0"/>
          </a:p>
        </p:txBody>
      </p:sp>
      <p:pic>
        <p:nvPicPr>
          <p:cNvPr id="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4022" y="196118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599" y="2057400"/>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a:stCxn id="5" idx="0"/>
            <a:endCxn id="5" idx="0"/>
          </p:cNvCxnSpPr>
          <p:nvPr/>
        </p:nvCxnSpPr>
        <p:spPr>
          <a:xfrm>
            <a:off x="3068225" y="2057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78530" y="20996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1" name="TextBox 10"/>
          <p:cNvSpPr txBox="1"/>
          <p:nvPr/>
        </p:nvSpPr>
        <p:spPr>
          <a:xfrm>
            <a:off x="2925973" y="2238182"/>
            <a:ext cx="381000"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12" name="Oval 11"/>
          <p:cNvSpPr/>
          <p:nvPr/>
        </p:nvSpPr>
        <p:spPr>
          <a:xfrm>
            <a:off x="1049830" y="1700648"/>
            <a:ext cx="2819400" cy="2667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95800" y="1704426"/>
            <a:ext cx="2743200" cy="266322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2820" y="2471724"/>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2296" y="3352800"/>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2877914"/>
            <a:ext cx="352729" cy="69252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1203942" y="4371836"/>
            <a:ext cx="2743200" cy="369332"/>
          </a:xfrm>
          <a:prstGeom prst="rect">
            <a:avLst/>
          </a:prstGeom>
          <a:noFill/>
        </p:spPr>
        <p:txBody>
          <a:bodyPr wrap="square" rtlCol="0">
            <a:spAutoFit/>
          </a:bodyPr>
          <a:lstStyle/>
          <a:p>
            <a:r>
              <a:rPr lang="en-US" b="1" dirty="0" smtClean="0"/>
              <a:t>District 1: program offered</a:t>
            </a:r>
            <a:endParaRPr lang="en-US" b="1" dirty="0"/>
          </a:p>
        </p:txBody>
      </p:sp>
      <p:sp>
        <p:nvSpPr>
          <p:cNvPr id="18" name="TextBox 17"/>
          <p:cNvSpPr txBox="1"/>
          <p:nvPr/>
        </p:nvSpPr>
        <p:spPr>
          <a:xfrm>
            <a:off x="4798528" y="4357034"/>
            <a:ext cx="2510192" cy="369332"/>
          </a:xfrm>
          <a:prstGeom prst="rect">
            <a:avLst/>
          </a:prstGeom>
          <a:noFill/>
        </p:spPr>
        <p:txBody>
          <a:bodyPr wrap="square" rtlCol="0">
            <a:spAutoFit/>
          </a:bodyPr>
          <a:lstStyle/>
          <a:p>
            <a:r>
              <a:rPr lang="en-US" b="1" dirty="0" smtClean="0"/>
              <a:t>District 2: no program</a:t>
            </a:r>
            <a:endParaRPr lang="en-US" b="1" dirty="0"/>
          </a:p>
        </p:txBody>
      </p:sp>
      <p:pic>
        <p:nvPicPr>
          <p:cNvPr id="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8174" y="2665129"/>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442" y="3265317"/>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04" y="3522464"/>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4702" y="230613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8775" y="336157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3504" y="2343513"/>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978076"/>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7647" y="3164248"/>
            <a:ext cx="345252" cy="797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a:off x="1668918" y="34748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8" name="TextBox 27"/>
          <p:cNvSpPr txBox="1"/>
          <p:nvPr/>
        </p:nvSpPr>
        <p:spPr>
          <a:xfrm>
            <a:off x="3471292" y="306373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29" name="TextBox 28"/>
          <p:cNvSpPr txBox="1"/>
          <p:nvPr/>
        </p:nvSpPr>
        <p:spPr>
          <a:xfrm>
            <a:off x="2322349" y="375095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0" name="TextBox 29"/>
          <p:cNvSpPr txBox="1"/>
          <p:nvPr/>
        </p:nvSpPr>
        <p:spPr>
          <a:xfrm>
            <a:off x="5241067" y="3518609"/>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31" name="TextBox 30"/>
          <p:cNvSpPr txBox="1"/>
          <p:nvPr/>
        </p:nvSpPr>
        <p:spPr>
          <a:xfrm>
            <a:off x="2575542" y="3860944"/>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pic>
        <p:nvPicPr>
          <p:cNvPr id="32"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0045" y="1953173"/>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4346" y="2460692"/>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191229"/>
            <a:ext cx="352729" cy="692524"/>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C:\Users\rglennerster\AppData\Local\Microsoft\Windows\Temporary Internet Files\Content.IE5\OGZ738MX\woman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372" y="3016527"/>
            <a:ext cx="227069" cy="44581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8193" y="3492806"/>
            <a:ext cx="224365" cy="518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a:off x="5884807" y="2205013"/>
            <a:ext cx="310437" cy="276999"/>
          </a:xfrm>
          <a:prstGeom prst="rect">
            <a:avLst/>
          </a:prstGeom>
          <a:noFill/>
        </p:spPr>
        <p:txBody>
          <a:bodyPr wrap="square" rtlCol="0">
            <a:spAutoFit/>
          </a:bodyPr>
          <a:lstStyle/>
          <a:p>
            <a:r>
              <a:rPr lang="en-US" sz="1200" b="1" dirty="0" smtClean="0">
                <a:solidFill>
                  <a:schemeClr val="bg1"/>
                </a:solidFill>
              </a:rPr>
              <a:t>$</a:t>
            </a:r>
            <a:endParaRPr lang="en-US" sz="1200" b="1" dirty="0">
              <a:solidFill>
                <a:schemeClr val="bg1"/>
              </a:solidFill>
            </a:endParaRPr>
          </a:p>
        </p:txBody>
      </p:sp>
      <p:sp>
        <p:nvSpPr>
          <p:cNvPr id="40" name="TextBox 39"/>
          <p:cNvSpPr txBox="1"/>
          <p:nvPr/>
        </p:nvSpPr>
        <p:spPr>
          <a:xfrm>
            <a:off x="7484347" y="3570438"/>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1" name="TextBox 40"/>
          <p:cNvSpPr txBox="1"/>
          <p:nvPr/>
        </p:nvSpPr>
        <p:spPr>
          <a:xfrm>
            <a:off x="7465156" y="3094512"/>
            <a:ext cx="310437" cy="246221"/>
          </a:xfrm>
          <a:prstGeom prst="rect">
            <a:avLst/>
          </a:prstGeom>
          <a:noFill/>
        </p:spPr>
        <p:txBody>
          <a:bodyPr wrap="square" rtlCol="0">
            <a:spAutoFit/>
          </a:bodyPr>
          <a:lstStyle/>
          <a:p>
            <a:r>
              <a:rPr lang="en-US" sz="1000" b="1" dirty="0" smtClean="0">
                <a:solidFill>
                  <a:schemeClr val="bg1"/>
                </a:solidFill>
              </a:rPr>
              <a:t>$</a:t>
            </a:r>
            <a:endParaRPr lang="en-US" sz="1000" b="1" dirty="0">
              <a:solidFill>
                <a:schemeClr val="bg1"/>
              </a:solidFill>
            </a:endParaRPr>
          </a:p>
        </p:txBody>
      </p:sp>
      <p:sp>
        <p:nvSpPr>
          <p:cNvPr id="42" name="TextBox 41"/>
          <p:cNvSpPr txBox="1"/>
          <p:nvPr/>
        </p:nvSpPr>
        <p:spPr>
          <a:xfrm>
            <a:off x="7659759" y="1999662"/>
            <a:ext cx="1066800" cy="276999"/>
          </a:xfrm>
          <a:prstGeom prst="rect">
            <a:avLst/>
          </a:prstGeom>
          <a:noFill/>
        </p:spPr>
        <p:txBody>
          <a:bodyPr wrap="square" rtlCol="0">
            <a:spAutoFit/>
          </a:bodyPr>
          <a:lstStyle/>
          <a:p>
            <a:r>
              <a:rPr lang="en-US" sz="1200" dirty="0" smtClean="0"/>
              <a:t>Poor woman</a:t>
            </a:r>
            <a:endParaRPr lang="en-US" sz="1200" dirty="0"/>
          </a:p>
        </p:txBody>
      </p:sp>
      <p:sp>
        <p:nvSpPr>
          <p:cNvPr id="43" name="TextBox 42"/>
          <p:cNvSpPr txBox="1"/>
          <p:nvPr/>
        </p:nvSpPr>
        <p:spPr>
          <a:xfrm>
            <a:off x="7687114" y="2540511"/>
            <a:ext cx="1066800" cy="276999"/>
          </a:xfrm>
          <a:prstGeom prst="rect">
            <a:avLst/>
          </a:prstGeom>
          <a:noFill/>
        </p:spPr>
        <p:txBody>
          <a:bodyPr wrap="square" rtlCol="0">
            <a:spAutoFit/>
          </a:bodyPr>
          <a:lstStyle/>
          <a:p>
            <a:r>
              <a:rPr lang="en-US" sz="1200" dirty="0" smtClean="0"/>
              <a:t>Poor man</a:t>
            </a:r>
            <a:endParaRPr lang="en-US" sz="1200" dirty="0"/>
          </a:p>
        </p:txBody>
      </p:sp>
      <p:sp>
        <p:nvSpPr>
          <p:cNvPr id="45" name="TextBox 44"/>
          <p:cNvSpPr txBox="1"/>
          <p:nvPr/>
        </p:nvSpPr>
        <p:spPr>
          <a:xfrm>
            <a:off x="7668851" y="3025748"/>
            <a:ext cx="1066800" cy="276999"/>
          </a:xfrm>
          <a:prstGeom prst="rect">
            <a:avLst/>
          </a:prstGeom>
          <a:noFill/>
        </p:spPr>
        <p:txBody>
          <a:bodyPr wrap="square" rtlCol="0">
            <a:spAutoFit/>
          </a:bodyPr>
          <a:lstStyle/>
          <a:p>
            <a:r>
              <a:rPr lang="en-US" sz="1200" dirty="0" smtClean="0"/>
              <a:t>Rich woman</a:t>
            </a:r>
            <a:endParaRPr lang="en-US" sz="1200" dirty="0"/>
          </a:p>
        </p:txBody>
      </p:sp>
      <p:sp>
        <p:nvSpPr>
          <p:cNvPr id="46" name="TextBox 45"/>
          <p:cNvSpPr txBox="1"/>
          <p:nvPr/>
        </p:nvSpPr>
        <p:spPr>
          <a:xfrm>
            <a:off x="7659759" y="3606754"/>
            <a:ext cx="1066800" cy="276999"/>
          </a:xfrm>
          <a:prstGeom prst="rect">
            <a:avLst/>
          </a:prstGeom>
          <a:noFill/>
        </p:spPr>
        <p:txBody>
          <a:bodyPr wrap="square" rtlCol="0">
            <a:spAutoFit/>
          </a:bodyPr>
          <a:lstStyle/>
          <a:p>
            <a:r>
              <a:rPr lang="en-US" sz="1200" dirty="0" smtClean="0"/>
              <a:t>Rich man</a:t>
            </a:r>
            <a:endParaRPr lang="en-US" sz="1200" dirty="0"/>
          </a:p>
        </p:txBody>
      </p:sp>
      <p:sp>
        <p:nvSpPr>
          <p:cNvPr id="47" name="Oval 46"/>
          <p:cNvSpPr/>
          <p:nvPr/>
        </p:nvSpPr>
        <p:spPr>
          <a:xfrm>
            <a:off x="1323457" y="2414037"/>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401158" y="2854610"/>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584862" y="3269292"/>
            <a:ext cx="408412" cy="7833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527867" y="4129075"/>
            <a:ext cx="204692" cy="3667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7717440" y="4173937"/>
            <a:ext cx="1350359" cy="276999"/>
          </a:xfrm>
          <a:prstGeom prst="rect">
            <a:avLst/>
          </a:prstGeom>
          <a:noFill/>
        </p:spPr>
        <p:txBody>
          <a:bodyPr wrap="square" rtlCol="0">
            <a:spAutoFit/>
          </a:bodyPr>
          <a:lstStyle/>
          <a:p>
            <a:r>
              <a:rPr lang="en-US" sz="1200" dirty="0" smtClean="0"/>
              <a:t>Takes up program</a:t>
            </a:r>
            <a:endParaRPr lang="en-US" sz="1200" dirty="0"/>
          </a:p>
        </p:txBody>
      </p:sp>
      <p:sp>
        <p:nvSpPr>
          <p:cNvPr id="52" name="Oval 51"/>
          <p:cNvSpPr/>
          <p:nvPr/>
        </p:nvSpPr>
        <p:spPr>
          <a:xfrm>
            <a:off x="1996180" y="1915780"/>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255324" y="3544516"/>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857828" y="2080059"/>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2954454" y="3316176"/>
            <a:ext cx="408412" cy="78332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415165" y="2493082"/>
            <a:ext cx="941628" cy="731094"/>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5" idx="2"/>
          </p:cNvCxnSpPr>
          <p:nvPr/>
        </p:nvCxnSpPr>
        <p:spPr>
          <a:xfrm>
            <a:off x="1731869" y="2950629"/>
            <a:ext cx="1222585" cy="757212"/>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9" idx="7"/>
          </p:cNvCxnSpPr>
          <p:nvPr/>
        </p:nvCxnSpPr>
        <p:spPr>
          <a:xfrm>
            <a:off x="1933463" y="3384008"/>
            <a:ext cx="356297" cy="32913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endCxn id="49" idx="7"/>
          </p:cNvCxnSpPr>
          <p:nvPr/>
        </p:nvCxnSpPr>
        <p:spPr>
          <a:xfrm flipH="1">
            <a:off x="1933463" y="2343512"/>
            <a:ext cx="924365" cy="104049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38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13012</TotalTime>
  <Words>1136</Words>
  <Application>Microsoft Office PowerPoint</Application>
  <PresentationFormat>On-screen Show (4:3)</PresentationFormat>
  <Paragraphs>200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Advantages and limitations of non- and quasi-experimental methods</vt:lpstr>
      <vt:lpstr>Overview</vt:lpstr>
      <vt:lpstr>Qualitative </vt:lpstr>
      <vt:lpstr>Pre vs. post comparisons</vt:lpstr>
      <vt:lpstr>Cross section comparisons</vt:lpstr>
      <vt:lpstr>Multivariate regression</vt:lpstr>
      <vt:lpstr>Multivariate regression: matching</vt:lpstr>
      <vt:lpstr>Matching example</vt:lpstr>
      <vt:lpstr>Matching: option 1</vt:lpstr>
      <vt:lpstr>Matching: option 2</vt:lpstr>
      <vt:lpstr>Multivariate regression: matching</vt:lpstr>
      <vt:lpstr>Difference-in-difference</vt:lpstr>
      <vt:lpstr>Regression discontinuity</vt:lpstr>
      <vt:lpstr>Regression discontinuity II</vt:lpstr>
      <vt:lpstr>RDD: Value of intensive care</vt:lpstr>
      <vt:lpstr>RDD: Value of intensive care</vt:lpstr>
      <vt:lpstr>Instrumental variables</vt:lpstr>
      <vt:lpstr>Example: instrumental variables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and limitations of non and quaiexperimental methods</dc:title>
  <dc:creator>Rachel Glennerster</dc:creator>
  <cp:lastModifiedBy>Rachel Glennerster</cp:lastModifiedBy>
  <cp:revision>37</cp:revision>
  <dcterms:created xsi:type="dcterms:W3CDTF">2013-10-12T13:20:21Z</dcterms:created>
  <dcterms:modified xsi:type="dcterms:W3CDTF">2014-03-26T02:27:01Z</dcterms:modified>
</cp:coreProperties>
</file>